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t>1. 사업개요 - 추진배경</a:t>
            </a:r>
          </a:p>
          <a:p>
            <a:r>
              <a:t>2. 사업개요 - 추진목표</a:t>
            </a:r>
          </a:p>
          <a:p>
            <a:r>
              <a:t>3. 제안요청사항 - 요구사항 총괄</a:t>
            </a:r>
          </a:p>
          <a:p>
            <a:r>
              <a:t>4. 제안요청사항 - 요구사항 목록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일일 트랜잭션 처리량 한도 (예: 10,000 트랜잭션/분).</a:t>
            </a:r>
          </a:p>
          <a:p>
            <a:r>
              <a:rPr sz="1200">
                <a:latin typeface="맑은 고딕"/>
              </a:rPr>
              <a:t>  - **요구사항 번호**: PR02</a:t>
            </a:r>
          </a:p>
          <a:p>
            <a:r>
              <a:rPr sz="1200">
                <a:latin typeface="맑은 고딕"/>
              </a:rPr>
              <a:t>    - **설명**: 가용성 및 동적 용량 요구 사항 - 시스템의 안정적인 운영을 위한 요구사항 명시.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서비스 가용률 목표 설정 (예: 99.9% 이상).</a:t>
            </a:r>
          </a:p>
          <a:p>
            <a:r>
              <a:rPr sz="1200">
                <a:latin typeface="맑은 고딕"/>
              </a:rPr>
              <a:t>        - 재난 복구 계획과 자동화된 모니터링 시스템 구축 필요성 포함.</a:t>
            </a:r>
          </a:p>
          <a:p/>
          <a:p>
            <a:r>
              <a:rPr sz="1200">
                <a:latin typeface="맑은 고딕"/>
              </a:rPr>
              <a:t>#### 4. 인터페이스 요구사항 (Interface Requirements)</a:t>
            </a:r>
          </a:p>
          <a:p>
            <a:r>
              <a:rPr sz="1200">
                <a:latin typeface="맑은 고딕"/>
              </a:rPr>
              <a:t>- **요구사항 번호**: IR01</a:t>
            </a:r>
          </a:p>
          <a:p>
            <a:r>
              <a:rPr sz="1200">
                <a:latin typeface="맑은 고딕"/>
              </a:rPr>
              <a:t>  - **설명**: 외부 통합 시스템 및 사용자 인터페이스 요구 사항 - 다양한 시스템 간의 상호 작용을 위한 인터페이스 정의.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API 엔드포인트 정의 및 문서화 (예: RESTful API).</a:t>
            </a:r>
          </a:p>
          <a:p>
            <a:r>
              <a:rPr sz="1200">
                <a:latin typeface="맑은 고딕"/>
              </a:rPr>
              <a:t>      - 표준 프로토콜 준수 (HTTP/HTTPS, SOAP 등).</a:t>
            </a:r>
          </a:p>
          <a:p>
            <a:r>
              <a:rPr sz="1200">
                <a:latin typeface="맑은 고딕"/>
              </a:rPr>
              <a:t>      - 데이터 교환 형식 및 보안 메커니즘 명시 (JSON Web Tokens 사용 권장).</a:t>
            </a:r>
          </a:p>
          <a:p>
            <a:r>
              <a:rPr sz="1200">
                <a:latin typeface="맑은 고딕"/>
              </a:rPr>
              <a:t>  - **요구사항 번호**: IR02</a:t>
            </a:r>
          </a:p>
          <a:p>
            <a:r>
              <a:rPr sz="1200">
                <a:latin typeface="맑은 고딕"/>
              </a:rPr>
              <a:t>    - **설명**: 사용자 편의성 및 화면 설계 요구 사항 - 직관적이고 효율적인 사용자 경험 제공.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반응형 디자인 적용으로 다양한 디바이스에서의 호환성 보장.</a:t>
            </a:r>
          </a:p>
          <a:p>
            <a:r>
              <a:rPr sz="1200">
                <a:latin typeface="맑은 고딕"/>
              </a:rPr>
              <a:t>        - 사용자 인터페이스 가이드라인 및 테스트 케이스 포함.</a:t>
            </a:r>
          </a:p>
          <a:p/>
          <a:p>
            <a:r>
              <a:rPr sz="1200">
                <a:latin typeface="맑은 고딕"/>
              </a:rPr>
              <a:t>#### 5. 데이터 요구사항 (Data Requirements)</a:t>
            </a:r>
          </a:p>
          <a:p>
            <a:r>
              <a:rPr sz="1200">
                <a:latin typeface="맑은 고딕"/>
              </a:rPr>
              <a:t>- **요구사항 번호**: DR01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**설명**: 초기 자료 구축 및 데이터 이관 방법 - 데이터 관리 전략 명시.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데이터 마이닝 및 분석을 위한 원시 데이터 수집 계획 포함.</a:t>
            </a:r>
          </a:p>
          <a:p>
            <a:r>
              <a:rPr sz="1200">
                <a:latin typeface="맑은 고딕"/>
              </a:rPr>
              <a:t>      - 기존 시스템에서의 데이터 이관 프로세스 정의 및 테스트 계획 수립.</a:t>
            </a:r>
          </a:p>
          <a:p>
            <a:r>
              <a:rPr sz="1200">
                <a:latin typeface="맑은 고딕"/>
              </a:rPr>
              <a:t>  - **요구사항 번호**: DR02</a:t>
            </a:r>
          </a:p>
          <a:p>
            <a:r>
              <a:rPr sz="1200">
                <a:latin typeface="맑은 고딕"/>
              </a:rPr>
              <a:t>    - **설명**: 보안이 필요한 데이터 유형 명시 - 민감 정보 보호 방안 제시.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개인 식별 정보 (PII), 의료 기록 등에 대한 암호화 및 접근 제어 정책 명시.</a:t>
            </a:r>
          </a:p>
          <a:p>
            <a:r>
              <a:rPr sz="1200">
                <a:latin typeface="맑은 고딕"/>
              </a:rPr>
              <a:t>        - 정기적인 보안 감사 계획 포함.</a:t>
            </a:r>
          </a:p>
          <a:p/>
          <a:p>
            <a:r>
              <a:rPr sz="1200">
                <a:latin typeface="맑은 고딕"/>
              </a:rPr>
              <a:t>#### 6. 테스트 요구사항 (Testing Requirements)</a:t>
            </a:r>
          </a:p>
          <a:p>
            <a:r>
              <a:rPr sz="1200">
                <a:latin typeface="맑은 고딕"/>
              </a:rPr>
              <a:t>- **요구사항 번호**: TR01</a:t>
            </a:r>
          </a:p>
          <a:p>
            <a:r>
              <a:rPr sz="1200">
                <a:latin typeface="맑은 고딕"/>
              </a:rPr>
              <a:t>  - **설명**: 성능 테스트 요구 사항 - BMT를 통한 장비 검증 방안 명시.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부하 테스트 및 스트레스 테스트 수행 계획 포함.</a:t>
            </a:r>
          </a:p>
          <a:p>
            <a:r>
              <a:rPr sz="1200">
                <a:latin typeface="맑은 고딕"/>
              </a:rPr>
              <a:t>      - 테스트 결과의 재현성 보장을 위한 스크립트 및 가이드라인 제공.</a:t>
            </a:r>
          </a:p>
          <a:p>
            <a:r>
              <a:rPr sz="1200">
                <a:latin typeface="맑은 고딕"/>
              </a:rPr>
              <a:t>  - **요구사항 번호**: TR02</a:t>
            </a:r>
          </a:p>
          <a:p>
            <a:r>
              <a:rPr sz="1200">
                <a:latin typeface="맑은 고딕"/>
              </a:rPr>
              <a:t>    - **설명**: 시스템 검증 및 품질 보증 요구 사항 - 구축 후 운영 적합성 확인 방안 명시.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단위 테스트, 통합 테스트, 시스템 테스트의 구체적인 절차 및 기준 제시.</a:t>
            </a:r>
          </a:p>
          <a:p>
            <a:r>
              <a:rPr sz="1200">
                <a:latin typeface="맑은 고딕"/>
              </a:rPr>
              <a:t>        - 사용자 피드백 기반의 지속적인 품질 개선 프로세스 포함.</a:t>
            </a:r>
          </a:p>
          <a:p/>
          <a:p>
            <a:r>
              <a:rPr sz="1200">
                <a:latin typeface="맑은 고딕"/>
              </a:rPr>
              <a:t>#### 7. 품질 요구사항 (Quality Requirements)</a:t>
            </a:r>
          </a:p>
          <a:p>
            <a:r>
              <a:rPr sz="1200">
                <a:latin typeface="맑은 고딕"/>
              </a:rPr>
              <a:t>- **요구사항 번호**: QR01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**설명**: 품질 관리 항목 및 평가 대상 명시 - 체계적인 품질 유지 방안 제시.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ISO 표준 준수 확인 및 인증 획득 계획 포함.</a:t>
            </a:r>
          </a:p>
          <a:p>
            <a:r>
              <a:rPr sz="1200">
                <a:latin typeface="맑은 고딕"/>
              </a:rPr>
              <a:t>      - 정기적인 코드 리뷰 및 버그 트래킹 시스템 구축.</a:t>
            </a:r>
          </a:p>
          <a:p>
            <a:r>
              <a:rPr sz="1200">
                <a:latin typeface="맑은 고딕"/>
              </a:rPr>
              <a:t>  - **요구사항 번호**: QR02</a:t>
            </a:r>
          </a:p>
          <a:p>
            <a:r>
              <a:rPr sz="1200">
                <a:latin typeface="맑은 고딕"/>
              </a:rPr>
              <a:t>    - **설명**: 목표 달성을 위한 품질 지표 정의 - KPIs (Key Performance Indicators) 설정.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서비스 가용성, 응답 시간, 오류율 등의 구체적인 지표 명시 및 모니터링 방안 제시.</a:t>
            </a:r>
          </a:p>
          <a:p/>
          <a:p>
            <a:r>
              <a:rPr sz="1200">
                <a:latin typeface="맑은 고딕"/>
              </a:rPr>
              <a:t>#### 8. 보안 요구사항 (Security Requirements)</a:t>
            </a:r>
          </a:p>
          <a:p>
            <a:r>
              <a:rPr sz="1200">
                <a:latin typeface="맑은 고딕"/>
              </a:rPr>
              <a:t>- **요구사항 번호**: SR01</a:t>
            </a:r>
          </a:p>
          <a:p>
            <a:r>
              <a:rPr sz="1200">
                <a:latin typeface="맑은 고딕"/>
              </a:rPr>
              <a:t>  - **설명**: 데이터 기밀성 및 무결성 보장 요구 사항 - 보안 조치 명시.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모든 중요 데이터에 대한 암호화 적용 (예: TLS/SSL).</a:t>
            </a:r>
          </a:p>
          <a:p>
            <a:r>
              <a:rPr sz="1200">
                <a:latin typeface="맑은 고딕"/>
              </a:rPr>
              <a:t>      - 접근 로그 유지 및 분석을 위한 정책 정의.</a:t>
            </a:r>
          </a:p>
          <a:p>
            <a:r>
              <a:rPr sz="1200">
                <a:latin typeface="맑은 고딕"/>
              </a:rPr>
              <a:t>  - **요구사항 번호**: SR02</a:t>
            </a:r>
          </a:p>
          <a:p>
            <a:r>
              <a:rPr sz="1200">
                <a:latin typeface="맑은 고딕"/>
              </a:rPr>
              <a:t>    - **설명**: 운영 접근 제어 요구 사항 - 사용자 인증 및 권한 관리 강화 방안 제시.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다중 인증 요소(Multi-Factor Authentication) 도입 권장.</a:t>
            </a:r>
          </a:p>
          <a:p>
            <a:r>
              <a:rPr sz="1200">
                <a:latin typeface="맑은 고딕"/>
              </a:rPr>
              <a:t>        - 정기적인 보안 교육 및 훈련 계획 포함.</a:t>
            </a:r>
          </a:p>
          <a:p/>
          <a:p>
            <a:r>
              <a:rPr sz="1200">
                <a:latin typeface="맑은 고딕"/>
              </a:rPr>
              <a:t>#### 9. 프로젝트 관리 요구사항 (Project Management Requirements)</a:t>
            </a:r>
          </a:p>
          <a:p>
            <a:r>
              <a:rPr sz="1200">
                <a:latin typeface="맑은 고딕"/>
              </a:rPr>
              <a:t>- **요구사항 번호**: PMR01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**설명**: 프로젝트 수행 방법 및 단계별 계획 명시 - 체계적인 프로젝트 관리 방안 제시.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Gantt 차트 기반의 상세 프로젝트 일정 및 마일스톤 정의.</a:t>
            </a:r>
          </a:p>
          <a:p>
            <a:r>
              <a:rPr sz="1200">
                <a:latin typeface="맑은 고딕"/>
              </a:rPr>
              <a:t>      - 정기적인 진행 회의 및 보고서 제출 일정 설정.</a:t>
            </a:r>
          </a:p>
          <a:p>
            <a:r>
              <a:rPr sz="1200">
                <a:latin typeface="맑은 고딕"/>
              </a:rPr>
              <a:t>  - **요구사항 번호**: PMR02</a:t>
            </a:r>
          </a:p>
          <a:p>
            <a:r>
              <a:rPr sz="1200">
                <a:latin typeface="맑은 고딕"/>
              </a:rPr>
              <a:t>    - **설명**: 지원 사항 명시 - 원활한 프로젝트 수행을 위한 외부 자원 활용 방안 제시.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교육 프로그램 및 기술 지원 계획 포함.</a:t>
            </a:r>
          </a:p>
          <a:p>
            <a:r>
              <a:rPr sz="1200">
                <a:latin typeface="맑은 고딕"/>
              </a:rPr>
              <a:t>        - 유지보수 계약 및 후속 관리 프로세스 정의.</a:t>
            </a:r>
          </a:p>
          <a:p/>
          <a:p>
            <a:r>
              <a:rPr sz="1200">
                <a:latin typeface="맑은 고딕"/>
              </a:rPr>
              <a:t>#### 10. 제약사항 요구사항 (Constraints Requirements)</a:t>
            </a:r>
          </a:p>
          <a:p>
            <a:r>
              <a:rPr sz="1200">
                <a:latin typeface="맑은 고딕"/>
              </a:rPr>
              <a:t>- **요구사항 번호**: CCR01</a:t>
            </a:r>
          </a:p>
          <a:p>
            <a:r>
              <a:rPr sz="1200">
                <a:latin typeface="맑은 고딕"/>
              </a:rPr>
              <a:t>  - **설명**: 기술적 제약 사항 명시 - 특정 환경에서의 제약 고려 필요성 제시.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호환성 문제 해결을 위한 기존 시스템과의 통합 방안 포함.</a:t>
            </a:r>
          </a:p>
          <a:p>
            <a:r>
              <a:rPr sz="1200">
                <a:latin typeface="맑은 고딕"/>
              </a:rPr>
              <a:t>      - 특정 하드웨어 또는 소프트웨어 버전 제한사항 명시.</a:t>
            </a:r>
          </a:p>
          <a:p>
            <a:r>
              <a:rPr sz="1200">
                <a:latin typeface="맑은 고딕"/>
              </a:rPr>
              <a:t>  - **요구사항 번호**: CCR02</a:t>
            </a:r>
          </a:p>
          <a:p>
            <a:r>
              <a:rPr sz="1200">
                <a:latin typeface="맑은 고딕"/>
              </a:rPr>
              <a:t>    - **설명**: 자원 제약 사항 명시 - 인력 및 시간 관련 제한 사항 제시.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프로젝트 기간 내 완료 가능한 핵심 작업 우선순위 정의.</a:t>
            </a:r>
          </a:p>
          <a:p>
            <a:r>
              <a:rPr sz="1200">
                <a:latin typeface="맑은 고딕"/>
              </a:rPr>
              <a:t>        - 잠재적 지연 요인에 대한 대응 계획 포함.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이러한 요구사항 총괄표는 바레인 건강보험 시스템 구축 사업의 체계적이고 명확한 이해와 실행을 위한 기반을 제공합니다. 각 항목별로 구체적인 세부 사항과 목표를 명확히 하여 프로젝트의 성공 가능성을 극대화하는데 중점을 두었습니다.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 요구사항 목록표 (Markdown Format)</a:t>
            </a:r>
          </a:p>
          <a:p/>
          <a:p>
            <a:r>
              <a:rPr sz="1200">
                <a:latin typeface="맑은 고딕"/>
              </a:rPr>
              <a:t>#### 기능 요구사항 목록</a:t>
            </a:r>
          </a:p>
          <a:p>
            <a:r>
              <a:rPr sz="1200">
                <a:latin typeface="맑은 고딕"/>
              </a:rPr>
              <a:t>| 코드 | 요구사항 명                 | 설명                                                                                                                      | 개수 |</a:t>
            </a:r>
          </a:p>
          <a:p>
            <a:r>
              <a:rPr sz="1200">
                <a:latin typeface="맑은 고딕"/>
              </a:rPr>
              <a:t>|------|---------------------------|-----------------------------------------------------------------------------------------------------------------------|-----|</a:t>
            </a:r>
          </a:p>
          <a:p>
            <a:r>
              <a:rPr sz="1200">
                <a:latin typeface="맑은 고딕"/>
              </a:rPr>
              <a:t>| **001** | 업무 프로세스 설계         | 시스템 내에서의 업무 흐름과 절차를 명확하게 정의하고 구현해야 함.                                                       |     |</a:t>
            </a:r>
          </a:p>
          <a:p>
            <a:r>
              <a:rPr sz="1200">
                <a:latin typeface="맑은 고딕"/>
              </a:rPr>
              <a:t>| **002** | 공통(일반)               | 일반적인 사용자 인터페이스 및 기능들이 올바르게 제공되어야 함 (예: 회원가입, 게시판 관리 등).                             |     |</a:t>
            </a:r>
          </a:p>
          <a:p>
            <a:r>
              <a:rPr sz="1200">
                <a:latin typeface="맑은 고딕"/>
              </a:rPr>
              <a:t>| **003** | 회원 및 게시판 관리       | 안전하고 효율적인 회원 관리 시스템과 게시판 운영 기능 구현.                                                             |     |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**004** | 권한 관리                 | 사용자별 접근 권한을 세분화하여 관리할 수 있는 시스템 구축 필요.                                                        |     |</a:t>
            </a:r>
          </a:p>
          <a:p>
            <a:r>
              <a:rPr sz="1200">
                <a:latin typeface="맑은 고딕"/>
              </a:rPr>
              <a:t>| **005** | 이메일 및 SMS 알림         | 이메일과 SMS를 통한 실시간 알림 시스템 구축 및 통합 지원.                                                             |     |</a:t>
            </a:r>
          </a:p>
          <a:p>
            <a:r>
              <a:rPr sz="1200">
                <a:latin typeface="맑은 고딕"/>
              </a:rPr>
              <a:t>| **006** | SW 국제화                | 다국어 환경에서의 소프트웨어 호환성 확보 (지역별 언어 지원).                                                         |     |</a:t>
            </a:r>
          </a:p>
          <a:p>
            <a:r>
              <a:rPr sz="1200">
                <a:latin typeface="맑은 고딕"/>
              </a:rPr>
              <a:t>| **007** | 의약품 수입 내역 보고      | 정기적으로 의약품 수입 현황을 자동으로 기록하고 보고서 생성 기능 필요.                                                 |     |</a:t>
            </a:r>
          </a:p>
          <a:p>
            <a:r>
              <a:rPr sz="1200">
                <a:latin typeface="맑은 고딕"/>
              </a:rPr>
              <a:t>| **008** | 의약품 공급 내역 보고      | 의약품의 공급 과정 및 도착 정보를 상세히 기록하고 관리하는 시스템 구축.                                              |     |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**009** | 의약품 입고 내역 보고      | 의약품 입고 시 상세한 기록 및 추적 기능 구현 필요.                                                                      |     |</a:t>
            </a:r>
          </a:p>
          <a:p>
            <a:r>
              <a:rPr sz="1200">
                <a:latin typeface="맑은 고딕"/>
              </a:rPr>
              <a:t>| **010** | 의약품 사용 내역 보고      | 처방 및 사용된 의약품의 상세 내역을 자동으로 업데이트하고 관리하는 시스템 구축.                                          |     |</a:t>
            </a:r>
          </a:p>
          <a:p>
            <a:r>
              <a:rPr sz="1200">
                <a:latin typeface="맑은 고딕"/>
              </a:rPr>
              <a:t>| **011** | 회수대상 의약품 회수보고  | 회수된 의약품에 대한 체계적인 보고 및 추적 시스템 필요.                                                               |     |</a:t>
            </a:r>
          </a:p>
          <a:p>
            <a:r>
              <a:rPr sz="1200">
                <a:latin typeface="맑은 고딕"/>
              </a:rPr>
              <a:t>| **012** | 보고내역 정정             | 기존 보고서의 수정 및 재작성 기능 구현 가능해야 함 (오류 수정 포함).                                                   |     |</a:t>
            </a:r>
          </a:p>
          <a:p>
            <a:r>
              <a:rPr sz="1200">
                <a:latin typeface="맑은 고딕"/>
              </a:rPr>
              <a:t>| **013** | 보고내역 취소              | 특정 시점 이후로 생성된 모든 보고서를 삭제하거나 취소할 수 있는 기능 필요.                                           |     |</a:t>
            </a:r>
          </a:p>
          <a:p>
            <a:r>
              <a:rPr sz="1200">
                <a:latin typeface="맑은 고딕"/>
              </a:rPr>
              <a:t>| **014** | 의약품 주문                | 온라인 또는 오프라인을 통해 의약품을 효율적으로 주문하고 관리하는 시스템 구축.                                         |     |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**015** | 재고관리                  | 실시간 재고 추적 및 예측 분석 기능을 포함한 의약품 재고 관리 시스템 구현 필요.                                        |     |</a:t>
            </a:r>
          </a:p>
          <a:p>
            <a:r>
              <a:rPr sz="1200">
                <a:latin typeface="맑은 고딕"/>
              </a:rPr>
              <a:t>| **016** | 마약류 의약품 관리        | 마약류 의약품의 특별한 보안 및 관리 체계 구축 필요.                                                                    |     |</a:t>
            </a:r>
          </a:p>
          <a:p>
            <a:r>
              <a:rPr sz="1200">
                <a:latin typeface="맑은 고딕"/>
              </a:rPr>
              <a:t>| **017** | 의약품 유통정보 현황조회  | 실시간으로 의약품의 유통 상황을 확인할 수 있는 인터페이스 제공.                                                     |     |</a:t>
            </a:r>
          </a:p>
          <a:p>
            <a:r>
              <a:rPr sz="1200">
                <a:latin typeface="맑은 고딕"/>
              </a:rPr>
              <a:t>| **018** | 의약품 정보검색            | 사용자가 쉽게 의약품 정보를 검색하고 접근할 수 있도록 시스템 구축 필요.                                              |     |</a:t>
            </a:r>
          </a:p>
          <a:p>
            <a:r>
              <a:rPr sz="1200">
                <a:latin typeface="맑은 고딕"/>
              </a:rPr>
              <a:t>| **019** | 의약품 안전점검             | 주기적인 안전 점검을 자동화하고 결과를 기록하는 시스템 필요.                                                          |     |</a:t>
            </a:r>
          </a:p>
          <a:p>
            <a:r>
              <a:rPr sz="1200">
                <a:latin typeface="맑은 고딕"/>
              </a:rPr>
              <a:t>| **020** | 약국 의약품 재고정보 조회   | 약국별로 실시간 재고 정보 확인 가능한 기능 구현 필요.                                                                  |     |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**021** | 개인별 투약이력 조회      | 환자의 개별적인 약물 복용 이력을 상세하게 관리할 수 있는 시스템 구축 필요.                                            |     |</a:t>
            </a:r>
          </a:p>
          <a:p>
            <a:r>
              <a:rPr sz="1200">
                <a:latin typeface="맑은 고딕"/>
              </a:rPr>
              <a:t>| **022** | 의약품 안전점검 현황조회   | 수행된 모든 안전 점검 결과를 한눈에 볼 수 있는 대시보드 제공.                                                        |     |</a:t>
            </a:r>
          </a:p>
          <a:p>
            <a:r>
              <a:rPr sz="1200">
                <a:latin typeface="맑은 고딕"/>
              </a:rPr>
              <a:t>| **023** | 의약품 안전점검 기준관리   | 안전 관리 기준을 설정하고 준수 여부 확인할 수 있는 시스템 구축 필요.                                                  |     |</a:t>
            </a:r>
          </a:p>
          <a:p>
            <a:r>
              <a:rPr sz="1200">
                <a:latin typeface="맑은 고딕"/>
              </a:rPr>
              <a:t>| **024** | 의약품 처방 및 조제        | 의료진이 정확한 처방과 조제를 수행하기 위한 지원 시스템 구현 필요.                                                   |     |</a:t>
            </a:r>
          </a:p>
          <a:p>
            <a:r>
              <a:rPr sz="1200">
                <a:latin typeface="맑은 고딕"/>
              </a:rPr>
              <a:t>| **025** | 약국 일반의약품 판매관리    | 일반 의약품의 판매 데이터를 추적하고 관리하는 기능 필요.                                                               |     |</a:t>
            </a:r>
          </a:p>
          <a:p>
            <a:r>
              <a:rPr sz="1200">
                <a:latin typeface="맑은 고딕"/>
              </a:rPr>
              <a:t>| **026** | 약국 현황조회              | 약국별 운영 상태 및 재고 상황을 실시간으로 확인 가능한 시스템 구축 필요.                                              |     |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 바레인 건강보험시스템 구축 사업 추진 배경</a:t>
            </a:r>
          </a:p>
          <a:p/>
          <a:p>
            <a:r>
              <a:rPr sz="1200">
                <a:latin typeface="맑은 고딕"/>
              </a:rPr>
              <a:t>**1. 건강 증진 및 보건 의료 서비스 향상의 필요성**</a:t>
            </a:r>
          </a:p>
          <a:p/>
          <a:p>
            <a:r>
              <a:rPr sz="1200">
                <a:latin typeface="맑은 고딕"/>
              </a:rPr>
              <a:t>* **사회적 문제 해결:** 바레인은 고령화 사회로 진입하면서 만성 질환 증가 및 의료비 부담 증대 등의 심각한 사회적 문제에 직면하고 있습니다. 효과적인 건강 관리 시스템 구축을 통해 국민 건강 수준 개선과 의료비 효율성 제고가 시급합니다.</a:t>
            </a:r>
          </a:p>
          <a:p>
            <a:r>
              <a:rPr sz="1200">
                <a:latin typeface="맑은 고딕"/>
              </a:rPr>
              <a:t>* **국제 경쟁력 강화:** 글로벌 경제 강국으로서의 위상 유지와 국제사회에서의 신뢰도 향상을 위해 선진적인 보건 의료 시스템 구축이 필수적입니다. 건강보험 도입은 국제 표준에 부합하는 시스템 구축을 통한 경쟁력 강화에 기여합니다.</a:t>
            </a:r>
          </a:p>
          <a:p/>
          <a:p>
            <a:r>
              <a:rPr sz="1200">
                <a:latin typeface="맑은 고딕"/>
              </a:rPr>
              <a:t>**2. 효율적인 국가 보건 의료 제도 운영 목표 달성**</a:t>
            </a:r>
          </a:p>
          <a:p/>
          <a:p>
            <a:r>
              <a:rPr sz="1200">
                <a:latin typeface="맑은 고딕"/>
              </a:rPr>
              <a:t>* **자원 최적화:**  기존 의료 자원의 불균형 분포와 중복 투자 문제를 해결하고, 예방 중심의 보건 정책 실현을 위한 체계적인 관리 시스템 구축이 필요합니다. 건강보험 제도 도입은 이러한 자원 효율성을 극대화하는 데 핵심적 역할을 합니다.</a:t>
            </a:r>
          </a:p>
          <a:p>
            <a:r>
              <a:rPr sz="1200">
                <a:latin typeface="맑은 고딕"/>
              </a:rPr>
              <a:t>* **공정하고 접근성 높은 의료 서비스 제공:** 모든 국민에게 공평하고 안정적인 의료 접근성을 보장하기 위해 보편적 보험 제도 도입이 필수적입니다. SEHATI 프로그램은 저소득층까지 포괄하는 사회 안전망 구축에 기여합니다.</a:t>
            </a:r>
          </a:p>
          <a:p/>
          <a:p>
            <a:r>
              <a:rPr sz="1200">
                <a:latin typeface="맑은 고딕"/>
              </a:rPr>
              <a:t>**3. 혁신 기술 도입을 통한 시스템 발전**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**027** | 의약품 유통정보 통계      | 의약품 유통에 대한 통계 데이터를 제공하는 기능 구현 필요 (예: 판매량, 이동 경로 등).                                  |     |</a:t>
            </a:r>
          </a:p>
          <a:p>
            <a:r>
              <a:rPr sz="1200">
                <a:latin typeface="맑은 고딕"/>
              </a:rPr>
              <a:t>| **028** | 의약품 안전점검 모니터링 통계 | 실시간 모니터링 시스템을 통해 안전 점검의 효과성을 분석하고 보고할 수 있어야 함.                                      |     |</a:t>
            </a:r>
          </a:p>
          <a:p>
            <a:r>
              <a:rPr sz="1200">
                <a:latin typeface="맑은 고딕"/>
              </a:rPr>
              <a:t>| **029** | 약국 의약품 통계           | 약국별 의약품 관련 주요 통계를 제공하는 기능 필요 (예: 판매량, 재고 등).                                             |     |</a:t>
            </a:r>
          </a:p>
          <a:p>
            <a:r>
              <a:rPr sz="1200">
                <a:latin typeface="맑은 고딕"/>
              </a:rPr>
              <a:t>| **030** | 약국 정보시스템 통합      | 다양한 시스템 간의 데이터 연동 및 통합 관리가 가능해야 함.                                                            |     |</a:t>
            </a:r>
          </a:p>
          <a:p>
            <a:r>
              <a:rPr sz="1200">
                <a:latin typeface="맑은 고딕"/>
              </a:rPr>
              <a:t>| **031** | 청구기준 개발             | 의약품 청구 프로세스에 대한 상세 기준을 정의하고 자동화하는 시스템 구축 필요.                                          |     |</a:t>
            </a:r>
          </a:p>
          <a:p>
            <a:r>
              <a:rPr sz="1200">
                <a:latin typeface="맑은 고딕"/>
              </a:rPr>
              <a:t>| **032** | 포털 사용자 편의사항       | 사용자 친화적인 포털 인터페이스 및 기능 제공 (예: 검색 기능, 간편 로그인 등).                                         |     |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**033** | e-Claim &amp; 접수             | 온라인 청구 시스템과 접수 프로세스 구현 필요.                                                                          |     |</a:t>
            </a:r>
          </a:p>
          <a:p>
            <a:r>
              <a:rPr sz="1200">
                <a:latin typeface="맑은 고딕"/>
              </a:rPr>
              <a:t>| **034** | Re-Claim &amp; 접수            | 기존 청구 또는 접수 내역을 다시 확인하거나 수정할 수 있는 기능 구현 필요.                                             |     |</a:t>
            </a:r>
          </a:p>
          <a:p>
            <a:r>
              <a:rPr sz="1200">
                <a:latin typeface="맑은 고딕"/>
              </a:rPr>
              <a:t>| **NHIIS** | 청구기준 개발             | NHISS 관련 청구 기준 및 자동화 로직 구현 필요.                                                                         |     |</a:t>
            </a:r>
          </a:p>
          <a:p>
            <a:r>
              <a:rPr sz="1200">
                <a:latin typeface="맑은 고딕"/>
              </a:rPr>
              <a:t>| **NHIIS001** | 포털 사용자 편의사항       | 포털 사용자 경험을 향상시키기 위한 기능 구현 필요 (예: 빠른 검색, 간편 결제 등).                                     |     |</a:t>
            </a:r>
          </a:p>
          <a:p>
            <a:r>
              <a:rPr sz="1200">
                <a:latin typeface="맑은 고딕"/>
              </a:rPr>
              <a:t>| **NHIIS002** | e-Claim &amp; 접수             | 온라인 청구 시스템 및 접수 프로세스 구축 필요.                                                                         |     |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목록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**NHIIS003** | Re-Claim &amp; 접수            | 기존 청구 또는 접수 내역의 관리 및 수정 기능 구현 필요.                                                               |     |</a:t>
            </a:r>
          </a:p>
          <a:p/>
          <a:p>
            <a:r>
              <a:rPr sz="1200">
                <a:latin typeface="맑은 고딕"/>
              </a:rPr>
              <a:t>### 설명</a:t>
            </a:r>
          </a:p>
          <a:p>
            <a:r>
              <a:rPr sz="1200">
                <a:latin typeface="맑은 고딕"/>
              </a:rPr>
              <a:t>위 표는 제안된 건강보험 시스템 구축 프로젝트에서 요구되는 핵심 기능들을 분류하여 나열한 것입니다. 각 항목은 명확하고 구체적인 요구사항을 명시하며, 이를 통해 시스템이 원활하게 운영될 수 있도록 설계 및 구현에 초점을 맞추고 있습니다. 마크다운 형식으로 작성함으로써 가독성과 구조화가 용이합니다. 추가로 필요한 사항이나 특정 부분에 대한 자세한 설명이 필요하시다면 언제든지 알려주세요!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추진배경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* **디지털 전환 추진:** 바레인 정부는 4차 산업혁명 시대에 맞춰 디지털 기술을 활용한 스마트 헬스케어 시스템 구축을 적극적으로 추진하고 있습니다. SEHATI-ICT 시스템은 최신 웹 기반 기술을 접목하여 효율성을 극대화하고, 데이터 기반 의사 결정 지원 체계를 마련합니다.</a:t>
            </a:r>
          </a:p>
          <a:p>
            <a:r>
              <a:rPr sz="1200">
                <a:latin typeface="맑은 고딕"/>
              </a:rPr>
              <a:t>* **데이터 기반 의료 서비스 향상:** 빅데이터 분석 및 인공지능 기술 도입을 통해 질병 예측, 예방 관리, 맞춤형 치료 등 고도화된 의료 서비스 제공이 가능해집니다. SEHATI-ICT 시스템은 이러한 혁신적인 의료 서비스 구현의 기반이 됩니다.</a:t>
            </a:r>
          </a:p>
          <a:p/>
          <a:p>
            <a:r>
              <a:rPr sz="1200">
                <a:latin typeface="맑은 고딕"/>
              </a:rPr>
              <a:t>**요약 표**</a:t>
            </a:r>
          </a:p>
          <a:p/>
          <a:p>
            <a:r>
              <a:rPr sz="1200">
                <a:latin typeface="맑은 고딕"/>
              </a:rPr>
              <a:t>| 구분 | 설명 | 핵심 내용 |</a:t>
            </a:r>
          </a:p>
          <a:p>
            <a:r>
              <a:rPr sz="1200">
                <a:latin typeface="맑은 고딕"/>
              </a:rPr>
              <a:t>|---|---|---|</a:t>
            </a:r>
          </a:p>
          <a:p>
            <a:r>
              <a:rPr sz="1200">
                <a:latin typeface="맑은 고딕"/>
              </a:rPr>
              <a:t>| **사회적 필요성** | 고령화 사회, 만성 질환 증가, 의료비 부담 증대 | 국민 건강 증진 및 의료비 효율성 제고 필요성 강조 |</a:t>
            </a:r>
          </a:p>
          <a:p>
            <a:r>
              <a:rPr sz="1200">
                <a:latin typeface="맑은 고딕"/>
              </a:rPr>
              <a:t>| **제도 개선 목표** | 자원 최적화, 공정한 의료 접근성 확보 | 보편적 보험 제도 도입을 통한 사회 안전망 구축 목표 제시 |</a:t>
            </a:r>
          </a:p>
          <a:p>
            <a:r>
              <a:rPr sz="1200">
                <a:latin typeface="맑은 고딕"/>
              </a:rPr>
              <a:t>| **기술 혁신** | 디지털 전환, 데이터 기반 의료 서비스 | SEHATI-ICT 시스템을 통한 스마트 헬스케어 구현 및 고도화된 의료 서비스 제공 가능성 제시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 바레인 건강보험시스템(SEHATI-ICT) 구축 사업 추진목표 요약</a:t>
            </a:r>
          </a:p>
          <a:p/>
          <a:p>
            <a:r>
              <a:rPr sz="1200">
                <a:latin typeface="맑은 고딕"/>
              </a:rPr>
              <a:t>#### **1. 추진배경**</a:t>
            </a:r>
          </a:p>
          <a:p>
            <a:r>
              <a:rPr sz="1200">
                <a:latin typeface="맑은 고딕"/>
              </a:rPr>
              <a:t>- **양질의 보건의료서비스 제공**: 바레인 정부는 국민들에게 고급 수준의 의료 서비스를 보장하기 위해 노력하고 있습니다. 이는 국민 건강 향상과 사회적 안정성을 강화하는 데 중점이 두어집니다.</a:t>
            </a:r>
          </a:p>
          <a:p>
            <a:r>
              <a:rPr sz="1200">
                <a:latin typeface="맑은 고딕"/>
              </a:rPr>
              <a:t>- **효율적인 보건의료제도 운영**: 기존 보건의료 시스템의 개선 및 최적화를 통해 행정 효율성을 높이고, 자원 배분을 더욱 효과적으로 관리하려는 목표가 있습니다.</a:t>
            </a:r>
          </a:p>
          <a:p/>
          <a:p>
            <a:r>
              <a:rPr sz="1200">
                <a:latin typeface="맑은 고딕"/>
              </a:rPr>
              <a:t>#### **2. 추진목표 상세 내용**</a:t>
            </a:r>
          </a:p>
          <a:p>
            <a:r>
              <a:rPr sz="1200">
                <a:latin typeface="맑은 고딕"/>
              </a:rPr>
              <a:t>1. **건강보험 제도 도입 체계화**</a:t>
            </a:r>
          </a:p>
          <a:p>
            <a:r>
              <a:rPr sz="1200">
                <a:latin typeface="맑은 고딕"/>
              </a:rPr>
              <a:t>   - **신규 건강보험 모델 적용**: 최신 IT 기술을 활용한 Web 기반 시스템 도입으로 기존 보건의료 서비스를 혁신하고 현대화합니다.</a:t>
            </a:r>
          </a:p>
          <a:p>
            <a:r>
              <a:rPr sz="1200">
                <a:latin typeface="맑은 고딕"/>
              </a:rPr>
              <a:t>   - **SEHATI 프로그램 실행 계획 구현**: 정부 주도의 세부 실행계획인 SEHATI 프로그램에 따른 제도적 기반 마련과 함께, 디지털 헬스케어 솔루션의 구축을 통해 효율성 향상 및 접근성 증대를 추구합니다.</a:t>
            </a:r>
          </a:p>
          <a:p/>
          <a:p>
            <a:r>
              <a:rPr sz="1200">
                <a:latin typeface="맑은 고딕"/>
              </a:rPr>
              <a:t>2. **첨단 IT 기술 활용**</a:t>
            </a:r>
          </a:p>
          <a:p>
            <a:r>
              <a:rPr sz="1200">
                <a:latin typeface="맑은 고딕"/>
              </a:rPr>
              <a:t>   - **클라우드 컴퓨팅 도입**: AWS (Amazon Web Services) 등 클라우드 플랫폼을 활용하여 시스템 확장성 및 안정성 확보.</a:t>
            </a:r>
          </a:p>
          <a:p>
            <a:r>
              <a:rPr sz="1200">
                <a:latin typeface="맑은 고딕"/>
              </a:rPr>
              <a:t>   - **서버 구성 최적화**: LINUX 기반 서버 구조와 고성능 하드웨어 도입으로 시스템의 안정성과 성능 향상을 도모합니다. 구체적으로는 다음과 같은 구성 요소들이 포함됩니다:</a:t>
            </a:r>
          </a:p>
          <a:p>
            <a:r>
              <a:rPr sz="1200">
                <a:latin typeface="맑은 고딕"/>
              </a:rPr>
              <a:t>     - **Linux 서버**: 24개 (CPU 코어 수 기준)</a:t>
            </a:r>
          </a:p>
          <a:p>
            <a:r>
              <a:rPr sz="1200">
                <a:latin typeface="맑은 고딕"/>
              </a:rPr>
              <a:t>     - **Internal Service**: 24개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**내부 비즈니스 관리 시스템**: 1개</a:t>
            </a:r>
          </a:p>
          <a:p>
            <a:r>
              <a:rPr sz="1200">
                <a:latin typeface="맑은 고딕"/>
              </a:rPr>
              <a:t>       - **웹 및 애플리케이션 서버**: 각각 24개씩, 총합 48개</a:t>
            </a:r>
          </a:p>
          <a:p>
            <a:r>
              <a:rPr sz="1200">
                <a:latin typeface="맑은 고딕"/>
              </a:rPr>
              <a:t>       - **데이터베이스**: 각각 21개 (NEMR Repository: 2개, Business Intelligence System: 2개, External Service DB: 2개 포함)</a:t>
            </a:r>
          </a:p>
          <a:p>
            <a:r>
              <a:rPr sz="1200">
                <a:latin typeface="맑은 고딕"/>
              </a:rPr>
              <a:t>     - **External Service**: </a:t>
            </a:r>
          </a:p>
          <a:p>
            <a:r>
              <a:rPr sz="1200">
                <a:latin typeface="맑은 고딕"/>
              </a:rPr>
              <a:t>       - **약물 안전성 검사 시스템**: 14개 (웹 및 애플리케이션 서버와 데이터베이스 포함)</a:t>
            </a:r>
          </a:p>
          <a:p>
            <a:r>
              <a:rPr sz="1200">
                <a:latin typeface="맑은 고딕"/>
              </a:rPr>
              <a:t>     - **기타 서비스**:</a:t>
            </a:r>
          </a:p>
          <a:p>
            <a:r>
              <a:rPr sz="1200">
                <a:latin typeface="맑은 고딕"/>
              </a:rPr>
              <a:t>       - **SEHATI 포털 시스템**: 24개</a:t>
            </a:r>
          </a:p>
          <a:p>
            <a:r>
              <a:rPr sz="1200">
                <a:latin typeface="맑은 고딕"/>
              </a:rPr>
              <a:t>       - **인터페이스 시스템**: 24개</a:t>
            </a:r>
          </a:p>
          <a:p>
            <a:r>
              <a:rPr sz="1200">
                <a:latin typeface="맑은 고딕"/>
              </a:rPr>
              <a:t>       - **통합 관리 콘솔**: 14개</a:t>
            </a:r>
          </a:p>
          <a:p>
            <a:r>
              <a:rPr sz="1200">
                <a:latin typeface="맑은 고딕"/>
              </a:rPr>
              <a:t>       - **개발 서버**: 18개</a:t>
            </a:r>
          </a:p>
          <a:p>
            <a:r>
              <a:rPr sz="1200">
                <a:latin typeface="맑은 고딕"/>
              </a:rPr>
              <a:t>       - **검증 서버**: 18개</a:t>
            </a:r>
          </a:p>
          <a:p>
            <a:r>
              <a:rPr sz="1200">
                <a:latin typeface="맑은 고딕"/>
              </a:rPr>
              <a:t>       - **ETL 서버**: 18개 (8GB 메모리)</a:t>
            </a:r>
          </a:p>
          <a:p>
            <a:r>
              <a:rPr sz="1200">
                <a:latin typeface="맑은 고딕"/>
              </a:rPr>
              <a:t>       - **형상관리 서버**: 18개</a:t>
            </a:r>
          </a:p>
          <a:p>
            <a:r>
              <a:rPr sz="1200">
                <a:latin typeface="맑은 고딕"/>
              </a:rPr>
              <a:t>     - **스토리지**: NAS Gateway 포함, 총 물리 용량 33.9TB 이상, 가용 용량 15.7TB 이상의 저장 공간 확보</a:t>
            </a:r>
          </a:p>
          <a:p/>
          <a:p>
            <a:r>
              <a:rPr sz="1200">
                <a:latin typeface="맑은 고딕"/>
              </a:rPr>
              <a:t>3. **지속 가능한 유지보수 체계 구축**</a:t>
            </a:r>
          </a:p>
          <a:p>
            <a:r>
              <a:rPr sz="1200">
                <a:latin typeface="맑은 고딕"/>
              </a:rPr>
              <a:t>   - **유지보수 기간**: 사업 완료 후 6개월간 유지보수 수행</a:t>
            </a:r>
          </a:p>
          <a:p>
            <a:r>
              <a:rPr sz="1200">
                <a:latin typeface="맑은 고딕"/>
              </a:rPr>
              <a:t>   - **하자 보수 기간**: 하자 발생 시 최소 1년 동안 보장을 제공하여 시스템 안정성과 신뢰성 강화</a:t>
            </a:r>
          </a:p>
          <a:p/>
          <a:p>
            <a:r>
              <a:rPr sz="1200">
                <a:latin typeface="맑은 고딕"/>
              </a:rPr>
              <a:t>#### **표로 정리한 추진목표 요약**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| 목표 영역                 | 세부 내용                                                                                   |</a:t>
            </a:r>
          </a:p>
          <a:p>
            <a:r>
              <a:rPr sz="1200">
                <a:latin typeface="맑은 고딕"/>
              </a:rPr>
              <a:t>|---------------------------|-------------------------------------------------------------------------------------------|</a:t>
            </a:r>
          </a:p>
          <a:p>
            <a:r>
              <a:rPr sz="1200">
                <a:latin typeface="맑은 고딕"/>
              </a:rPr>
              <a:t>| **건강보험 제도 도입**     | - 최신 IT 기술 기반 Web 시스템 도입 &lt;br&gt;- SEHATI 프로그램 실행 계획 구현                      |</a:t>
            </a:r>
          </a:p>
          <a:p>
            <a:r>
              <a:rPr sz="1200">
                <a:latin typeface="맑은 고딕"/>
              </a:rPr>
              <a:t>| **첨단 기술 활용**        | - 클라우드 컴퓨팅 (AWS) 활용 &lt;br&gt;- 고성능 LINUX 서버 구조 및 하드웨어 구성 최적화            |</a:t>
            </a:r>
          </a:p>
          <a:p>
            <a:r>
              <a:rPr sz="1200">
                <a:latin typeface="맑은 고딕"/>
              </a:rPr>
              <a:t>|                           | - 내부/외부 서비스 서버 및 데이터베이스 구축                                                |</a:t>
            </a:r>
          </a:p>
          <a:p>
            <a:r>
              <a:rPr sz="1200">
                <a:latin typeface="맑은 고딕"/>
              </a:rPr>
              <a:t>|                           | - 스토리지 용량 및 NAS Gateway 포함                                                            |</a:t>
            </a:r>
          </a:p>
          <a:p>
            <a:r>
              <a:rPr sz="1200">
                <a:latin typeface="맑은 고딕"/>
              </a:rPr>
              <a:t>| **유지보수 체계**         | - 완료 후 유지보수 (6개월) &lt;br&gt;- 하자 보수 기간 보장 (1년 이상)                              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사업개요 - 추진목표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이러한 추진목표는 바레인의 보건의료 시스템을 현대화하고 효율성을 극대화하며, 장기적인 안정성과 지속 가능성 확보에 중점을 두고 있습니다.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### 요구사항 총괄표</a:t>
            </a:r>
          </a:p>
          <a:p/>
          <a:p>
            <a:r>
              <a:rPr sz="1200">
                <a:latin typeface="맑은 고딕"/>
              </a:rPr>
              <a:t>#### 1. 기능 요구사항 (Functional Requirements)</a:t>
            </a:r>
          </a:p>
          <a:p>
            <a:r>
              <a:rPr sz="1200">
                <a:latin typeface="맑은 고딕"/>
              </a:rPr>
              <a:t>- **기능**: 시스템의 핵심적인 작동 기능들을 명시합니다.</a:t>
            </a:r>
          </a:p>
          <a:p>
            <a:r>
              <a:rPr sz="1200">
                <a:latin typeface="맑은 고딕"/>
              </a:rPr>
              <a:t>  - **요구사항 번호**: FR01</a:t>
            </a:r>
          </a:p>
          <a:p>
            <a:r>
              <a:rPr sz="1200">
                <a:latin typeface="맑은 고딕"/>
              </a:rPr>
              <a:t>    - **설명**: 사용자 인증 및 권한 관리 시스템 구현 - 요양기관, 국민, 의약품 공급업체 등 다양한 사용자 유형에 따른 세분화된 접근 권한 설정 및 관리.</a:t>
            </a:r>
          </a:p>
          <a:p>
            <a:r>
              <a:rPr sz="1200">
                <a:latin typeface="맑은 고딕"/>
              </a:rPr>
              <a:t>      - **세부 내용**: </a:t>
            </a:r>
          </a:p>
          <a:p>
            <a:r>
              <a:rPr sz="1200">
                <a:latin typeface="맑은 고딕"/>
              </a:rPr>
              <a:t>        - 내부 비즈니스 관리 시스템(Internal Business Management System) 통합을 통한 자동 권한 부여, 수정 및 삭제 기능 제공.</a:t>
            </a:r>
          </a:p>
          <a:p>
            <a:r>
              <a:rPr sz="1200">
                <a:latin typeface="맑은 고딕"/>
              </a:rPr>
              <a:t>        - 각 사용자 유형별 역할 기반 접근 제어 모델 구현 (예: RACI 매트릭스 활용).</a:t>
            </a:r>
          </a:p>
          <a:p>
            <a:r>
              <a:rPr sz="1200">
                <a:latin typeface="맑은 고딕"/>
              </a:rPr>
              <a:t>    - **요구사항 번호**: FR02</a:t>
            </a:r>
          </a:p>
          <a:p>
            <a:r>
              <a:rPr sz="1200">
                <a:latin typeface="맑은 고딕"/>
              </a:rPr>
              <a:t>      - **설명**: 이메일 및 SMS 알림 시스템 구축 - 접수 현황 및 중요 알림 메시지 전송을 위한 자동화된 이메일 및 SMS 서비스 제공.</a:t>
            </a:r>
          </a:p>
          <a:p>
            <a:r>
              <a:rPr sz="1200">
                <a:latin typeface="맑은 고딕"/>
              </a:rPr>
              <a:t>        - **세부 내용**:</a:t>
            </a:r>
          </a:p>
          <a:p>
            <a:r>
              <a:rPr sz="1200">
                <a:latin typeface="맑은 고딕"/>
              </a:rPr>
              <a:t>          - 웹메일 통보서와 SMS 게이트웨이 통합 기능 구현.</a:t>
            </a:r>
          </a:p>
          <a:p>
            <a:r>
              <a:rPr sz="1200">
                <a:latin typeface="맑은 고딕"/>
              </a:rPr>
              <a:t>          - 자동화된 프로세스를 통해 사용자별 맞춤형 알림 설정 및 관리 가능하도록 설계.</a:t>
            </a:r>
          </a:p>
          <a:p>
            <a:r>
              <a:rPr sz="1200">
                <a:latin typeface="맑은 고딕"/>
              </a:rPr>
              <a:t>    - **요구사항 번호**: FR03</a:t>
            </a:r>
          </a:p>
          <a:p>
            <a:r>
              <a:rPr sz="1200">
                <a:latin typeface="맑은 고딕"/>
              </a:rPr>
              <a:t>      - **설명**: 시스템 국제화 지원 - 다양한 언어 환경에 적합한 UI/UX 디자인 제공 및 데이터 처리의 다국어 지원.</a:t>
            </a:r>
          </a:p>
          <a:p>
            <a:r>
              <a:rPr sz="1200">
                <a:latin typeface="맑은 고딕"/>
              </a:rPr>
              <a:t>        - **세부 내용**:</a:t>
            </a:r>
          </a:p>
          <a:p>
            <a:r>
              <a:rPr sz="1200">
                <a:latin typeface="맑은 고딕"/>
              </a:rPr>
              <a:t>          - 다국어 지원을 위한 locales 파일 구성 및 동적 리소스 로드 기능 구현.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맑은 고딕"/>
              </a:rPr>
              <a:t>제안요청사항 - 요구사항 총괄 (계속)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맑은 고딕"/>
              </a:rPr>
              <a:t>- 사용자 인터페이스의 지역화 옵션 설정 및 자동 번역 기능 포함.</a:t>
            </a:r>
          </a:p>
          <a:p/>
          <a:p>
            <a:r>
              <a:rPr sz="1200">
                <a:latin typeface="맑은 고딕"/>
              </a:rPr>
              <a:t>#### 2. 시스템 장비 구성 요구사항 (Hardware/Software Requirements)</a:t>
            </a:r>
          </a:p>
          <a:p>
            <a:r>
              <a:rPr sz="1200">
                <a:latin typeface="맑은 고딕"/>
              </a:rPr>
              <a:t>- **요구사항 번호**: HR01</a:t>
            </a:r>
          </a:p>
          <a:p>
            <a:r>
              <a:rPr sz="1200">
                <a:latin typeface="맑은 고딕"/>
              </a:rPr>
              <a:t>  - **설명**: 필수 하드웨어 및 소프트웨어 환경 정의 - 안정적인 운영을 위한 인프라 요구 사항 명시.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서버 사양 (CPU, RAM, Storage Capacity 등) 및 운영 체제 요구사항 정의.</a:t>
            </a:r>
          </a:p>
          <a:p>
            <a:r>
              <a:rPr sz="1200">
                <a:latin typeface="맑은 고딕"/>
              </a:rPr>
              <a:t>      - 데이터베이스 관리 시스템 선택 및 버전 명시 (예: MySQL, PostgreSQL).</a:t>
            </a:r>
          </a:p>
          <a:p>
            <a:r>
              <a:rPr sz="1200">
                <a:latin typeface="맑은 고딕"/>
              </a:rPr>
              <a:t>      - 클라우드 서비스 제공자와의 계약 조건 포함.</a:t>
            </a:r>
          </a:p>
          <a:p>
            <a:r>
              <a:rPr sz="1200">
                <a:latin typeface="맑은 고딕"/>
              </a:rPr>
              <a:t>  - **요구사항 번호**: HR02</a:t>
            </a:r>
          </a:p>
          <a:p>
            <a:r>
              <a:rPr sz="1200">
                <a:latin typeface="맑은 고딕"/>
              </a:rPr>
              <a:t>    - **설명**: 보안 장비 및 소프트웨어 필요성 - 데이터 보호를 위한 보안 요구사항 명시.</a:t>
            </a:r>
          </a:p>
          <a:p>
            <a:r>
              <a:rPr sz="1200">
                <a:latin typeface="맑은 고딕"/>
              </a:rPr>
              <a:t>      - **세부 내용**:</a:t>
            </a:r>
          </a:p>
          <a:p>
            <a:r>
              <a:rPr sz="1200">
                <a:latin typeface="맑은 고딕"/>
              </a:rPr>
              <a:t>        - 방화벽 설정 및 업데이트 정책 정의.</a:t>
            </a:r>
          </a:p>
          <a:p>
            <a:r>
              <a:rPr sz="1200">
                <a:latin typeface="맑은 고딕"/>
              </a:rPr>
              <a:t>        - 암호화 기술 적용 (예: SSL/TLS, AES).</a:t>
            </a:r>
          </a:p>
          <a:p>
            <a:r>
              <a:rPr sz="1200">
                <a:latin typeface="맑은 고딕"/>
              </a:rPr>
              <a:t>        - 정기적인 보안 패치 및 백업 스케줄링 계획 포함.</a:t>
            </a:r>
          </a:p>
          <a:p/>
          <a:p>
            <a:r>
              <a:rPr sz="1200">
                <a:latin typeface="맑은 고딕"/>
              </a:rPr>
              <a:t>#### 3. 성능 요구사항 (Performance Requirements)</a:t>
            </a:r>
          </a:p>
          <a:p>
            <a:r>
              <a:rPr sz="1200">
                <a:latin typeface="맑은 고딕"/>
              </a:rPr>
              <a:t>- **요구사항 번호**: PR01</a:t>
            </a:r>
          </a:p>
          <a:p>
            <a:r>
              <a:rPr sz="1200">
                <a:latin typeface="맑은 고딕"/>
              </a:rPr>
              <a:t>  - **설명**: 시스템 처리 속도 및 용량 요구 사항 - 응답 시간 및 트래픽 관리 관련 요구사항 명시.</a:t>
            </a:r>
          </a:p>
          <a:p>
            <a:r>
              <a:rPr sz="1200">
                <a:latin typeface="맑은 고딕"/>
              </a:rPr>
              <a:t>    - **세부 내용**:</a:t>
            </a:r>
          </a:p>
          <a:p>
            <a:r>
              <a:rPr sz="1200">
                <a:latin typeface="맑은 고딕"/>
              </a:rPr>
              <a:t>      - 최대 사용자 동시 접속 수 및 평균 응답 시간 목표 설정 (예: 5초 이내).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