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1. 사업개요 - 추진배경</a:t>
            </a:r>
          </a:p>
          <a:p>
            <a:r>
              <a:t>2. 사업개요 - 추진목표</a:t>
            </a:r>
          </a:p>
          <a:p>
            <a:r>
              <a:t>3. 제안요청사항 - 요구사항 총괄</a:t>
            </a:r>
          </a:p>
          <a:p>
            <a:r>
              <a:t>4. 제안요청사항 - 요구사항 목록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요구사항 총괄표 (Health Insurance System Proposal for Bahrain)</a:t>
            </a:r>
          </a:p>
          <a:p/>
          <a:p>
            <a:r>
              <a:rPr sz="1200">
                <a:latin typeface="맑은 고딕"/>
              </a:rPr>
              <a:t>#### 1. 기능 요구 사항</a:t>
            </a:r>
          </a:p>
          <a:p>
            <a:r>
              <a:rPr sz="1200">
                <a:latin typeface="맑은 고딕"/>
              </a:rPr>
              <a:t>**목표:** 시스템이 반드시 수행해야 하거나 사용자가 반드시 이용 가능한 핵심 기능들을 명시합니다.</a:t>
            </a:r>
          </a:p>
          <a:p/>
          <a:p>
            <a:r>
              <a:rPr sz="1200">
                <a:latin typeface="맑은 고딕"/>
              </a:rPr>
              <a:t>| **번호** | **기능 명**               | **설명**                                        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|----------|----------------------------|----------------------------------------------------------------------------------------------------|--------------|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1        | **회원 가입 및 로그인**   | 사용자 등록 및 안전한 로그인 기능 구현.&lt;br&gt;인증 메커니즘: 다중 인증(MFA) 포함                     | 4            |</a:t>
            </a:r>
          </a:p>
          <a:p>
            <a:r>
              <a:rPr sz="1200">
                <a:latin typeface="맑은 고딕"/>
              </a:rPr>
              <a:t>| 2        | **보험 상품 선택**         | 다양한 보험 상품을 비교하고 선택할 수 있는 인터페이스 제공                                         | 6           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3        | **청구 및 결제 시스템**    | 실시간 청구 처리 및 안전한 결제 프로세스 구현&lt;br&gt;결제 방법: 카드, 모바일 결제 등 지원             | 5            |</a:t>
            </a:r>
          </a:p>
          <a:p>
            <a:r>
              <a:rPr sz="1200">
                <a:latin typeface="맑은 고딕"/>
              </a:rPr>
              <a:t>| 4        | **건강 기록 관리**         | 개인 건강 기록의 업로드와 검색 기능 제공&lt;br&gt;데이터 암호화 및 보안 강화                          | 3            |</a:t>
            </a:r>
          </a:p>
          <a:p>
            <a:r>
              <a:rPr sz="1200">
                <a:latin typeface="맑은 고딕"/>
              </a:rPr>
              <a:t>| 5        | **보험 혜택 조회**         | 사용자별 보험 혜택 내역 확인 및 상세 정보 제공                                                   | 4            |</a:t>
            </a:r>
          </a:p>
          <a:p>
            <a:r>
              <a:rPr sz="1200">
                <a:latin typeface="맑은 고딕"/>
              </a:rPr>
              <a:t>| 6        | **고객 서비스 채팅봇**     | 실시간 고객 지원을 위한 챗봇 시스템 구축                                                            | 2            |</a:t>
            </a:r>
          </a:p>
          <a:p>
            <a:r>
              <a:rPr sz="1200">
                <a:latin typeface="맑은 고딕"/>
              </a:rPr>
              <a:t>| 7        | **보고 및 분석 도구**      | 보험료 통계, 청구 현황 등 다양한 보고서 생성 및 분석 기능 제공                                      | 3            |</a:t>
            </a:r>
          </a:p>
          <a:p>
            <a:r>
              <a:rPr sz="1200">
                <a:latin typeface="맑은 고딕"/>
              </a:rPr>
              <a:t>| **총계** | **---**                     | **---**                                                                                             | **57**       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#### 2. 시스템 장비 구성 요구 사항</a:t>
            </a:r>
          </a:p>
          <a:p>
            <a:r>
              <a:rPr sz="1200">
                <a:latin typeface="맑은 고딕"/>
              </a:rPr>
              <a:t>**목표:** 프로젝트 수행에 필요한 하드웨어 및 소프트웨어 장비 목록을 정의합니다.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|-------------------|-----------------------------------------------------------|--------------|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**하드웨어**      | 서버 용량 (대용량 클라우드 스토리지 포함)                  | 2            |</a:t>
            </a:r>
          </a:p>
          <a:p>
            <a:r>
              <a:rPr sz="1200">
                <a:latin typeface="맑은 고딕"/>
              </a:rPr>
              <a:t>|                   | 네트워크 장비 (고속 인터넷 연결 보장)                    |               |</a:t>
            </a:r>
          </a:p>
          <a:p>
            <a:r>
              <a:rPr sz="1200">
                <a:latin typeface="맑은 고딕"/>
              </a:rPr>
              <a:t>|                   | 백업 및 복구 시스템                                      |              |</a:t>
            </a:r>
          </a:p>
          <a:p>
            <a:r>
              <a:rPr sz="1200">
                <a:latin typeface="맑은 고딕"/>
              </a:rPr>
              <a:t>| **소프트웨어**    | 운영 체제                                                |              |</a:t>
            </a:r>
          </a:p>
          <a:p>
            <a:r>
              <a:rPr sz="1200">
                <a:latin typeface="맑은 고딕"/>
              </a:rPr>
              <a:t>|                   | 보험 관리 소프트웨어 라이선스                             |              |</a:t>
            </a:r>
          </a:p>
          <a:p>
            <a:r>
              <a:rPr sz="1200">
                <a:latin typeface="맑은 고딕"/>
              </a:rPr>
              <a:t>|                   | 보안 솔루션 (데이터 보호 및 암호화)                      |              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**기타 장비**     | 사용자 친화적인 인터페이스 개발 도구                        |              |</a:t>
            </a:r>
          </a:p>
          <a:p>
            <a:r>
              <a:rPr sz="1200">
                <a:latin typeface="맑은 고딕"/>
              </a:rPr>
              <a:t>|                   | 데이터 분석 및 시각화 도구           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| **1**        |</a:t>
            </a:r>
          </a:p>
          <a:p/>
          <a:p>
            <a:r>
              <a:rPr sz="1200">
                <a:latin typeface="맑은 고딕"/>
              </a:rPr>
              <a:t>#### 3. 성능 요구 사항</a:t>
            </a:r>
          </a:p>
          <a:p>
            <a:r>
              <a:rPr sz="1200">
                <a:latin typeface="맑은 고딕"/>
              </a:rPr>
              <a:t>**목표:** 시스템의 효율성과 안정성에 대한 구체적인 요구사항을 명시합니다.</a:t>
            </a:r>
          </a:p>
          <a:p/>
          <a:p>
            <a:r>
              <a:rPr sz="1200">
                <a:latin typeface="맑은 고딕"/>
              </a:rPr>
              <a:t>| **항목**            | **세부 내용**                                  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|---------------------|--------------------------------------------------------------------------------------------------|--------------|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**처리 속도**       | 응답 시간 최소화 (예: 로그인 및 청구 처리의 최대 응답 시간)                                  | 2            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**용량**            | 일일 최대 트래픽 용량 보장                                                                       |              |</a:t>
            </a:r>
          </a:p>
          <a:p>
            <a:r>
              <a:rPr sz="1200">
                <a:latin typeface="맑은 고딕"/>
              </a:rPr>
              <a:t>| **가용성**          | 시스템 가용성 ( uptime 목표 %)                                                                  |              |</a:t>
            </a:r>
          </a:p>
          <a:p>
            <a:r>
              <a:rPr sz="1200">
                <a:latin typeface="맑은 고딕"/>
              </a:rPr>
              <a:t>| **동적/정적 용량**  | 동적 부하 분산 및 정적 자원 관리 방안                                                          |              |</a:t>
            </a:r>
          </a:p>
          <a:p>
            <a:r>
              <a:rPr sz="1200">
                <a:latin typeface="맑은 고딕"/>
              </a:rPr>
              <a:t>| **확장성**          | 클라우드 기반 인프라로의 확장 가능 여부                                                         |              |</a:t>
            </a:r>
          </a:p>
          <a:p>
            <a:r>
              <a:rPr sz="1200">
                <a:latin typeface="맑은 고딕"/>
              </a:rPr>
              <a:t>| **총계**            | **---**                                                                                           | **5**        |</a:t>
            </a:r>
          </a:p>
          <a:p/>
          <a:p>
            <a:r>
              <a:rPr sz="1200">
                <a:latin typeface="맑은 고딕"/>
              </a:rPr>
              <a:t>#### 4. 인터페이스 요구 사항</a:t>
            </a:r>
          </a:p>
          <a:p>
            <a:r>
              <a:rPr sz="1200">
                <a:latin typeface="맑은 고딕"/>
              </a:rPr>
              <a:t>**목표:** 시스템 내부 및 외부와의 상호작용을 위한 사용자 경험과 안정성 요구사항 정의합니다.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      | **예상 개수** |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|-------------------|-----------------------------------------------------------------|--------------|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**사용자 인터페이스** | 직관적이고 사용하기 쉬운 UI/UX 디자인                                              | 5            |</a:t>
            </a:r>
          </a:p>
          <a:p>
            <a:r>
              <a:rPr sz="1200">
                <a:latin typeface="맑은 고딕"/>
              </a:rPr>
              <a:t>|                   | 모바일 최적화                                                 |              |</a:t>
            </a:r>
          </a:p>
          <a:p>
            <a:r>
              <a:rPr sz="1200">
                <a:latin typeface="맑은 고딕"/>
              </a:rPr>
              <a:t>| **시스템 인터페이스** | API 통합 용이성 및 안정성 확보                                                    |              |</a:t>
            </a:r>
          </a:p>
          <a:p>
            <a:r>
              <a:rPr sz="1200">
                <a:latin typeface="맑은 고딕"/>
              </a:rPr>
              <a:t>| **파트너 시스템 연결** | 외부 시스템과의 원활한 연동 (데이터 교환 프로토콜 포함)    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      | **6**        |</a:t>
            </a:r>
          </a:p>
          <a:p/>
          <a:p>
            <a:r>
              <a:rPr sz="1200">
                <a:latin typeface="맑은 고딕"/>
              </a:rPr>
              <a:t>#### 5. 데이터 요구 사항</a:t>
            </a:r>
          </a:p>
          <a:p>
            <a:r>
              <a:rPr sz="1200">
                <a:latin typeface="맑은 고딕"/>
              </a:rPr>
              <a:t>**목표:** 데이터 관리 및 보안에 대한 세부 요구사항을 명시합니다.</a:t>
            </a:r>
          </a:p>
          <a:p/>
          <a:p>
            <a:r>
              <a:rPr sz="1200">
                <a:latin typeface="맑은 고딕"/>
              </a:rPr>
              <a:t>| **항목**            | **세부 내용**                                                                         | **예상 개수** 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|---------------------|---------------------------------------------------------------------------------------|--------------|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**데이터 구축**      | 초기 데이터 수집 방법 및 이관 전략                                                    |              |</a:t>
            </a:r>
          </a:p>
          <a:p>
            <a:r>
              <a:rPr sz="1200">
                <a:latin typeface="맑은 고딕"/>
              </a:rPr>
              <a:t>| **보안 요구사항**   | 민감한 개인 정보 암호화, 접근 제어 정책                                              |              |</a:t>
            </a:r>
          </a:p>
          <a:p>
            <a:r>
              <a:rPr sz="1200">
                <a:latin typeface="맑은 고딕"/>
              </a:rPr>
              <a:t>| **데이터 변환**     | 기존 시스템과의 데이터 통합 방안                                                      |              |</a:t>
            </a:r>
          </a:p>
          <a:p>
            <a:r>
              <a:rPr sz="1200">
                <a:latin typeface="맑은 고딕"/>
              </a:rPr>
              <a:t>| **총계**            | **---**                                                                               | **7**        |</a:t>
            </a:r>
          </a:p>
          <a:p/>
          <a:p>
            <a:r>
              <a:rPr sz="1200">
                <a:latin typeface="맑은 고딕"/>
              </a:rPr>
              <a:t>#### 6. 테스트 요구 사항</a:t>
            </a:r>
          </a:p>
          <a:p>
            <a:r>
              <a:rPr sz="1200">
                <a:latin typeface="맑은 고딕"/>
              </a:rPr>
              <a:t>**목표:** 시스템 구축 후 및 운영 중에 수행해야 하는 테스트 요구사항을 명시합니다.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         | **예상 개수** |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|-------------------|--------------------------------------------------------------------|--------------|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**BMT (성능 테스트)** | 시스템 성능 검증을 위한 벤치마크 테스트 계획                            | 2            |</a:t>
            </a:r>
          </a:p>
          <a:p>
            <a:r>
              <a:rPr sz="1200">
                <a:latin typeface="맑은 고딕"/>
              </a:rPr>
              <a:t>| **운영 테스트**    | 실제 운영 환경에서의 안정성 및 기능 검증                             |              |</a:t>
            </a:r>
          </a:p>
          <a:p>
            <a:r>
              <a:rPr sz="1200">
                <a:latin typeface="맑은 고딕"/>
              </a:rPr>
              <a:t>| **사용자 테스트**  | 최종 사용자 피드백 수집을 위한 프로토타입 테스트   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         | **2**        |</a:t>
            </a:r>
          </a:p>
          <a:p/>
          <a:p>
            <a:r>
              <a:rPr sz="1200">
                <a:latin typeface="맑은 고딕"/>
              </a:rPr>
              <a:t>#### 7. 품질 요구 사항</a:t>
            </a:r>
          </a:p>
          <a:p>
            <a:r>
              <a:rPr sz="1200">
                <a:latin typeface="맑은 고딕"/>
              </a:rPr>
              <a:t>**목표:** 시스템의 안정성과 신뢰성을 보장하기 위한 품질 관리 요구사항 정의합니다.</a:t>
            </a:r>
          </a:p>
          <a:p/>
          <a:p>
            <a:r>
              <a:rPr sz="1200">
                <a:latin typeface="맑은 고딕"/>
              </a:rPr>
              <a:t>| **항목**         | **세부 내용** 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|------------------|------------------------------------------------------------------|--------------|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**품질 표준**   | ISO 인증 기준 준수 및 관련 법규 준수                             |              |</a:t>
            </a:r>
          </a:p>
          <a:p>
            <a:r>
              <a:rPr sz="1200">
                <a:latin typeface="맑은 고딕"/>
              </a:rPr>
              <a:t>| **유지보수**     | 정기적인 업데이트와 버그 수정 계획                               |              |</a:t>
            </a:r>
          </a:p>
          <a:p>
            <a:r>
              <a:rPr sz="1200">
                <a:latin typeface="맑은 고딕"/>
              </a:rPr>
              <a:t>| **성능 보증**    | 시스템 성능 지표에 대한 명확한 목표 설정                       |              |</a:t>
            </a:r>
          </a:p>
          <a:p>
            <a:r>
              <a:rPr sz="1200">
                <a:latin typeface="맑은 고딕"/>
              </a:rPr>
              <a:t>| **총계**         | **---**                                                           | **5**        |</a:t>
            </a:r>
          </a:p>
          <a:p/>
          <a:p>
            <a:r>
              <a:rPr sz="1200">
                <a:latin typeface="맑은 고딕"/>
              </a:rPr>
              <a:t>#### 8. 보안 요구 사항</a:t>
            </a:r>
          </a:p>
          <a:p>
            <a:r>
              <a:rPr sz="1200">
                <a:latin typeface="맑은 고딕"/>
              </a:rPr>
              <a:t>**목표:** 정보 자산의 보호를 위한 보안 체계 구축 요구사항 정의합니다.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|-------------------|-----------------------------------------------------------------------|--------------|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**데이터 보안**   | 데이터 암호화 및 접근 제어 정책                                      |              |</a:t>
            </a:r>
          </a:p>
          <a:p>
            <a:r>
              <a:rPr sz="1200">
                <a:latin typeface="맑은 고딕"/>
              </a:rPr>
              <a:t>| **기능 보안**     | 시스템 내 특정 기능에 대한 접근 제한 및 인증 메커니즘                 |              |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**보안 위협 대응** | 사이버 공격 대비 대응 전략                    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           | **5**        |</a:t>
            </a:r>
          </a:p>
          <a:p/>
          <a:p>
            <a:r>
              <a:rPr sz="1200">
                <a:latin typeface="맑은 고딕"/>
              </a:rPr>
              <a:t>#### 9. 프로젝트 관리 요구 사항</a:t>
            </a:r>
          </a:p>
          <a:p>
            <a:r>
              <a:rPr sz="1200">
                <a:latin typeface="맑은 고딕"/>
              </a:rPr>
              <a:t>**목표:** 프로젝트 성공적 수행을 위한 관리 체계 요구사항 정의합니다.</a:t>
            </a:r>
          </a:p>
          <a:p/>
          <a:p>
            <a:r>
              <a:rPr sz="1200">
                <a:latin typeface="맑은 고딕"/>
              </a:rPr>
              <a:t>| **항목**         | **세부 내용**   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|------------------|--------------------------------------------------------------------|--------------|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**일정 계획**   | 마일스톤 설정 및 진행 상황 모니터링 방안                             |              |</a:t>
            </a:r>
          </a:p>
          <a:p>
            <a:r>
              <a:rPr sz="1200">
                <a:latin typeface="맑은 고딕"/>
              </a:rPr>
              <a:t>| **자원 할당**    | 인력 배치 및 역할 분담                                              |              |</a:t>
            </a:r>
          </a:p>
          <a:p>
            <a:r>
              <a:rPr sz="1200">
                <a:latin typeface="맑은 고딕"/>
              </a:rPr>
              <a:t>| **협업 프로세스** | 정기 회의 일정 및 커뮤니케이션 채널                              |              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바레인 건강보험시스템 구축 사업 추진배경 답변</a:t>
            </a:r>
          </a:p>
          <a:p/>
          <a:p>
            <a:r>
              <a:rPr sz="1200">
                <a:latin typeface="맑은 고딕"/>
              </a:rPr>
              <a:t>#### 표 형식으로 요약된 답변</a:t>
            </a:r>
          </a:p>
          <a:p/>
          <a:p>
            <a:r>
              <a:rPr sz="1200">
                <a:latin typeface="맑은 고딕"/>
              </a:rPr>
              <a:t>| **항목**                  | **내용**                                                                                           |</a:t>
            </a:r>
          </a:p>
          <a:p>
            <a:r>
              <a:rPr sz="1200">
                <a:latin typeface="맑은 고딕"/>
              </a:rPr>
              <a:t>|---------------------------|----------------------------------------------------------------------------------------------------|</a:t>
            </a:r>
          </a:p>
          <a:p>
            <a:r>
              <a:rPr sz="1200">
                <a:latin typeface="맑은 고딕"/>
              </a:rPr>
              <a:t>| **사회적 문제 해결 필요성** | - **고령화 사회 진입**: 바레인이 고령화 사회로 접어들면서 만성 질환 증가와 의료비 부담이 심각해짐.&lt;br&gt;- **의료 서비스 향상 요구**: 효과적인 건강 관리 시스템 구축으로 국민 건강 수준 개선 및 의료비 효율성 제고가 절실함.                      |</a:t>
            </a:r>
          </a:p>
          <a:p>
            <a:r>
              <a:rPr sz="1200">
                <a:latin typeface="맑은 고딕"/>
              </a:rPr>
              <a:t>| **국제 경쟁력 강화 필요성** | - **글로벌 경제 강국 위상 유지**: 선진국과 견줄 수 있는 보건 의료 시스템 구축이 국제 사회에서의 신뢰성을 높이고 경쟁력을 강화하는데 필수적임.&lt;br&gt;- **국제 표준 준수**: 건강보험 도입은 국제보건 표준에 부합하는 시스템으로 국가 이미지 제고와 협력 증진에 기여함. |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**총계**         | **---**                                                             | **12**       |</a:t>
            </a:r>
          </a:p>
          <a:p/>
          <a:p>
            <a:r>
              <a:rPr sz="1200">
                <a:latin typeface="맑은 고딕"/>
              </a:rPr>
              <a:t>#### 10. 프로젝트 지원 요구 사항</a:t>
            </a:r>
          </a:p>
          <a:p>
            <a:r>
              <a:rPr sz="1200">
                <a:latin typeface="맑은 고딕"/>
              </a:rPr>
              <a:t>**목표:** 시스템 구축 및 운영을 위한 추가적인 지원 요구사항 정의합니다.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|-------------------|---------------------------------------------------------------|--------------|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**시스템 안정화**| 정기적인 성능 모니터링 및 유지보수 계획                       |              |</a:t>
            </a:r>
          </a:p>
          <a:p>
            <a:r>
              <a:rPr sz="1200">
                <a:latin typeface="맑은 고딕"/>
              </a:rPr>
              <a:t>| **교육 훈련**    | 사용자 교육 프로그램 및 기술 지원 팀 구성                      |              |</a:t>
            </a:r>
          </a:p>
          <a:p>
            <a:r>
              <a:rPr sz="1200">
                <a:latin typeface="맑은 고딕"/>
              </a:rPr>
              <a:t>| **유지보수**      | 장기적인 시스템 업데이트 및 보안 패치 관리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     | **5**        |</a:t>
            </a:r>
          </a:p>
          <a:p/>
          <a:p>
            <a:r>
              <a:rPr sz="1200">
                <a:latin typeface="맑은 고딕"/>
              </a:rPr>
              <a:t>#### 11. 제약사항 요구 사항</a:t>
            </a:r>
          </a:p>
          <a:p>
            <a:r>
              <a:rPr sz="1200">
                <a:latin typeface="맑은 고딕"/>
              </a:rPr>
              <a:t>**목표:** 설계 및 구현 과정에서 고려해야 할 제약 조건 명시합니다.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**기술적 제약**: 기존 시스템 호환성, 기술 스택 제한 등</a:t>
            </a:r>
          </a:p>
          <a:p>
            <a:r>
              <a:rPr sz="1200">
                <a:latin typeface="맑은 고딕"/>
              </a:rPr>
              <a:t>- **법적 제약**: 관련 법규 준수 요구사항</a:t>
            </a:r>
          </a:p>
          <a:p>
            <a:r>
              <a:rPr sz="1200">
                <a:latin typeface="맑은 고딕"/>
              </a:rPr>
              <a:t>- **인적 제약**: 핵심 인력 확보 가능 여부 및 역량 평가</a:t>
            </a:r>
          </a:p>
          <a:p/>
          <a:p>
            <a:r>
              <a:rPr sz="1200">
                <a:latin typeface="맑은 고딕"/>
              </a:rPr>
              <a:t>| **항목**          | **세부 내용**                                                   | **예상 개수** |</a:t>
            </a:r>
          </a:p>
          <a:p>
            <a:r>
              <a:rPr sz="1200">
                <a:latin typeface="맑은 고딕"/>
              </a:rPr>
              <a:t>|-------------------|-----------------------------------------------------------------|--------------|</a:t>
            </a:r>
          </a:p>
          <a:p>
            <a:r>
              <a:rPr sz="1200">
                <a:latin typeface="맑은 고딕"/>
              </a:rPr>
              <a:t>| **기술적 제약**   | 기존 시스템 연동 문제 해결 방안                               |              |</a:t>
            </a:r>
          </a:p>
          <a:p>
            <a:r>
              <a:rPr sz="1200">
                <a:latin typeface="맑은 고딕"/>
              </a:rPr>
              <a:t>| **법적 제약**     | 관련 법규 준수 계획 및 문서화                                  |              |</a:t>
            </a:r>
          </a:p>
          <a:p>
            <a:r>
              <a:rPr sz="1200">
                <a:latin typeface="맑은 고딕"/>
              </a:rPr>
              <a:t>| **인적 제약**     | 핵심 인력 역량 평가 및 확보 가능성 검토                         |              |</a:t>
            </a:r>
          </a:p>
          <a:p>
            <a:r>
              <a:rPr sz="1200">
                <a:latin typeface="맑은 고딕"/>
              </a:rPr>
              <a:t>| **총계**          | **---**                                                          | **3**        |</a:t>
            </a:r>
          </a:p>
          <a:p/>
          <a:p>
            <a:r>
              <a:rPr sz="1200">
                <a:latin typeface="맑은 고딕"/>
              </a:rPr>
              <a:t>이 표는 바레인 건강보험 시스템 구축 프로젝트를 위한 포괄적인 요구사항 목록을 제공하며, 각 항목별로 구체적인 세부 사항과 기대되는 결과를 명확히 기술하였습니다. 이를 바탕으로 제안서 작성 및 입찰 준비에 활용하시면 좋겠습니다.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요구사항 목록표 (Markdown Format)</a:t>
            </a:r>
          </a:p>
          <a:p/>
          <a:p>
            <a:r>
              <a:rPr sz="1200">
                <a:latin typeface="맑은 고딕"/>
              </a:rPr>
              <a:t>아래는 주어진 컨텍스트와 요구사항 목록을 마크다운 형식으로 정리한 표입니다. 각 항목은 명확성과 구체성을 유지하기 위해 상세하게 구성되었습니다.</a:t>
            </a:r>
          </a:p>
          <a:p/>
          <a:p>
            <a:r>
              <a:rPr sz="1200">
                <a:latin typeface="맑은 고딕"/>
              </a:rPr>
              <a:t>```markdown</a:t>
            </a:r>
          </a:p>
          <a:p>
            <a:r>
              <a:rPr sz="1200">
                <a:latin typeface="맑은 고딕"/>
              </a:rPr>
              <a:t>## 제안 사업 관련 주요 기능 및 요구사항 목록</a:t>
            </a:r>
          </a:p>
          <a:p/>
          <a:p>
            <a:r>
              <a:rPr sz="1200">
                <a:latin typeface="맑은 고딕"/>
              </a:rPr>
              <a:t>### 1. 기능 요구사항 (Function Requirements)</a:t>
            </a:r>
          </a:p>
          <a:p>
            <a:r>
              <a:rPr sz="1200">
                <a:latin typeface="맑은 고딕"/>
              </a:rPr>
              <a:t>| **Code** | **요구사항명**                          | **설명**                                                                                           | **수량** |</a:t>
            </a:r>
          </a:p>
          <a:p>
            <a:r>
              <a:rPr sz="1200">
                <a:latin typeface="맑은 고딕"/>
              </a:rPr>
              <a:t>|----------|-----------------------------------------|-----------------------------------------------------------------------------------------------------|---------|</a:t>
            </a:r>
          </a:p>
          <a:p>
            <a:r>
              <a:rPr sz="1200">
                <a:latin typeface="맑은 고딕"/>
              </a:rPr>
              <a:t>| F001     | 업무 프로세스 설계                        | 체계적인 업무 흐름을 정의하고 구현하여 효율적인 시스템 운영 지원.                                   | 57      |</a:t>
            </a:r>
          </a:p>
          <a:p>
            <a:r>
              <a:rPr sz="1200">
                <a:latin typeface="맑은 고딕"/>
              </a:rPr>
              <a:t>| F002     | 공통 기능                             | 일반적으로 모든 사용자가 필요로 하는 기본적인 기능들 (예: 로그인, 로그아웃 등).                    |         |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F003     | 회원 및 게시판 관리                     | 온라인 커뮤니티나 회원 관리 시스템을 위한 기능 구현.                                                |         |</a:t>
            </a:r>
          </a:p>
          <a:p>
            <a:r>
              <a:rPr sz="1200">
                <a:latin typeface="맑은 고딕"/>
              </a:rPr>
              <a:t>| F004     | 권한 관리                              | 사용자별 접근 권한 설정 및 관리 기능 제공.                                                          |         |</a:t>
            </a:r>
          </a:p>
          <a:p>
            <a:r>
              <a:rPr sz="1200">
                <a:latin typeface="맑은 고딕"/>
              </a:rPr>
              <a:t>| F005     | 이메일 및 SMS 통합                       | 시스템 내에서 이메일 및 SMS 발송 기능을 통합하여 효율적인 정보 전달 지원.                         |         |</a:t>
            </a:r>
          </a:p>
          <a:p>
            <a:r>
              <a:rPr sz="1200">
                <a:latin typeface="맑은 고딕"/>
              </a:rPr>
              <a:t>| F006     | SW 국제화                             | 다양한 언어로 시스템 인터페이스를 현지화하여 글로벌 사용자 지원.                                   |         |</a:t>
            </a:r>
          </a:p>
          <a:p>
            <a:r>
              <a:rPr sz="1200">
                <a:latin typeface="맑은 고딕"/>
              </a:rPr>
              <a:t>| **DUR001** | 의약품 수입 내역 보고                     | 의약품의 입고 과정을 상세히 기록하고 보고서 생성 기능 제공.                                      |         |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**DUR002** | 의약품 공급내역 보고                     | 현재 보유 중인 의약품의 공급 상태를 실시간으로 관리 및 보고하는 시스템 구축.                      |         |</a:t>
            </a:r>
          </a:p>
          <a:p>
            <a:r>
              <a:rPr sz="1200">
                <a:latin typeface="맑은 고딕"/>
              </a:rPr>
              <a:t>| **DUR003** | 의약품 입고 내역 보고                     | 의약품이 창고에 도착한 시점 및 세부 정보 기록 기능.                                                |         |</a:t>
            </a:r>
          </a:p>
          <a:p>
            <a:r>
              <a:rPr sz="1200">
                <a:latin typeface="맑은 고딕"/>
              </a:rPr>
              <a:t>| **DUR004** | 의약품 사용 내역 보고                     | 의약품의 사용 이력을 추적하고 기록하는 시스템 구축.                                                  |         |</a:t>
            </a:r>
          </a:p>
          <a:p>
            <a:r>
              <a:rPr sz="1200">
                <a:latin typeface="맑은 고딕"/>
              </a:rPr>
              <a:t>| **DUR005** | 회수대상 의약품 회수 보고               | 분실 또는 불량 의약품에 대한 회수 절차와 보고 기능 제공.                                            |         |</a:t>
            </a:r>
          </a:p>
          <a:p>
            <a:r>
              <a:rPr sz="1200">
                <a:latin typeface="맑은 고딕"/>
              </a:rPr>
              <a:t>| **DUR006** | 보고내역 정정                          | 기존 보고서 수정 및 업데이트 기능 지원.                                                             |         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**DUR007** | 보고내역 취소                           | 더 이상 필요하지 않은 보고서를 자동 또는 수동으로 취소할 수 있는 기능 제공.                         |         |</a:t>
            </a:r>
          </a:p>
          <a:p>
            <a:r>
              <a:rPr sz="1200">
                <a:latin typeface="맑은 고딕"/>
              </a:rPr>
              <a:t>| **DUR008** | 의약품 주문                             | 온라인 또는 오프라인 채널을 통해 의약품의 구매 주문 시스템 구축.                                  |         |</a:t>
            </a:r>
          </a:p>
          <a:p>
            <a:r>
              <a:rPr sz="1200">
                <a:latin typeface="맑은 고딕"/>
              </a:rPr>
              <a:t>| **DUR009** | 의약품 재고 관리                        | 실시간 재고 상태를 모니터링하고 관리하는 시스템 구현.                                               |         |</a:t>
            </a:r>
          </a:p>
          <a:p>
            <a:r>
              <a:rPr sz="1200">
                <a:latin typeface="맑은 고딕"/>
              </a:rPr>
              <a:t>| **DUR010** | 마약류 의약품 관리                      | 특수한 관리가 필요한 마약류 의약품의 저장 및 추적 시스템 구축.                                    |         |</a:t>
            </a:r>
          </a:p>
          <a:p>
            <a:r>
              <a:rPr sz="1200">
                <a:latin typeface="맑은 고딕"/>
              </a:rPr>
              <a:t>| **DUR011** | 의약품 유통정보 현황 조회               | 의약품의 유통 경로와 상태를 실시간으로 확인 가능한 시스템 제공.                                   |         |</a:t>
            </a:r>
          </a:p>
          <a:p>
            <a:r>
              <a:rPr sz="1200">
                <a:latin typeface="맑은 고딕"/>
              </a:rPr>
              <a:t>| **DUR012** | 의약품 정보 검색                         | 사용자가 필요로 하는 의약품에 대한 상세 정보를 빠르게 검색할 수 있는 기능 구현.                    |         |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**DUR013** | 의약품 안전점검                          | 정기적인 의약품 안전성 검사 및 결과 보고 시스템 구축.                                              |         |</a:t>
            </a:r>
          </a:p>
          <a:p>
            <a:r>
              <a:rPr sz="1200">
                <a:latin typeface="맑은 고딕"/>
              </a:rPr>
              <a:t>| **DUR014** | 약국 의약품 재고정보 조회                | 약국별 의약품 재고 상태를 실시간으로 확인하고 관리할 수 있는 기능 제공.                            |         |</a:t>
            </a:r>
          </a:p>
          <a:p>
            <a:r>
              <a:rPr sz="1200">
                <a:latin typeface="맑은 고딕"/>
              </a:rPr>
              <a:t>| **DUR015** | 개인별 투약 이력 조회                    | 환자별 약물 투여 기록을 확인 가능한 시스템 구축.                                                    |         |</a:t>
            </a:r>
          </a:p>
          <a:p>
            <a:r>
              <a:rPr sz="1200">
                <a:latin typeface="맑은 고딕"/>
              </a:rPr>
              <a:t>| **DUR016** | 의약품 안전점검 현황조회                  | 현재까지 수행된 모든 의약품 안전성 점검 결과를 한눈에 볼 수 있는 대시보드 제공.                   |         |</a:t>
            </a:r>
          </a:p>
          <a:p>
            <a:r>
              <a:rPr sz="1200">
                <a:latin typeface="맑은 고딕"/>
              </a:rPr>
              <a:t>| **DUR017** | 의약품 안전점검 기준관리                  | 의약품 안전성 점검을 위한 기준 및 정책 관리 기능 제공.                                             |         |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**DUR018** | 의약품 처방조제                          | 의사의 처방전에 따른 약물 조제 과정 추적 및 보고 시스템 구축.                                      |         |</a:t>
            </a:r>
          </a:p>
          <a:p>
            <a:r>
              <a:rPr sz="1200">
                <a:latin typeface="맑은 고딕"/>
              </a:rPr>
              <a:t>| **DUR019** | 일반의약품 판매관리                        | 약국에서의 일반의약품 판매 활동을 효율적으로 관리하는 기능 제공.                                   |         |</a:t>
            </a:r>
          </a:p>
          <a:p>
            <a:r>
              <a:rPr sz="1200">
                <a:latin typeface="맑은 고딕"/>
              </a:rPr>
              <a:t>| **DUR020** | 약국 현황조회                             | 각 약국의 현재 상태와 운영 정보를 실시간으로 확인할 수 있는 시스템 구축.                            |         |</a:t>
            </a:r>
          </a:p>
          <a:p>
            <a:r>
              <a:rPr sz="1200">
                <a:latin typeface="맑은 고딕"/>
              </a:rPr>
              <a:t>| **DUR021** | 의약품 유통정보 통계                      | 의약품 유통 관련 다양한 통계 데이터를 제공하고 분석 가능한 시스템 구현.                           |         |</a:t>
            </a:r>
          </a:p>
          <a:p>
            <a:r>
              <a:rPr sz="1200">
                <a:latin typeface="맑은 고딕"/>
              </a:rPr>
              <a:t>| **DUR022** | 의약품 안전점검 모니터링 통계            | 실시간으로 의약품 안전성 점검의 진행 상황을 추적하고 모니터링할 수 있는 시스템 구축.               |         |</a:t>
            </a:r>
          </a:p>
          <a:p>
            <a:r>
              <a:rPr sz="1200">
                <a:latin typeface="맑은 고딕"/>
              </a:rPr>
              <a:t>| **DUR023** | 약국 의약품 통계                           | 약국별로 수집된 다양한 의약품 관련 데이터를 분석하고 통계화하는 기능 제공.                         |         |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**DUR024** | 약국 정보시스템 통합                       | 여러 시스템 간의 연동을 통해 효율적인 운영 지원하는 통합 플랫폼 구축.                            |         |</a:t>
            </a:r>
          </a:p>
          <a:p>
            <a:r>
              <a:rPr sz="1200">
                <a:latin typeface="맑은 고딕"/>
              </a:rPr>
              <a:t>| **NHIIS001** | 청구서 기준 개발                           | 청구서 생성 및 관리를 위한 체계적인 기준 개발 및 구현.                                            |         |</a:t>
            </a:r>
          </a:p>
          <a:p>
            <a:r>
              <a:rPr sz="1200">
                <a:latin typeface="맑은 고딕"/>
              </a:rPr>
              <a:t>| **NHIIS002** | 포털 사용자 편의사항                       | 사용자 친화적인 인터페이스 및 기능 제공을 통한 편의성 증대.                                         |         |</a:t>
            </a:r>
          </a:p>
          <a:p>
            <a:r>
              <a:rPr sz="1200">
                <a:latin typeface="맑은 고딕"/>
              </a:rPr>
              <a:t>| **NHIIS003** | e-Claim &amp; 접수                             | 온라인 청구서 제출 및 접수 시스템 구축.                                                           |         |</a:t>
            </a:r>
          </a:p>
          <a:p>
            <a:r>
              <a:rPr sz="1200">
                <a:latin typeface="맑은 고딕"/>
              </a:rPr>
              <a:t>| **NHIIS004** | Re-Claim &amp; 접수                           | 재청구 또는 수정된 청구서 처리를 위한 자동화 시스템 구현.                                           |         |</a:t>
            </a:r>
          </a:p>
          <a:p/>
          <a:p>
            <a:r>
              <a:rPr sz="1200">
                <a:latin typeface="맑은 고딕"/>
              </a:rPr>
              <a:t>### 표 형식 요약</a:t>
            </a:r>
          </a:p>
          <a:p>
            <a:r>
              <a:rPr sz="1200">
                <a:latin typeface="맑은 고딕"/>
              </a:rPr>
              <a:t>- **Code**: 각 요구사항을 구분하기 위한 고유 코드 번호</a:t>
            </a:r>
          </a:p>
          <a:p>
            <a:r>
              <a:rPr sz="1200">
                <a:latin typeface="맑은 고딕"/>
              </a:rPr>
              <a:t>- **요구사항명**: 구체적인 기능 설명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**설명**: 해당 기능이 어떻게 구현되어야 하는지 상세하게 기술</a:t>
            </a:r>
          </a:p>
          <a:p>
            <a:r>
              <a:rPr sz="1200">
                <a:latin typeface="맑은 고딕"/>
              </a:rPr>
              <a:t>- **수량**: 해당 요구사항의 중요도 또는 우선순위를 나타내는 수치 (예시로 모두 동일한 수로 표기)</a:t>
            </a:r>
          </a:p>
          <a:p/>
          <a:p>
            <a:r>
              <a:rPr sz="1200">
                <a:latin typeface="맑은 고딕"/>
              </a:rPr>
              <a:t>이러한 구조를 통해 제안서에서 각 기능의 구체적인 내용과 기대 효과를 명확하게 전달할 수 있습니다. 필요에 따라 수량은 실제 프로젝트 규모나 복잡성에 맞추어 조정될 수 있습니다.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**효율적인 의료 제도 운영 목표** | - **자원 최적화**: 기존 의료 자원의 불균형 분포 및 중복 투자 문제 해결을 위해 체계적 관리 시스템 필요.&lt;br&gt;- **공정한 접근성 보장**: 모든 국민에게 공평하고 안정적인 의료 서비스 제공을 위한 보편적 보험 제도 도입이 요구됨.&lt;br&gt;- **사회 안전망 구축**: 저소득층 포함 포괄적 사회 안전망 마련을 통해 국가 보건의료 제도의 효율성 향상. |</a:t>
            </a:r>
          </a:p>
          <a:p>
            <a:r>
              <a:rPr sz="1200">
                <a:latin typeface="맑은 고딕"/>
              </a:rPr>
              <a:t>| **디지털 전환 촉진 필요성** | - **4차 산업혁명 시대 대응**: 스마트 헬스케어 시스템 구축을 통한 디지털 기술 활용으로 의료 서비스의 질 향상 및 접근성 개선.&lt;br&gt;- **SEHATI-ICT 시스템 도입**: 최신 웹 기반 IT 기술 적용으로 의사결정 지원 체계를 강화하고 효율성 극대화 목표 설정.                                                    |</a:t>
            </a:r>
          </a:p>
          <a:p/>
          <a:p>
            <a:r>
              <a:rPr sz="1200">
                <a:latin typeface="맑은 고딕"/>
              </a:rPr>
              <a:t>#### 상세 답변 텍스트 형식</a:t>
            </a:r>
          </a:p>
          <a:p/>
          <a:p>
            <a:r>
              <a:rPr sz="1200">
                <a:latin typeface="맑은 고딕"/>
              </a:rPr>
              <a:t>**바레인 건강보험시스템 구축 사업 추진배경 요약**</a:t>
            </a:r>
          </a:p>
          <a:p/>
          <a:p>
            <a:r>
              <a:rPr sz="1200">
                <a:latin typeface="맑은 고딕"/>
              </a:rPr>
              <a:t>바레인은 급속한 고령화와 함께 만성 질환자 증가 및 의료비 부담이 심화되는 중요한 사회적 문제에 직면해 있습니다. 이러한 상황을 해결하고 국민의 건강 증진과 경제적 부담 경감을 위해 다음과 같은 주요 배경과 목표가 설정되었습니다:</a:t>
            </a:r>
          </a:p>
          <a:p/>
          <a:p>
            <a:r>
              <a:rPr sz="1200">
                <a:latin typeface="맑은 고딕"/>
              </a:rPr>
              <a:t>1. **사회적 문제 해결**:</a:t>
            </a:r>
          </a:p>
          <a:p>
            <a:r>
              <a:rPr sz="1200">
                <a:latin typeface="맑은 고딕"/>
              </a:rPr>
              <a:t>   - **고령화 대응**: 고령화 사회로 진입함에 따라 만성 질환자 수가 증가하면서 의료 시스템의 효율성과 접근성 향상이 시급해졌습니다. 효과적인 건강 관리 시스템 구축은 국민 건강 수준을 개선하고 의료비 부담을 줄이는 데 필수적입니다.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2. **국제 경쟁력 강화**:</a:t>
            </a:r>
          </a:p>
          <a:p>
            <a:r>
              <a:rPr sz="1200">
                <a:latin typeface="맑은 고딕"/>
              </a:rPr>
              <a:t>   - **글로벌 위상 유지**: 바레인은 국제 경제 강국으로서의 위상을 유지하며, 이를 위해 선진적인 보건 의료 시스템이 필요합니다. 건강보험 도입을 통해 국제 표준에 부합하는 체계를 구축함으로써 국가 이미지 제고와 글로벌 협력 강화가 가능해집니다.</a:t>
            </a:r>
          </a:p>
          <a:p>
            <a:r>
              <a:rPr sz="1200">
                <a:latin typeface="맑은 고딕"/>
              </a:rPr>
              <a:t>   </a:t>
            </a:r>
          </a:p>
          <a:p>
            <a:r>
              <a:rPr sz="1200">
                <a:latin typeface="맑은 고딕"/>
              </a:rPr>
              <a:t>3. **효율적인 의료 제도 운영**:</a:t>
            </a:r>
          </a:p>
          <a:p>
            <a:r>
              <a:rPr sz="1200">
                <a:latin typeface="맑은 고딕"/>
              </a:rPr>
              <a:t>   - **자원 최적화**: 기존 의료 자원의 불균형 분포와 중복 투자 문제 해결을 위해 체계적이고 효율적인 관리 시스템 도입이 요구됩니다. 예방 중심의 정책을 통해 의료비 지출을 최소화하고자 합니다.</a:t>
            </a:r>
          </a:p>
          <a:p>
            <a:r>
              <a:rPr sz="1200">
                <a:latin typeface="맑은 고딕"/>
              </a:rPr>
              <a:t>   - **공정한 접근성 보장**: 모든 계층의 국민에게 공평하고 안정적인 의료 서비스를 제공하기 위한 보편적 보험 제도 구축은 필수적입니다. 특히 저소득층 포함 포괄적 접근으로 사회 안전망 강화가 목표입니다.</a:t>
            </a:r>
          </a:p>
          <a:p>
            <a:r>
              <a:rPr sz="1200">
                <a:latin typeface="맑은 고딕"/>
              </a:rPr>
              <a:t>   </a:t>
            </a:r>
          </a:p>
          <a:p>
            <a:r>
              <a:rPr sz="1200">
                <a:latin typeface="맑은 고딕"/>
              </a:rPr>
              <a:t>4. **디지털 혁신 촉진**:</a:t>
            </a:r>
          </a:p>
          <a:p>
            <a:r>
              <a:rPr sz="1200">
                <a:latin typeface="맑은 고딕"/>
              </a:rPr>
              <a:t>   - **스마트 헬스케어 도입**: 바레인 정부는 4차 산업혁명 시대의 디지털 전환을 주도하고 있으며, 이를 통해 SEHATI-ICT 시스템을 구축하여 최신 웹 기반 기술을 활용한 효율적인 의료 서비스 제공 체계를 마련합니다. 이는 데이터 기반 의사결정 지원 체계를 강화하며, 전체 시스템의 유연성과 접근성을 향상시킵니다.</a:t>
            </a:r>
          </a:p>
          <a:p/>
          <a:p>
            <a:r>
              <a:rPr sz="1200">
                <a:latin typeface="맑은 고딕"/>
              </a:rPr>
              <a:t>이러한 배경들은 바레인이 건강보험시스템을 통해 국가 보건의료 제도의 전반적인 발전과 국민의 삶의 질 향상에 초점을 맞추고 있음을 보여줍니다.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바레인 건강보험시스템 구축 사업 추진목표 요약</a:t>
            </a:r>
          </a:p>
          <a:p/>
          <a:p>
            <a:r>
              <a:rPr sz="1200">
                <a:latin typeface="맑은 고딕"/>
              </a:rPr>
              <a:t>#### **사업 개요 및 추진배경**</a:t>
            </a:r>
          </a:p>
          <a:p/>
          <a:p>
            <a:r>
              <a:rPr sz="1200">
                <a:latin typeface="맑은 고딕"/>
              </a:rPr>
              <a:t>바레인의 건강보험 시스템 구축 사업, 특히 **SEHATI-ICT (Smart Healthcare Integrated Technology Platform) 시스템** 구축은 다음과 같은 주요 목표를 중심으로 진행되고 있습니다:</a:t>
            </a:r>
          </a:p>
          <a:p/>
          <a:p>
            <a:r>
              <a:rPr sz="1200">
                <a:latin typeface="맑은 고딕"/>
              </a:rPr>
              <a:t>1. **양질의 보건의료서비스 제공**</a:t>
            </a:r>
          </a:p>
          <a:p>
            <a:r>
              <a:rPr sz="1200">
                <a:latin typeface="맑은 고딕"/>
              </a:rPr>
              <a:t>   - **건강 증진 및 의료비 효율성 제고**: 고령화 사회에 대응하여 만성 질환 관리와 예방 중심의 의료 서비스를 강화합니다. 이를 통해 국민 건강 수준을 향상시키고, 의료비 부담을 최소화하려 합니다.</a:t>
            </a:r>
          </a:p>
          <a:p>
            <a:r>
              <a:rPr sz="1200">
                <a:latin typeface="맑은 고딕"/>
              </a:rPr>
              <a:t>   - **국제 경쟁력 강화**: 선진 보건의료 시스템 구축을 통해 국제 표준에 부합하는 국가 이미지를 제고하고 글로벌 경제 강국으로서의 위상을 유지합니다.</a:t>
            </a:r>
          </a:p>
          <a:p/>
          <a:p>
            <a:r>
              <a:rPr sz="1200">
                <a:latin typeface="맑은 고딕"/>
              </a:rPr>
              <a:t>2. **효율적인 보건의료제도 운영**</a:t>
            </a:r>
          </a:p>
          <a:p>
            <a:r>
              <a:rPr sz="1200">
                <a:latin typeface="맑은 고딕"/>
              </a:rPr>
              <a:t>   - **자원 최적화**: 기존 의료 자원의 불균형 분포와 중복 투자 문제를 해결하여 자원을 효율적으로 배분합니다. 예방 중심의 정책을 통해 장기적으로 의료 비용을 절감하고자 합니다.</a:t>
            </a:r>
          </a:p>
          <a:p>
            <a:r>
              <a:rPr sz="1200">
                <a:latin typeface="맑은 고딕"/>
              </a:rPr>
              <a:t>   - **공정한 접근성 보장**: 모든 계층이 공평하게 고품질의 의료 서비스에 접근할 수 있도록 보편적인 건강보험 제도를 도입합니다. 특히 저소득층 지원 강화를 통해 사회 안전망을 확충합니다.</a:t>
            </a:r>
          </a:p>
          <a:p/>
          <a:p>
            <a:r>
              <a:rPr sz="1200">
                <a:latin typeface="맑은 고딕"/>
              </a:rPr>
              <a:t>#### **구체적 추진목표 상세 내용**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**추진 목표 항목** | **세부 내용**                                                                                           | **핵심 요약**                                                                                       |</a:t>
            </a:r>
          </a:p>
          <a:p>
            <a:r>
              <a:rPr sz="1200">
                <a:latin typeface="맑은 고딕"/>
              </a:rPr>
              <a:t>|--------------------|-------------------------------------------------------------------------------------------------------|-----------------------------------------------------------------------------------------------------|</a:t>
            </a:r>
          </a:p>
          <a:p>
            <a:r>
              <a:rPr sz="1200">
                <a:latin typeface="맑은 고딕"/>
              </a:rPr>
              <a:t>| **건강 서비스 향상** | - 고급 수준의 예방 및 진단 시스템 도입&lt;br&gt;- 빅데이터와 인공지능 활용한 질병 예측 및 개인화 치료 제공         | 국민 건강 증진과 의료비 효율성 증대를 위한 고도화된 의료 서비스 구축                                  |</a:t>
            </a:r>
          </a:p>
          <a:p>
            <a:r>
              <a:rPr sz="1200">
                <a:latin typeface="맑은 고딕"/>
              </a:rPr>
              <a:t>| **시스템 효율성** | - 기존 의료 자원 최적화 및 중복 투자 최소화&lt;br&gt;- 중앙 집중 관리 시스템을 통한 행정 효율성 제고           | 자원 배분의 효과적인 최적화와 운영 체계 개선으로 보건의료 제도의 전반적인 효율성 향상                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**공정한 접근성** | - 보편적 건강보험 제도 도입으로 모든 국민에게 안정적인 의료 서비스 제공&lt;br&gt;- 저소득층 지원 강화             | 사회적 안전망 확대를 통한 공정하고 포괄적인 의료 접근성 보장                                             |</a:t>
            </a:r>
          </a:p>
          <a:p>
            <a:r>
              <a:rPr sz="1200">
                <a:latin typeface="맑은 고딕"/>
              </a:rPr>
              <a:t>| **기술 혁신**     | - 최신 웹 기반 기술(SEHATI-ICT) 적용&lt;br&gt;- 빅데이터 및 AI 기반 의사 결정 지원 시스템 구축                     | 디지털 전환을 통해 스마트 헬스케어 환경 조성 및 고도화된 의료 서비스 제공의 기반 마련                     |</a:t>
            </a:r>
          </a:p>
          <a:p/>
          <a:p>
            <a:r>
              <a:rPr sz="1200">
                <a:latin typeface="맑은 고딕"/>
              </a:rPr>
              <a:t>### 요약 표 (추진목표 요약)</a:t>
            </a:r>
          </a:p>
          <a:p/>
          <a:p>
            <a:r>
              <a:rPr sz="1200">
                <a:latin typeface="맑은 고딕"/>
              </a:rPr>
              <a:t>| **항목**                         | **세부 내용**                                                                                     | **핵심 요약**                                                                      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|----------------------------------|----------------------------------------------------------------------------------------------------|--------------------------------------------------------------------------------------|</a:t>
            </a:r>
          </a:p>
          <a:p>
            <a:r>
              <a:rPr sz="1200">
                <a:latin typeface="맑은 고딕"/>
              </a:rPr>
              <a:t>| **건강 서비스 향상**             | 고급 예방 및 진단 시스템 도입, 빅데이터와 AI 기반 개인화 치료 제공                             | 국민 건강 증진 및 의료비 절감을 위한 고도화된 의료 서비스 구현                        |</a:t>
            </a:r>
          </a:p>
          <a:p>
            <a:r>
              <a:rPr sz="1200">
                <a:latin typeface="맑은 고딕"/>
              </a:rPr>
              <a:t>| **시스템 효율성**               | 자원 최적화 및 행정 효율성 제고                                                             | 기존 보건의료 시스템의 효율적 관리 및 운영 체계 개선                                  |</a:t>
            </a:r>
          </a:p>
          <a:p>
            <a:r>
              <a:rPr sz="1200">
                <a:latin typeface="맑은 고딕"/>
              </a:rPr>
              <a:t>| **공정한 접근성**              | 보편적 보험 제도 도입, 저소득층 지원 강화                                                     | 모든 계층에게 공평하고 안정적인 의료 서비스 제공을 통한 사회 안전망 확대              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**기술 혁신**                   | SEHATI-ICT 시스템 구축 (웹 기반 기술 활용), 빅데이터 및 AI 기반 의사결정 지원                     | 디지털 전환으로 스마트 헬스케어 환경 구축 및 고도화된 의료 솔루션 제공                |</a:t>
            </a:r>
          </a:p>
          <a:p/>
          <a:p>
            <a:r>
              <a:rPr sz="1200">
                <a:latin typeface="맑은 고딕"/>
              </a:rPr>
              <a:t>### 질문에 대한 답변 요약</a:t>
            </a:r>
          </a:p>
          <a:p/>
          <a:p>
            <a:r>
              <a:rPr sz="1200">
                <a:latin typeface="맑은 고딕"/>
              </a:rPr>
              <a:t>**질문: 바레인 사업의 추진목표는 무엇인가요?**</a:t>
            </a:r>
          </a:p>
          <a:p/>
          <a:p>
            <a:r>
              <a:rPr sz="1200">
                <a:latin typeface="맑은 고딕"/>
              </a:rPr>
              <a:t>바레인 건강보험시스템 구축 사업의 주요 추진목표는 다음과 같습니다:</a:t>
            </a:r>
          </a:p>
          <a:p/>
          <a:p>
            <a:r>
              <a:rPr sz="1200">
                <a:latin typeface="맑은 고딕"/>
              </a:rPr>
              <a:t>1. **건강 서비스 향상**: 고급 예방 및 진단 시스템 도입과 빅데이터, AI 기술을 활용한 개인화 치료 제공으로 국민 건강 증진 및 의료비 효율성 제고.</a:t>
            </a:r>
          </a:p>
          <a:p>
            <a:r>
              <a:rPr sz="1200">
                <a:latin typeface="맑은 고딕"/>
              </a:rPr>
              <a:t>2. **시스템 효율성**: 의료 자원 최적화와 행정 관리 체계 개선을 통해 보건의료 제도의 운영 효율성 극대화.</a:t>
            </a:r>
          </a:p>
          <a:p>
            <a:r>
              <a:rPr sz="1200">
                <a:latin typeface="맑은 고딕"/>
              </a:rPr>
              <a:t>3. **공정한 접근성 보장**: 보편적인 보험 제도 도입과 저소득층 지원 강화로 모든 국민이 공평하고 안정적으로 의료 서비스를 이용할 수 있도록 함.</a:t>
            </a:r>
          </a:p>
          <a:p>
            <a:r>
              <a:rPr sz="1200">
                <a:latin typeface="맑은 고딕"/>
              </a:rPr>
              <a:t>4. **기술 혁신**: 최신 웹 기반 기술(SEHATI-ICT)을 활용하여 스마트 헬스케어 환경 구축 및 데이터 기반 의사결정 체계 마련으로 고도화된 의료 서비스 제공 기반 마련.</a:t>
            </a:r>
          </a:p>
          <a:p/>
          <a:p>
            <a:r>
              <a:rPr sz="1200">
                <a:latin typeface="맑은 고딕"/>
              </a:rPr>
              <a:t>이러한 목표들은 바레인의 고령화 사회 문제 해결과 국제 경쟁력 강화를 위해 필수적입니다.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