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28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바레인 건강보험시스템 구축사업 제안요청서 목차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제안요청서</a:t>
            </a:r>
            <a:r>
              <a:rPr dirty="0"/>
              <a:t> </a:t>
            </a:r>
            <a:r>
              <a:rPr dirty="0" err="1"/>
              <a:t>목차에</a:t>
            </a:r>
            <a:r>
              <a:rPr dirty="0"/>
              <a:t> </a:t>
            </a:r>
            <a:r>
              <a:rPr dirty="0" err="1"/>
              <a:t>대해서는</a:t>
            </a:r>
            <a:r>
              <a:rPr dirty="0"/>
              <a:t> </a:t>
            </a:r>
            <a:r>
              <a:rPr dirty="0" err="1"/>
              <a:t>정확히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내용이</a:t>
            </a:r>
            <a:r>
              <a:rPr dirty="0"/>
              <a:t> </a:t>
            </a:r>
            <a:r>
              <a:rPr dirty="0" err="1"/>
              <a:t>포함되어야</a:t>
            </a:r>
            <a:r>
              <a:rPr dirty="0"/>
              <a:t> </a:t>
            </a:r>
            <a:r>
              <a:rPr dirty="0" err="1"/>
              <a:t>하는지</a:t>
            </a:r>
            <a:r>
              <a:rPr dirty="0"/>
              <a:t> </a:t>
            </a:r>
            <a:r>
              <a:rPr dirty="0" err="1"/>
              <a:t>제시된</a:t>
            </a:r>
            <a:r>
              <a:rPr dirty="0"/>
              <a:t> </a:t>
            </a:r>
            <a:r>
              <a:rPr dirty="0" err="1"/>
              <a:t>정보가</a:t>
            </a:r>
            <a:r>
              <a:rPr dirty="0"/>
              <a:t> </a:t>
            </a:r>
            <a:r>
              <a:rPr dirty="0" err="1"/>
              <a:t>부족합니다</a:t>
            </a:r>
            <a:r>
              <a:rPr dirty="0"/>
              <a:t>. </a:t>
            </a:r>
            <a:r>
              <a:rPr dirty="0" err="1"/>
              <a:t>일반적으로</a:t>
            </a:r>
            <a:r>
              <a:rPr dirty="0"/>
              <a:t> </a:t>
            </a:r>
            <a:r>
              <a:rPr dirty="0" err="1"/>
              <a:t>건강보험시스템</a:t>
            </a:r>
            <a:r>
              <a:rPr dirty="0"/>
              <a:t> </a:t>
            </a:r>
            <a:r>
              <a:rPr dirty="0" err="1"/>
              <a:t>구축사업</a:t>
            </a:r>
            <a:r>
              <a:rPr dirty="0"/>
              <a:t> </a:t>
            </a:r>
            <a:r>
              <a:rPr dirty="0" err="1"/>
              <a:t>제안요청서의</a:t>
            </a:r>
            <a:r>
              <a:rPr dirty="0"/>
              <a:t> </a:t>
            </a:r>
            <a:r>
              <a:rPr dirty="0" err="1"/>
              <a:t>목차에는</a:t>
            </a:r>
            <a:r>
              <a:rPr dirty="0"/>
              <a:t> </a:t>
            </a:r>
            <a:r>
              <a:rPr dirty="0" err="1"/>
              <a:t>다음과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내용들이</a:t>
            </a:r>
            <a:r>
              <a:rPr dirty="0"/>
              <a:t> </a:t>
            </a:r>
            <a:r>
              <a:rPr dirty="0" err="1"/>
              <a:t>포함될</a:t>
            </a:r>
            <a:r>
              <a:rPr dirty="0"/>
              <a:t> 수 </a:t>
            </a:r>
            <a:r>
              <a:rPr dirty="0" err="1"/>
              <a:t>있습니다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1. </a:t>
            </a:r>
            <a:r>
              <a:rPr dirty="0" err="1"/>
              <a:t>사업</a:t>
            </a:r>
            <a:r>
              <a:rPr dirty="0"/>
              <a:t> </a:t>
            </a:r>
            <a:r>
              <a:rPr dirty="0" err="1"/>
              <a:t>개요</a:t>
            </a:r>
            <a:endParaRPr dirty="0"/>
          </a:p>
          <a:p>
            <a:r>
              <a:rPr dirty="0"/>
              <a:t>- </a:t>
            </a:r>
            <a:r>
              <a:rPr dirty="0" err="1"/>
              <a:t>사업의</a:t>
            </a:r>
            <a:r>
              <a:rPr dirty="0"/>
              <a:t> </a:t>
            </a:r>
            <a:r>
              <a:rPr dirty="0" err="1"/>
              <a:t>배경과</a:t>
            </a:r>
            <a:r>
              <a:rPr dirty="0"/>
              <a:t> </a:t>
            </a:r>
            <a:r>
              <a:rPr dirty="0" err="1"/>
              <a:t>목적</a:t>
            </a:r>
            <a:endParaRPr dirty="0"/>
          </a:p>
          <a:p>
            <a:r>
              <a:rPr dirty="0"/>
              <a:t>- </a:t>
            </a:r>
            <a:r>
              <a:rPr dirty="0" err="1"/>
              <a:t>사업</a:t>
            </a:r>
            <a:r>
              <a:rPr dirty="0"/>
              <a:t> </a:t>
            </a:r>
            <a:r>
              <a:rPr dirty="0" err="1"/>
              <a:t>범위와</a:t>
            </a:r>
            <a:r>
              <a:rPr dirty="0"/>
              <a:t> </a:t>
            </a:r>
            <a:r>
              <a:rPr dirty="0" err="1"/>
              <a:t>기간</a:t>
            </a:r>
            <a:endParaRPr dirty="0"/>
          </a:p>
          <a:p>
            <a:r>
              <a:rPr dirty="0"/>
              <a:t>- </a:t>
            </a:r>
            <a:r>
              <a:rPr dirty="0" err="1"/>
              <a:t>예산</a:t>
            </a:r>
            <a:r>
              <a:rPr dirty="0"/>
              <a:t> 등 </a:t>
            </a:r>
          </a:p>
          <a:p>
            <a:endParaRPr dirty="0"/>
          </a:p>
          <a:p>
            <a:r>
              <a:rPr dirty="0"/>
              <a:t>2. </a:t>
            </a:r>
            <a:r>
              <a:rPr dirty="0" err="1"/>
              <a:t>제안서</a:t>
            </a:r>
            <a:r>
              <a:rPr dirty="0"/>
              <a:t> </a:t>
            </a:r>
            <a:r>
              <a:rPr dirty="0" err="1"/>
              <a:t>제출</a:t>
            </a:r>
            <a:r>
              <a:rPr dirty="0"/>
              <a:t> </a:t>
            </a:r>
            <a:r>
              <a:rPr dirty="0" err="1"/>
              <a:t>안내</a:t>
            </a:r>
            <a:r>
              <a:rPr dirty="0"/>
              <a:t>  </a:t>
            </a:r>
          </a:p>
          <a:p>
            <a:r>
              <a:rPr dirty="0"/>
              <a:t>- </a:t>
            </a:r>
            <a:r>
              <a:rPr dirty="0" err="1"/>
              <a:t>제안요청</a:t>
            </a:r>
            <a:r>
              <a:rPr dirty="0"/>
              <a:t> </a:t>
            </a:r>
            <a:r>
              <a:rPr dirty="0" err="1"/>
              <a:t>설명회</a:t>
            </a:r>
            <a:r>
              <a:rPr dirty="0"/>
              <a:t> </a:t>
            </a:r>
            <a:r>
              <a:rPr dirty="0" err="1"/>
              <a:t>일정</a:t>
            </a:r>
            <a:endParaRPr dirty="0"/>
          </a:p>
          <a:p>
            <a:r>
              <a:rPr dirty="0"/>
              <a:t>- </a:t>
            </a:r>
            <a:r>
              <a:rPr dirty="0" err="1"/>
              <a:t>제안서</a:t>
            </a:r>
            <a:r>
              <a:rPr dirty="0"/>
              <a:t> </a:t>
            </a:r>
            <a:r>
              <a:rPr dirty="0" err="1"/>
              <a:t>제출</a:t>
            </a:r>
            <a:r>
              <a:rPr dirty="0"/>
              <a:t> </a:t>
            </a:r>
            <a:r>
              <a:rPr dirty="0" err="1"/>
              <a:t>방법과</a:t>
            </a:r>
            <a:r>
              <a:rPr dirty="0"/>
              <a:t> </a:t>
            </a:r>
            <a:r>
              <a:rPr dirty="0" err="1"/>
              <a:t>마감일</a:t>
            </a:r>
            <a:endParaRPr dirty="0"/>
          </a:p>
          <a:p>
            <a:endParaRPr dirty="0"/>
          </a:p>
          <a:p>
            <a:r>
              <a:rPr dirty="0"/>
              <a:t>3. </a:t>
            </a:r>
            <a:r>
              <a:rPr dirty="0" err="1"/>
              <a:t>요구사항</a:t>
            </a:r>
            <a:endParaRPr dirty="0"/>
          </a:p>
          <a:p>
            <a:r>
              <a:rPr dirty="0"/>
              <a:t>- </a:t>
            </a:r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요구사항</a:t>
            </a:r>
            <a:endParaRPr dirty="0"/>
          </a:p>
          <a:p>
            <a:r>
              <a:rPr dirty="0"/>
              <a:t>- </a:t>
            </a:r>
            <a:r>
              <a:rPr dirty="0" err="1"/>
              <a:t>시스템</a:t>
            </a:r>
            <a:r>
              <a:rPr dirty="0"/>
              <a:t> </a:t>
            </a:r>
            <a:r>
              <a:rPr dirty="0" err="1"/>
              <a:t>요구사항</a:t>
            </a:r>
            <a:r>
              <a:rPr dirty="0"/>
              <a:t> 등</a:t>
            </a:r>
          </a:p>
          <a:p>
            <a:endParaRPr dirty="0"/>
          </a:p>
          <a:p>
            <a:r>
              <a:rPr dirty="0"/>
              <a:t>4. </a:t>
            </a:r>
            <a:r>
              <a:rPr dirty="0" err="1"/>
              <a:t>제안서</a:t>
            </a:r>
            <a:r>
              <a:rPr dirty="0"/>
              <a:t> </a:t>
            </a:r>
            <a:r>
              <a:rPr dirty="0" err="1"/>
              <a:t>평가</a:t>
            </a:r>
            <a:r>
              <a:rPr dirty="0"/>
              <a:t> 및 </a:t>
            </a:r>
            <a:r>
              <a:rPr dirty="0" err="1"/>
              <a:t>선정</a:t>
            </a:r>
            <a:r>
              <a:rPr dirty="0"/>
              <a:t> </a:t>
            </a:r>
            <a:r>
              <a:rPr dirty="0" err="1"/>
              <a:t>방식</a:t>
            </a:r>
            <a:endParaRPr dirty="0"/>
          </a:p>
          <a:p>
            <a:r>
              <a:rPr dirty="0"/>
              <a:t>- </a:t>
            </a:r>
            <a:r>
              <a:rPr dirty="0" err="1"/>
              <a:t>평가</a:t>
            </a:r>
            <a:r>
              <a:rPr dirty="0"/>
              <a:t> </a:t>
            </a:r>
            <a:r>
              <a:rPr dirty="0" err="1"/>
              <a:t>기준과</a:t>
            </a:r>
            <a:r>
              <a:rPr dirty="0"/>
              <a:t> </a:t>
            </a:r>
            <a:r>
              <a:rPr dirty="0" err="1"/>
              <a:t>절차</a:t>
            </a:r>
            <a:endParaRPr dirty="0"/>
          </a:p>
          <a:p>
            <a:r>
              <a:rPr dirty="0"/>
              <a:t>- </a:t>
            </a:r>
            <a:r>
              <a:rPr dirty="0" err="1"/>
              <a:t>계약</a:t>
            </a:r>
            <a:r>
              <a:rPr dirty="0"/>
              <a:t> </a:t>
            </a:r>
            <a:r>
              <a:rPr dirty="0" err="1"/>
              <a:t>체결</a:t>
            </a:r>
            <a:r>
              <a:rPr dirty="0"/>
              <a:t> </a:t>
            </a:r>
            <a:r>
              <a:rPr dirty="0" err="1"/>
              <a:t>방식</a:t>
            </a:r>
            <a:r>
              <a:rPr dirty="0"/>
              <a:t> 등</a:t>
            </a:r>
          </a:p>
          <a:p>
            <a:endParaRPr dirty="0"/>
          </a:p>
          <a:p>
            <a:r>
              <a:rPr dirty="0"/>
              <a:t>5. </a:t>
            </a:r>
            <a:r>
              <a:rPr dirty="0" err="1"/>
              <a:t>기타</a:t>
            </a:r>
            <a:r>
              <a:rPr dirty="0"/>
              <a:t> </a:t>
            </a:r>
            <a:r>
              <a:rPr dirty="0" err="1"/>
              <a:t>유의사항</a:t>
            </a:r>
            <a:endParaRPr dirty="0"/>
          </a:p>
          <a:p>
            <a:endParaRPr dirty="0"/>
          </a:p>
          <a:p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내용은</a:t>
            </a:r>
            <a:r>
              <a:rPr dirty="0"/>
              <a:t> </a:t>
            </a:r>
            <a:r>
              <a:rPr dirty="0" err="1"/>
              <a:t>일반적인</a:t>
            </a:r>
            <a:r>
              <a:rPr dirty="0"/>
              <a:t> </a:t>
            </a:r>
            <a:r>
              <a:rPr dirty="0" err="1"/>
              <a:t>예시일</a:t>
            </a:r>
            <a:r>
              <a:rPr dirty="0"/>
              <a:t> 뿐, </a:t>
            </a:r>
            <a:r>
              <a:rPr dirty="0" err="1"/>
              <a:t>실제</a:t>
            </a:r>
            <a:r>
              <a:rPr dirty="0"/>
              <a:t> </a:t>
            </a:r>
            <a:r>
              <a:rPr dirty="0" err="1"/>
              <a:t>바레인</a:t>
            </a:r>
            <a:r>
              <a:rPr dirty="0"/>
              <a:t> </a:t>
            </a:r>
            <a:r>
              <a:rPr dirty="0" err="1"/>
              <a:t>건강보험시스템</a:t>
            </a:r>
            <a:r>
              <a:rPr dirty="0"/>
              <a:t> </a:t>
            </a:r>
            <a:r>
              <a:rPr dirty="0" err="1"/>
              <a:t>구축사업의</a:t>
            </a:r>
            <a:r>
              <a:rPr dirty="0"/>
              <a:t> </a:t>
            </a:r>
            <a:r>
              <a:rPr dirty="0" err="1"/>
              <a:t>제안요청서</a:t>
            </a:r>
            <a:r>
              <a:rPr dirty="0"/>
              <a:t> </a:t>
            </a:r>
            <a:r>
              <a:rPr dirty="0" err="1"/>
              <a:t>목차가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구성되어</a:t>
            </a:r>
            <a:r>
              <a:rPr dirty="0"/>
              <a:t> </a:t>
            </a:r>
            <a:r>
              <a:rPr dirty="0" err="1"/>
              <a:t>있는지는</a:t>
            </a:r>
            <a:r>
              <a:rPr dirty="0"/>
              <a:t> </a:t>
            </a:r>
            <a:r>
              <a:rPr dirty="0" err="1"/>
              <a:t>해당</a:t>
            </a:r>
            <a:r>
              <a:rPr dirty="0"/>
              <a:t> </a:t>
            </a:r>
            <a:r>
              <a:rPr dirty="0" err="1"/>
              <a:t>문서를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확인해</a:t>
            </a:r>
            <a:r>
              <a:rPr dirty="0"/>
              <a:t> </a:t>
            </a:r>
            <a:r>
              <a:rPr dirty="0" err="1"/>
              <a:t>보아야</a:t>
            </a:r>
            <a:r>
              <a:rPr dirty="0"/>
              <a:t> 알 수 </a:t>
            </a:r>
            <a:r>
              <a:rPr dirty="0" err="1"/>
              <a:t>있을</a:t>
            </a:r>
            <a:r>
              <a:rPr dirty="0"/>
              <a:t> 것 </a:t>
            </a:r>
            <a:r>
              <a:rPr dirty="0" err="1"/>
              <a:t>같습니다</a:t>
            </a:r>
            <a:r>
              <a:rPr dirty="0"/>
              <a:t>. </a:t>
            </a:r>
            <a:r>
              <a:rPr dirty="0" err="1"/>
              <a:t>제공된</a:t>
            </a:r>
            <a:r>
              <a:rPr dirty="0"/>
              <a:t> </a:t>
            </a:r>
            <a:r>
              <a:rPr dirty="0" err="1"/>
              <a:t>자료만으로는</a:t>
            </a:r>
            <a:r>
              <a:rPr dirty="0"/>
              <a:t> </a:t>
            </a:r>
            <a:r>
              <a:rPr dirty="0" err="1"/>
              <a:t>구체적인</a:t>
            </a:r>
            <a:r>
              <a:rPr dirty="0"/>
              <a:t> </a:t>
            </a:r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말씀드리기</a:t>
            </a:r>
            <a:r>
              <a:rPr dirty="0"/>
              <a:t> </a:t>
            </a:r>
            <a:r>
              <a:rPr dirty="0" err="1"/>
              <a:t>어렵습니다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주요 업무 현황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주요 업무 현황 항목에서는 현재 사업 대상 기관의 주요 업무 현황을 구체적으로 기술해야 합니다. 다음과 같은 내용을 포함하여 작성하는 것이 좋겠습니다.</a:t>
            </a:r>
          </a:p>
          <a:p>
            <a:endParaRPr/>
          </a:p>
          <a:p>
            <a:r>
              <a:t>가. 조직 현황</a:t>
            </a:r>
          </a:p>
          <a:p>
            <a:r>
              <a:t>- 사업 대상 기관의 조직도, 부서별 기능 및 역할을 간략히 소개</a:t>
            </a:r>
          </a:p>
          <a:p>
            <a:r>
              <a:t>- 전체 조직 구성원 수, 정보시스템 관련 부서 인력 현황 등 </a:t>
            </a:r>
          </a:p>
          <a:p>
            <a:endParaRPr/>
          </a:p>
          <a:p>
            <a:r>
              <a:t>나. 정보시스템 현황  </a:t>
            </a:r>
          </a:p>
          <a:p>
            <a:r>
              <a:t>- 현재 운영 중인 주요 정보시스템의 개요, 기능, 역할 설명</a:t>
            </a:r>
          </a:p>
          <a:p>
            <a:r>
              <a:t>- 시스템 간 연계 현황, 데이터 흐름 등을 도식화하여 제시</a:t>
            </a:r>
          </a:p>
          <a:p>
            <a:r>
              <a:t>- 하드웨어, 소프트웨어, 네트워크 등 IT 인프라 현황 개괄</a:t>
            </a:r>
          </a:p>
          <a:p>
            <a:endParaRPr/>
          </a:p>
          <a:p>
            <a:r>
              <a:t>다. 참고 사항</a:t>
            </a:r>
          </a:p>
          <a:p>
            <a:r>
              <a:t>- 최근 조직 개편, 정보화 전략 수립 등 특이사항 </a:t>
            </a:r>
          </a:p>
          <a:p>
            <a:r>
              <a:t>- 최근 주요 정보시스템 구축 및 개선 이력</a:t>
            </a:r>
          </a:p>
          <a:p>
            <a:r>
              <a:t>- 기타 제안사가 사업 수행 시 참고할 만한 사항 </a:t>
            </a:r>
          </a:p>
          <a:p>
            <a:endParaRPr/>
          </a:p>
          <a:p>
            <a:r>
              <a:t>이를 통해 제안사가 사업 대상 기관의 업무와 정보시스템 환경을 잘 이해하고 있음을 보여줄 수 있습니다. 가급적 객관적인 수치와 도표 등을 활용하여 현황을 구체적이고 가시적으로 표현하는 것이 효과적일 것 같습니다.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정보시스템 운영 현황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제안요청서의 내용을 보면 '정보시스템 운영 현황' 부분이 명시되어 있지 않습니다. 제안요청서에는 아래와 같은 항목들이 포함되어 있습니다.</a:t>
            </a:r>
          </a:p>
          <a:p>
            <a:endParaRPr/>
          </a:p>
          <a:p>
            <a:r>
              <a:t>I. 제안개요</a:t>
            </a:r>
          </a:p>
          <a:p>
            <a:r>
              <a:t>   1. 배경 및 목적  </a:t>
            </a:r>
          </a:p>
          <a:p>
            <a:r>
              <a:t>   2. 추진과제</a:t>
            </a:r>
          </a:p>
          <a:p>
            <a:r>
              <a:t>   3. 기대효과</a:t>
            </a:r>
          </a:p>
          <a:p>
            <a:r>
              <a:t>   4. 제안사의 특‧장점</a:t>
            </a:r>
          </a:p>
          <a:p>
            <a:endParaRPr/>
          </a:p>
          <a:p>
            <a:r>
              <a:t>II. 사업추진 방안</a:t>
            </a:r>
          </a:p>
          <a:p>
            <a:r>
              <a:t>   1. 추진전략</a:t>
            </a:r>
          </a:p>
          <a:p>
            <a:r>
              <a:t>   2. 적용기술  </a:t>
            </a:r>
          </a:p>
          <a:p>
            <a:r>
              <a:t>   3. 개발방법론</a:t>
            </a:r>
          </a:p>
          <a:p>
            <a:endParaRPr/>
          </a:p>
          <a:p>
            <a:r>
              <a:t>III. 기술 및 기능부문  </a:t>
            </a:r>
          </a:p>
          <a:p>
            <a:r>
              <a:t>   1. 시스템 구성도</a:t>
            </a:r>
          </a:p>
          <a:p>
            <a:r>
              <a:t>   2. 추진과제별 기술 및 기능</a:t>
            </a:r>
          </a:p>
          <a:p>
            <a:r>
              <a:t>   3. 성능 및 품질</a:t>
            </a:r>
          </a:p>
          <a:p>
            <a:endParaRPr/>
          </a:p>
          <a:p>
            <a:r>
              <a:t>IV. 사업관리부문</a:t>
            </a:r>
          </a:p>
          <a:p>
            <a:r>
              <a:t>   1. 추진일정계획</a:t>
            </a:r>
          </a:p>
          <a:p>
            <a:endParaRPr/>
          </a:p>
          <a:p>
            <a:r>
              <a:t>따라서 주어진 제안요청서 목차에는 '정보시스템 운영 현황'에 대한 별도 항목이 포함되어 있지 않습니다. 이 부분에 대해서는 제안요청 사항을 확인하고 필요하다면 발주처에 문의해 보시는 것이 좋겠습니다.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기타 참고사항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제안요청서 상에서는 '기타 참고사항' 항목에 대한 구체적인 작성 지침이 제시되어 있지 않습니다. 일반적으로 제안서의 '기타 참고사항' 부분에서는 제안사가 제안 내용 외에 추가로 제시하고 싶은 사항들을 자유롭게 기술할 수 있습니다. 하지만 제안요청서에서 해당 내용을 명시적으로 요구하고 있지는 않으므로, 꼭 포함해야 할 필수 항목은 아닌 것으로 보입니다. 제안사의 재량에 따라 추가 설명이 필요한 부분이 있다면 해당 내용을 '기타 참고사항'에 포함시킬 수 있겠지만, 제안요청서의 요구사항을 벗어나는 불필요한 내용은 최소화하는 것이 좋겠습니다.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III. 제안요청 사항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III. 제안요청 사항 부분에서는 다음과 같은 내용을 상세히 기술해야 합니다.</a:t>
            </a:r>
          </a:p>
          <a:p>
            <a:endParaRPr/>
          </a:p>
          <a:p>
            <a:r>
              <a:t>1. 목표시스템</a:t>
            </a:r>
          </a:p>
          <a:p>
            <a:r>
              <a:t>가. 시스템 개념도</a:t>
            </a:r>
          </a:p>
          <a:p>
            <a:r>
              <a:t>  - 제안사가 구축하고자 하는 시스템의 전체적인 개념과 구성요소들을 개념도로 표현</a:t>
            </a:r>
          </a:p>
          <a:p>
            <a:r>
              <a:t>  - 시스템 간 연계 및 데이터 흐름을 파악할 수 있도록 작성</a:t>
            </a:r>
          </a:p>
          <a:p>
            <a:r>
              <a:t>나. 서버 구성도 </a:t>
            </a:r>
          </a:p>
          <a:p>
            <a:r>
              <a:t>  - 제안하는 시스템의 서버 구성과 역할을 도식화하여 제시</a:t>
            </a:r>
          </a:p>
          <a:p>
            <a:r>
              <a:t>  - 서버별 주요 기능과 용도를 설명</a:t>
            </a:r>
          </a:p>
          <a:p>
            <a:r>
              <a:t>다. 인프라 도입내역 및 수량</a:t>
            </a:r>
          </a:p>
          <a:p>
            <a:r>
              <a:t>  - 제안 시스템 구축에 필요한 HW/SW 장비와 라이선스 내역을 제시</a:t>
            </a:r>
          </a:p>
          <a:p>
            <a:r>
              <a:t>  - 각 장비의 모델명, 사양, 수량 등을 구체적으로 작성</a:t>
            </a:r>
          </a:p>
          <a:p>
            <a:endParaRPr/>
          </a:p>
          <a:p>
            <a:r>
              <a:t>2. 제안 요구사항</a:t>
            </a:r>
          </a:p>
          <a:p>
            <a:r>
              <a:t>가. 요구사항 총괄표</a:t>
            </a:r>
          </a:p>
          <a:p>
            <a:r>
              <a:t>  - 심평원에서 요구하는 사항을 카테고리별로 구분하고 제안사의 대응 방안을 간략히 요약 </a:t>
            </a:r>
          </a:p>
          <a:p>
            <a:r>
              <a:t>나. 요구사항 목록표</a:t>
            </a:r>
          </a:p>
          <a:p>
            <a:r>
              <a:t>  - 요구사항을 일련번호를 부여하여 목록화하고, 제안사의 실현 계획을 제시</a:t>
            </a:r>
          </a:p>
          <a:p>
            <a:r>
              <a:t>다. 상세 요구사항</a:t>
            </a:r>
          </a:p>
          <a:p>
            <a:r>
              <a:t>  - 각 요구사항별로 상세한 내용을 기술하고 이에 대한 제안사의 구현 및 실현 방안을 구체적으로 작성</a:t>
            </a:r>
          </a:p>
          <a:p>
            <a:r>
              <a:t>  - 요구사항 반영 정도, 개발 일정, 제안사의 역량 등을 포함하여 설득력 있게 기술</a:t>
            </a:r>
          </a:p>
          <a:p>
            <a:endParaRPr/>
          </a:p>
          <a:p>
            <a:r>
              <a:t>제안요청서에서 제시한 요구사항과 양식에 맞춰 제안사의 시스템 구성안과 실현 계획을 논리적이고 구체적으로 작성하는 것이 III. 제안요청 사항의 핵심입니다. 제안 내용이 요구사항을 얼마나 충실히 반영했는지를 어필할 수 있도록 해당 부분을 자세하고 명확하게 기술해야 합니다.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목표 시스템 개념도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제안서의</a:t>
            </a:r>
            <a:r>
              <a:rPr dirty="0"/>
              <a:t> '1. </a:t>
            </a:r>
            <a:r>
              <a:rPr dirty="0" err="1"/>
              <a:t>목표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 </a:t>
            </a:r>
            <a:r>
              <a:rPr dirty="0" err="1"/>
              <a:t>개념도</a:t>
            </a:r>
            <a:r>
              <a:rPr dirty="0"/>
              <a:t>' </a:t>
            </a:r>
            <a:r>
              <a:rPr dirty="0" err="1"/>
              <a:t>항목에서는</a:t>
            </a:r>
            <a:r>
              <a:rPr dirty="0"/>
              <a:t> </a:t>
            </a:r>
            <a:r>
              <a:rPr dirty="0" err="1"/>
              <a:t>구축하고자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시스템의</a:t>
            </a:r>
            <a:r>
              <a:rPr dirty="0"/>
              <a:t> </a:t>
            </a:r>
            <a:r>
              <a:rPr dirty="0" err="1"/>
              <a:t>전체적인</a:t>
            </a:r>
            <a:r>
              <a:rPr dirty="0"/>
              <a:t> </a:t>
            </a:r>
            <a:r>
              <a:rPr dirty="0" err="1"/>
              <a:t>구성과</a:t>
            </a:r>
            <a:r>
              <a:rPr dirty="0"/>
              <a:t> </a:t>
            </a:r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구성요소</a:t>
            </a:r>
            <a:r>
              <a:rPr dirty="0"/>
              <a:t> 간 </a:t>
            </a:r>
            <a:r>
              <a:rPr dirty="0" err="1"/>
              <a:t>관계를</a:t>
            </a:r>
            <a:r>
              <a:rPr dirty="0"/>
              <a:t> </a:t>
            </a:r>
            <a:r>
              <a:rPr dirty="0" err="1"/>
              <a:t>개념적으로</a:t>
            </a:r>
            <a:r>
              <a:rPr dirty="0"/>
              <a:t> </a:t>
            </a:r>
            <a:r>
              <a:rPr dirty="0" err="1"/>
              <a:t>설명하는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좋습니다</a:t>
            </a:r>
            <a:r>
              <a:rPr dirty="0"/>
              <a:t>. </a:t>
            </a:r>
            <a:r>
              <a:rPr dirty="0" err="1"/>
              <a:t>다음과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포함하여</a:t>
            </a:r>
            <a:r>
              <a:rPr dirty="0"/>
              <a:t> </a:t>
            </a:r>
            <a:r>
              <a:rPr dirty="0" err="1"/>
              <a:t>작성해</a:t>
            </a:r>
            <a:r>
              <a:rPr dirty="0"/>
              <a:t> </a:t>
            </a:r>
            <a:r>
              <a:rPr dirty="0" err="1"/>
              <a:t>보시기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- </a:t>
            </a:r>
            <a:r>
              <a:rPr dirty="0" err="1"/>
              <a:t>전체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 </a:t>
            </a:r>
            <a:r>
              <a:rPr dirty="0" err="1"/>
              <a:t>구성도</a:t>
            </a:r>
            <a:r>
              <a:rPr dirty="0"/>
              <a:t>: </a:t>
            </a:r>
            <a:r>
              <a:rPr dirty="0" err="1"/>
              <a:t>구축할</a:t>
            </a:r>
            <a:r>
              <a:rPr dirty="0"/>
              <a:t> </a:t>
            </a:r>
            <a:r>
              <a:rPr dirty="0" err="1"/>
              <a:t>시스템의</a:t>
            </a:r>
            <a:r>
              <a:rPr dirty="0"/>
              <a:t> </a:t>
            </a:r>
            <a:r>
              <a:rPr dirty="0" err="1"/>
              <a:t>전체</a:t>
            </a:r>
            <a:r>
              <a:rPr dirty="0"/>
              <a:t> </a:t>
            </a:r>
            <a:r>
              <a:rPr dirty="0" err="1"/>
              <a:t>구조와</a:t>
            </a:r>
            <a:r>
              <a:rPr dirty="0"/>
              <a:t> </a:t>
            </a:r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구성요소</a:t>
            </a:r>
            <a:r>
              <a:rPr dirty="0"/>
              <a:t>(</a:t>
            </a:r>
            <a:r>
              <a:rPr dirty="0" err="1"/>
              <a:t>웹서버</a:t>
            </a:r>
            <a:r>
              <a:rPr dirty="0"/>
              <a:t>, WAS, </a:t>
            </a:r>
            <a:r>
              <a:rPr dirty="0" err="1"/>
              <a:t>DB서버</a:t>
            </a:r>
            <a:r>
              <a:rPr dirty="0"/>
              <a:t>, </a:t>
            </a:r>
            <a:r>
              <a:rPr dirty="0" err="1"/>
              <a:t>스토리지</a:t>
            </a:r>
            <a:r>
              <a:rPr dirty="0"/>
              <a:t> 등)를 </a:t>
            </a:r>
            <a:r>
              <a:rPr dirty="0" err="1"/>
              <a:t>도식화하여</a:t>
            </a:r>
            <a:r>
              <a:rPr dirty="0"/>
              <a:t> </a:t>
            </a:r>
            <a:r>
              <a:rPr dirty="0" err="1"/>
              <a:t>표현합니다</a:t>
            </a:r>
            <a:r>
              <a:rPr dirty="0"/>
              <a:t>. </a:t>
            </a:r>
            <a:r>
              <a:rPr dirty="0" err="1"/>
              <a:t>구성요소</a:t>
            </a:r>
            <a:r>
              <a:rPr dirty="0"/>
              <a:t> 간 </a:t>
            </a:r>
            <a:r>
              <a:rPr dirty="0" err="1"/>
              <a:t>연결</a:t>
            </a:r>
            <a:r>
              <a:rPr dirty="0"/>
              <a:t> </a:t>
            </a:r>
            <a:r>
              <a:rPr dirty="0" err="1"/>
              <a:t>관계와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흐름을</a:t>
            </a:r>
            <a:r>
              <a:rPr dirty="0"/>
              <a:t> </a:t>
            </a:r>
            <a:r>
              <a:rPr dirty="0" err="1"/>
              <a:t>화살표</a:t>
            </a:r>
            <a:r>
              <a:rPr dirty="0"/>
              <a:t> </a:t>
            </a:r>
            <a:r>
              <a:rPr dirty="0" err="1"/>
              <a:t>등으로</a:t>
            </a:r>
            <a:r>
              <a:rPr dirty="0"/>
              <a:t> </a:t>
            </a:r>
            <a:r>
              <a:rPr dirty="0" err="1"/>
              <a:t>나타냅니다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- </a:t>
            </a:r>
            <a:r>
              <a:rPr dirty="0" err="1"/>
              <a:t>시스템</a:t>
            </a:r>
            <a:r>
              <a:rPr dirty="0"/>
              <a:t> </a:t>
            </a:r>
            <a:r>
              <a:rPr dirty="0" err="1"/>
              <a:t>구성요소별</a:t>
            </a:r>
            <a:r>
              <a:rPr dirty="0"/>
              <a:t> </a:t>
            </a:r>
            <a:r>
              <a:rPr dirty="0" err="1"/>
              <a:t>역할</a:t>
            </a:r>
            <a:r>
              <a:rPr dirty="0"/>
              <a:t> </a:t>
            </a:r>
            <a:r>
              <a:rPr dirty="0" err="1"/>
              <a:t>설명</a:t>
            </a:r>
            <a:r>
              <a:rPr dirty="0"/>
              <a:t>: </a:t>
            </a:r>
            <a:r>
              <a:rPr dirty="0" err="1"/>
              <a:t>웹서버</a:t>
            </a:r>
            <a:r>
              <a:rPr dirty="0"/>
              <a:t>, </a:t>
            </a:r>
            <a:r>
              <a:rPr dirty="0" err="1"/>
              <a:t>애플리케이션</a:t>
            </a:r>
            <a:r>
              <a:rPr dirty="0"/>
              <a:t> </a:t>
            </a:r>
            <a:r>
              <a:rPr dirty="0" err="1"/>
              <a:t>서버</a:t>
            </a:r>
            <a:r>
              <a:rPr dirty="0"/>
              <a:t>, </a:t>
            </a:r>
            <a:r>
              <a:rPr dirty="0" err="1"/>
              <a:t>DB서버</a:t>
            </a:r>
            <a:r>
              <a:rPr dirty="0"/>
              <a:t> 등 </a:t>
            </a:r>
            <a:r>
              <a:rPr dirty="0" err="1"/>
              <a:t>핵심</a:t>
            </a:r>
            <a:r>
              <a:rPr dirty="0"/>
              <a:t> </a:t>
            </a:r>
            <a:r>
              <a:rPr dirty="0" err="1"/>
              <a:t>구성요소가</a:t>
            </a:r>
            <a:r>
              <a:rPr dirty="0"/>
              <a:t> </a:t>
            </a:r>
            <a:r>
              <a:rPr dirty="0" err="1"/>
              <a:t>시스템에서</a:t>
            </a:r>
            <a:r>
              <a:rPr dirty="0"/>
              <a:t> </a:t>
            </a:r>
            <a:r>
              <a:rPr dirty="0" err="1"/>
              <a:t>담당하는</a:t>
            </a:r>
            <a:r>
              <a:rPr dirty="0"/>
              <a:t> </a:t>
            </a:r>
            <a:r>
              <a:rPr dirty="0" err="1"/>
              <a:t>역할과</a:t>
            </a:r>
            <a:r>
              <a:rPr dirty="0"/>
              <a:t> </a:t>
            </a:r>
            <a:r>
              <a:rPr dirty="0" err="1"/>
              <a:t>기능을</a:t>
            </a:r>
            <a:r>
              <a:rPr dirty="0"/>
              <a:t> </a:t>
            </a:r>
            <a:r>
              <a:rPr dirty="0" err="1"/>
              <a:t>간략히</a:t>
            </a:r>
            <a:r>
              <a:rPr dirty="0"/>
              <a:t> </a:t>
            </a:r>
            <a:r>
              <a:rPr dirty="0" err="1"/>
              <a:t>설명합니다</a:t>
            </a:r>
            <a:r>
              <a:rPr dirty="0"/>
              <a:t>. </a:t>
            </a:r>
          </a:p>
          <a:p>
            <a:endParaRPr dirty="0"/>
          </a:p>
          <a:p>
            <a:r>
              <a:rPr dirty="0"/>
              <a:t>- </a:t>
            </a:r>
            <a:r>
              <a:rPr dirty="0" err="1"/>
              <a:t>이중화</a:t>
            </a:r>
            <a:r>
              <a:rPr dirty="0"/>
              <a:t> </a:t>
            </a:r>
            <a:r>
              <a:rPr dirty="0" err="1"/>
              <a:t>구성</a:t>
            </a:r>
            <a:r>
              <a:rPr dirty="0"/>
              <a:t>, </a:t>
            </a:r>
            <a:r>
              <a:rPr dirty="0" err="1"/>
              <a:t>재해복구</a:t>
            </a:r>
            <a:r>
              <a:rPr dirty="0"/>
              <a:t>(DR) </a:t>
            </a:r>
            <a:r>
              <a:rPr dirty="0" err="1"/>
              <a:t>환경</a:t>
            </a:r>
            <a:r>
              <a:rPr dirty="0"/>
              <a:t> </a:t>
            </a:r>
            <a:r>
              <a:rPr dirty="0" err="1"/>
              <a:t>구성</a:t>
            </a:r>
            <a:r>
              <a:rPr dirty="0"/>
              <a:t> </a:t>
            </a:r>
            <a:r>
              <a:rPr dirty="0" err="1"/>
              <a:t>방안</a:t>
            </a:r>
            <a:r>
              <a:rPr dirty="0"/>
              <a:t>: </a:t>
            </a:r>
            <a:r>
              <a:rPr dirty="0" err="1"/>
              <a:t>시스템의</a:t>
            </a:r>
            <a:r>
              <a:rPr dirty="0"/>
              <a:t> </a:t>
            </a:r>
            <a:r>
              <a:rPr dirty="0" err="1"/>
              <a:t>안정적</a:t>
            </a:r>
            <a:r>
              <a:rPr dirty="0"/>
              <a:t> </a:t>
            </a:r>
            <a:r>
              <a:rPr dirty="0" err="1"/>
              <a:t>운영을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장비</a:t>
            </a:r>
            <a:r>
              <a:rPr dirty="0"/>
              <a:t> </a:t>
            </a:r>
            <a:r>
              <a:rPr dirty="0" err="1"/>
              <a:t>이중화</a:t>
            </a:r>
            <a:r>
              <a:rPr dirty="0"/>
              <a:t> </a:t>
            </a:r>
            <a:r>
              <a:rPr dirty="0" err="1"/>
              <a:t>구성과</a:t>
            </a:r>
            <a:r>
              <a:rPr dirty="0"/>
              <a:t> </a:t>
            </a:r>
            <a:r>
              <a:rPr dirty="0" err="1"/>
              <a:t>DR사이트</a:t>
            </a:r>
            <a:r>
              <a:rPr dirty="0"/>
              <a:t> </a:t>
            </a:r>
            <a:r>
              <a:rPr dirty="0" err="1"/>
              <a:t>구축</a:t>
            </a:r>
            <a:r>
              <a:rPr dirty="0"/>
              <a:t> </a:t>
            </a:r>
            <a:r>
              <a:rPr dirty="0" err="1"/>
              <a:t>방안을</a:t>
            </a:r>
            <a:r>
              <a:rPr dirty="0"/>
              <a:t> </a:t>
            </a:r>
            <a:r>
              <a:rPr dirty="0" err="1"/>
              <a:t>개념도에</a:t>
            </a:r>
            <a:r>
              <a:rPr dirty="0"/>
              <a:t> </a:t>
            </a:r>
            <a:r>
              <a:rPr dirty="0" err="1"/>
              <a:t>반영하고</a:t>
            </a:r>
            <a:r>
              <a:rPr dirty="0"/>
              <a:t> </a:t>
            </a:r>
            <a:r>
              <a:rPr dirty="0" err="1"/>
              <a:t>설명합니다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- 타 </a:t>
            </a:r>
            <a:r>
              <a:rPr dirty="0" err="1"/>
              <a:t>시스템과의</a:t>
            </a:r>
            <a:r>
              <a:rPr dirty="0"/>
              <a:t> </a:t>
            </a:r>
            <a:r>
              <a:rPr dirty="0" err="1"/>
              <a:t>연계</a:t>
            </a:r>
            <a:r>
              <a:rPr dirty="0"/>
              <a:t> </a:t>
            </a:r>
            <a:r>
              <a:rPr dirty="0" err="1"/>
              <a:t>방식</a:t>
            </a:r>
            <a:r>
              <a:rPr dirty="0"/>
              <a:t>: </a:t>
            </a:r>
            <a:r>
              <a:rPr dirty="0" err="1"/>
              <a:t>구축</a:t>
            </a:r>
            <a:r>
              <a:rPr dirty="0"/>
              <a:t> </a:t>
            </a:r>
            <a:r>
              <a:rPr dirty="0" err="1"/>
              <a:t>시스템이</a:t>
            </a:r>
            <a:r>
              <a:rPr dirty="0"/>
              <a:t> 내/</a:t>
            </a:r>
            <a:r>
              <a:rPr dirty="0" err="1"/>
              <a:t>외부의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시스템과</a:t>
            </a:r>
            <a:r>
              <a:rPr dirty="0"/>
              <a:t> </a:t>
            </a:r>
            <a:r>
              <a:rPr dirty="0" err="1"/>
              <a:t>연계되는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, </a:t>
            </a:r>
            <a:r>
              <a:rPr dirty="0" err="1"/>
              <a:t>연계</a:t>
            </a:r>
            <a:r>
              <a:rPr dirty="0"/>
              <a:t> </a:t>
            </a:r>
            <a:r>
              <a:rPr dirty="0" err="1"/>
              <a:t>시스템명과</a:t>
            </a:r>
            <a:r>
              <a:rPr dirty="0"/>
              <a:t> </a:t>
            </a:r>
            <a:r>
              <a:rPr dirty="0" err="1"/>
              <a:t>연계</a:t>
            </a:r>
            <a:r>
              <a:rPr dirty="0"/>
              <a:t> </a:t>
            </a:r>
            <a:r>
              <a:rPr dirty="0" err="1"/>
              <a:t>방식</a:t>
            </a:r>
            <a:r>
              <a:rPr dirty="0"/>
              <a:t>(</a:t>
            </a:r>
            <a:r>
              <a:rPr dirty="0" err="1"/>
              <a:t>실시간</a:t>
            </a:r>
            <a:r>
              <a:rPr dirty="0"/>
              <a:t>/</a:t>
            </a:r>
            <a:r>
              <a:rPr dirty="0" err="1"/>
              <a:t>배치</a:t>
            </a:r>
            <a:r>
              <a:rPr dirty="0"/>
              <a:t>, </a:t>
            </a:r>
            <a:r>
              <a:rPr dirty="0" err="1"/>
              <a:t>연계</a:t>
            </a:r>
            <a:r>
              <a:rPr dirty="0"/>
              <a:t> </a:t>
            </a:r>
            <a:r>
              <a:rPr dirty="0" err="1"/>
              <a:t>프로토콜</a:t>
            </a:r>
            <a:r>
              <a:rPr dirty="0"/>
              <a:t> 등)을 </a:t>
            </a:r>
            <a:r>
              <a:rPr dirty="0" err="1"/>
              <a:t>기술합니다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- </a:t>
            </a:r>
            <a:r>
              <a:rPr dirty="0" err="1"/>
              <a:t>사용자의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 </a:t>
            </a:r>
            <a:r>
              <a:rPr dirty="0" err="1"/>
              <a:t>접속</a:t>
            </a:r>
            <a:r>
              <a:rPr dirty="0"/>
              <a:t> </a:t>
            </a:r>
            <a:r>
              <a:rPr dirty="0" err="1"/>
              <a:t>환경</a:t>
            </a:r>
            <a:r>
              <a:rPr dirty="0"/>
              <a:t>: PC, </a:t>
            </a:r>
            <a:r>
              <a:rPr dirty="0" err="1"/>
              <a:t>모바일</a:t>
            </a:r>
            <a:r>
              <a:rPr dirty="0"/>
              <a:t> </a:t>
            </a:r>
            <a:r>
              <a:rPr dirty="0" err="1"/>
              <a:t>기기</a:t>
            </a:r>
            <a:r>
              <a:rPr dirty="0"/>
              <a:t> 등 </a:t>
            </a:r>
            <a:r>
              <a:rPr dirty="0" err="1"/>
              <a:t>사용자가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환경에서</a:t>
            </a:r>
            <a:r>
              <a:rPr dirty="0"/>
              <a:t> </a:t>
            </a:r>
            <a:r>
              <a:rPr dirty="0" err="1"/>
              <a:t>시스템에</a:t>
            </a:r>
            <a:r>
              <a:rPr dirty="0"/>
              <a:t> </a:t>
            </a:r>
            <a:r>
              <a:rPr dirty="0" err="1"/>
              <a:t>접속하는지를</a:t>
            </a:r>
            <a:r>
              <a:rPr dirty="0"/>
              <a:t> </a:t>
            </a:r>
            <a:r>
              <a:rPr dirty="0" err="1"/>
              <a:t>개념도에</a:t>
            </a:r>
            <a:r>
              <a:rPr dirty="0"/>
              <a:t> </a:t>
            </a:r>
            <a:r>
              <a:rPr dirty="0" err="1"/>
              <a:t>표현하고</a:t>
            </a:r>
            <a:r>
              <a:rPr dirty="0"/>
              <a:t> </a:t>
            </a:r>
            <a:r>
              <a:rPr dirty="0" err="1"/>
              <a:t>설명합니다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이처럼</a:t>
            </a:r>
            <a:r>
              <a:rPr dirty="0"/>
              <a:t> </a:t>
            </a:r>
            <a:r>
              <a:rPr dirty="0" err="1"/>
              <a:t>목표</a:t>
            </a:r>
            <a:r>
              <a:rPr dirty="0"/>
              <a:t> </a:t>
            </a:r>
            <a:r>
              <a:rPr dirty="0" err="1"/>
              <a:t>시스템의</a:t>
            </a:r>
            <a:r>
              <a:rPr dirty="0"/>
              <a:t> </a:t>
            </a:r>
            <a:r>
              <a:rPr dirty="0" err="1"/>
              <a:t>구조와</a:t>
            </a:r>
            <a:r>
              <a:rPr dirty="0"/>
              <a:t> </a:t>
            </a:r>
            <a:r>
              <a:rPr dirty="0" err="1"/>
              <a:t>구성요소</a:t>
            </a:r>
            <a:r>
              <a:rPr dirty="0"/>
              <a:t>, </a:t>
            </a:r>
            <a:r>
              <a:rPr dirty="0" err="1"/>
              <a:t>내외부</a:t>
            </a:r>
            <a:r>
              <a:rPr dirty="0"/>
              <a:t> </a:t>
            </a:r>
            <a:r>
              <a:rPr dirty="0" err="1"/>
              <a:t>연계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개념적으로</a:t>
            </a:r>
            <a:r>
              <a:rPr dirty="0"/>
              <a:t> </a:t>
            </a:r>
            <a:r>
              <a:rPr dirty="0" err="1"/>
              <a:t>설명함으로써</a:t>
            </a:r>
            <a:r>
              <a:rPr dirty="0"/>
              <a:t> </a:t>
            </a:r>
            <a:r>
              <a:rPr dirty="0" err="1"/>
              <a:t>발주기관이</a:t>
            </a:r>
            <a:r>
              <a:rPr dirty="0"/>
              <a:t> </a:t>
            </a:r>
            <a:r>
              <a:rPr dirty="0" err="1"/>
              <a:t>제안하는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 </a:t>
            </a:r>
            <a:r>
              <a:rPr dirty="0" err="1"/>
              <a:t>전체</a:t>
            </a:r>
            <a:r>
              <a:rPr dirty="0"/>
              <a:t> </a:t>
            </a:r>
            <a:r>
              <a:rPr dirty="0" err="1"/>
              <a:t>모습을</a:t>
            </a:r>
            <a:r>
              <a:rPr dirty="0"/>
              <a:t> </a:t>
            </a:r>
            <a:r>
              <a:rPr dirty="0" err="1"/>
              <a:t>쉽게</a:t>
            </a:r>
            <a:r>
              <a:rPr dirty="0"/>
              <a:t> </a:t>
            </a:r>
            <a:r>
              <a:rPr dirty="0" err="1"/>
              <a:t>파악할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중요합니다</a:t>
            </a:r>
            <a:r>
              <a:rPr dirty="0"/>
              <a:t>. </a:t>
            </a:r>
            <a:r>
              <a:rPr dirty="0" err="1"/>
              <a:t>개념도는</a:t>
            </a:r>
            <a:r>
              <a:rPr dirty="0"/>
              <a:t> </a:t>
            </a:r>
            <a:r>
              <a:rPr dirty="0" err="1"/>
              <a:t>되도록</a:t>
            </a:r>
            <a:r>
              <a:rPr dirty="0"/>
              <a:t> 한 </a:t>
            </a:r>
            <a:r>
              <a:rPr dirty="0" err="1"/>
              <a:t>페이지에</a:t>
            </a:r>
            <a:r>
              <a:rPr dirty="0"/>
              <a:t> </a:t>
            </a:r>
            <a:r>
              <a:rPr dirty="0" err="1"/>
              <a:t>담아</a:t>
            </a:r>
            <a:r>
              <a:rPr dirty="0"/>
              <a:t> </a:t>
            </a:r>
            <a:r>
              <a:rPr dirty="0" err="1"/>
              <a:t>전달하는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좋겠습니다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시스템 구축 범위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시스템 구축 범위는 다음과 같은 내용을 포함하여 설명할 수 있습니다:</a:t>
            </a:r>
          </a:p>
          <a:p>
            <a:endParaRPr/>
          </a:p>
          <a:p>
            <a:r>
              <a:t>1. 구축할 시스템의 전체적인 아키텍처 개요</a:t>
            </a:r>
          </a:p>
          <a:p>
            <a:r>
              <a:t>   - 클라우드 컴퓨팅 기반 운영환경, 개발환경에 맞는 최적의 시스템, SW, 어플리케이션, 네트워크, 보안 아키텍처 설명</a:t>
            </a:r>
          </a:p>
          <a:p>
            <a:r>
              <a:t>   - 시스템 개념도와 서버 구성도를 통해 직관적으로 설명</a:t>
            </a:r>
          </a:p>
          <a:p>
            <a:endParaRPr/>
          </a:p>
          <a:p>
            <a:r>
              <a:t>2. 도입할 인프라의 상세 내역과 수량  </a:t>
            </a:r>
          </a:p>
          <a:p>
            <a:r>
              <a:t>   - 서버, 스토리지, 네트워크 장비 등 인프라의 종류와 사양, 수량 명시</a:t>
            </a:r>
          </a:p>
          <a:p>
            <a:r>
              <a:t>   - 각 장비의 역할과 기능 설명</a:t>
            </a:r>
          </a:p>
          <a:p>
            <a:endParaRPr/>
          </a:p>
          <a:p>
            <a:r>
              <a:t>3. 시스템 성능 검증 계획</a:t>
            </a:r>
          </a:p>
          <a:p>
            <a:r>
              <a:t>   - 구축 단계에서 성능 보장을 위한 시스템 및 네트워크 성능검사 계획과 방안 제시 </a:t>
            </a:r>
          </a:p>
          <a:p>
            <a:r>
              <a:t>   - 검사 항목, 방법, 도구, 기준 등을 구체적으로 기술</a:t>
            </a:r>
          </a:p>
          <a:p>
            <a:endParaRPr/>
          </a:p>
          <a:p>
            <a:r>
              <a:t>4. 데이터 이관 및 연계 범위</a:t>
            </a:r>
          </a:p>
          <a:p>
            <a:r>
              <a:t>   - 기존 시스템의 데이터를 신규 시스템으로 이관하는 범위와 방안</a:t>
            </a:r>
          </a:p>
          <a:p>
            <a:r>
              <a:t>   - 내외부 연계 시스템과의 연동 범위와 방식 </a:t>
            </a:r>
          </a:p>
          <a:p>
            <a:endParaRPr/>
          </a:p>
          <a:p>
            <a:r>
              <a:t>5. 소프트웨어 개발 범위</a:t>
            </a:r>
          </a:p>
          <a:p>
            <a:r>
              <a:t>   - 신규 개발 또는 커스터마이징이 필요한 응용 프로그램의 범위</a:t>
            </a:r>
          </a:p>
          <a:p>
            <a:r>
              <a:t>   - 오픈소스 활용 범위 등</a:t>
            </a:r>
          </a:p>
          <a:p>
            <a:endParaRPr/>
          </a:p>
          <a:p>
            <a:r>
              <a:t>제안요청서의 요구사항을 바탕으로 구축 범위를 명확히 설명하고, 제안사의 역량과 경험을 강조하는 것이 좋겠습니다. 시각적인 자료를 활용하면 전달력을 높일 수 있습니다.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단계별 구축 방안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'3. </a:t>
            </a:r>
            <a:r>
              <a:rPr dirty="0" err="1"/>
              <a:t>단계별</a:t>
            </a:r>
            <a:r>
              <a:rPr dirty="0"/>
              <a:t> </a:t>
            </a:r>
            <a:r>
              <a:rPr dirty="0" err="1"/>
              <a:t>구축</a:t>
            </a:r>
            <a:r>
              <a:rPr dirty="0"/>
              <a:t> </a:t>
            </a:r>
            <a:r>
              <a:rPr dirty="0" err="1"/>
              <a:t>방안'은</a:t>
            </a:r>
            <a:r>
              <a:rPr dirty="0"/>
              <a:t> </a:t>
            </a:r>
            <a:r>
              <a:rPr dirty="0" err="1"/>
              <a:t>전체</a:t>
            </a:r>
            <a:r>
              <a:rPr dirty="0"/>
              <a:t> </a:t>
            </a:r>
            <a:r>
              <a:rPr dirty="0" err="1"/>
              <a:t>시스템의</a:t>
            </a:r>
            <a:r>
              <a:rPr dirty="0"/>
              <a:t> </a:t>
            </a:r>
            <a:r>
              <a:rPr dirty="0" err="1"/>
              <a:t>효과적인</a:t>
            </a:r>
            <a:r>
              <a:rPr dirty="0"/>
              <a:t> </a:t>
            </a:r>
            <a:r>
              <a:rPr dirty="0" err="1"/>
              <a:t>구축을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단계별로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접근할</a:t>
            </a:r>
            <a:r>
              <a:rPr dirty="0"/>
              <a:t> </a:t>
            </a:r>
            <a:r>
              <a:rPr dirty="0" err="1"/>
              <a:t>것인지에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제시하는</a:t>
            </a:r>
            <a:r>
              <a:rPr dirty="0"/>
              <a:t> </a:t>
            </a:r>
            <a:r>
              <a:rPr dirty="0" err="1"/>
              <a:t>항목입니다</a:t>
            </a:r>
            <a:r>
              <a:rPr dirty="0"/>
              <a:t>. </a:t>
            </a:r>
          </a:p>
          <a:p>
            <a:endParaRPr dirty="0"/>
          </a:p>
          <a:p>
            <a:r>
              <a:rPr dirty="0"/>
              <a:t>이 </a:t>
            </a:r>
            <a:r>
              <a:rPr dirty="0" err="1"/>
              <a:t>부분에서는</a:t>
            </a:r>
            <a:r>
              <a:rPr dirty="0"/>
              <a:t> </a:t>
            </a:r>
            <a:r>
              <a:rPr dirty="0" err="1"/>
              <a:t>다음과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내용들을</a:t>
            </a:r>
            <a:r>
              <a:rPr dirty="0"/>
              <a:t> </a:t>
            </a:r>
            <a:r>
              <a:rPr dirty="0" err="1"/>
              <a:t>포함하여</a:t>
            </a:r>
            <a:r>
              <a:rPr dirty="0"/>
              <a:t> </a:t>
            </a:r>
            <a:r>
              <a:rPr dirty="0" err="1"/>
              <a:t>기술하는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좋겠습니다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(1) </a:t>
            </a:r>
            <a:r>
              <a:rPr dirty="0" err="1"/>
              <a:t>구축</a:t>
            </a:r>
            <a:r>
              <a:rPr dirty="0"/>
              <a:t> </a:t>
            </a:r>
            <a:r>
              <a:rPr dirty="0" err="1"/>
              <a:t>단계</a:t>
            </a:r>
            <a:r>
              <a:rPr dirty="0"/>
              <a:t> </a:t>
            </a:r>
            <a:r>
              <a:rPr dirty="0" err="1"/>
              <a:t>정의</a:t>
            </a:r>
            <a:endParaRPr dirty="0"/>
          </a:p>
          <a:p>
            <a:r>
              <a:rPr dirty="0"/>
              <a:t>- </a:t>
            </a:r>
            <a:r>
              <a:rPr dirty="0" err="1"/>
              <a:t>전체</a:t>
            </a:r>
            <a:r>
              <a:rPr dirty="0"/>
              <a:t> </a:t>
            </a:r>
            <a:r>
              <a:rPr dirty="0" err="1"/>
              <a:t>구축</a:t>
            </a:r>
            <a:r>
              <a:rPr dirty="0"/>
              <a:t> </a:t>
            </a:r>
            <a:r>
              <a:rPr dirty="0" err="1"/>
              <a:t>일정을</a:t>
            </a:r>
            <a:r>
              <a:rPr dirty="0"/>
              <a:t> </a:t>
            </a:r>
            <a:r>
              <a:rPr dirty="0" err="1"/>
              <a:t>고려하여</a:t>
            </a:r>
            <a:r>
              <a:rPr dirty="0"/>
              <a:t> 몇 개 </a:t>
            </a:r>
            <a:r>
              <a:rPr dirty="0" err="1"/>
              <a:t>단계로</a:t>
            </a:r>
            <a:r>
              <a:rPr dirty="0"/>
              <a:t> </a:t>
            </a:r>
            <a:r>
              <a:rPr dirty="0" err="1"/>
              <a:t>나눌</a:t>
            </a:r>
            <a:r>
              <a:rPr dirty="0"/>
              <a:t> </a:t>
            </a:r>
            <a:r>
              <a:rPr dirty="0" err="1"/>
              <a:t>것인지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(예: 1단계, 2단계, 3단계 등) </a:t>
            </a:r>
          </a:p>
          <a:p>
            <a:r>
              <a:rPr dirty="0"/>
              <a:t>- 각 </a:t>
            </a:r>
            <a:r>
              <a:rPr dirty="0" err="1"/>
              <a:t>단계별</a:t>
            </a:r>
            <a:r>
              <a:rPr dirty="0"/>
              <a:t> </a:t>
            </a:r>
            <a:r>
              <a:rPr dirty="0" err="1"/>
              <a:t>구축</a:t>
            </a:r>
            <a:r>
              <a:rPr dirty="0"/>
              <a:t> </a:t>
            </a:r>
            <a:r>
              <a:rPr dirty="0" err="1"/>
              <a:t>범위와</a:t>
            </a:r>
            <a:r>
              <a:rPr dirty="0"/>
              <a:t> </a:t>
            </a:r>
            <a:r>
              <a:rPr dirty="0" err="1"/>
              <a:t>목표</a:t>
            </a:r>
            <a:r>
              <a:rPr dirty="0"/>
              <a:t> </a:t>
            </a:r>
            <a:r>
              <a:rPr dirty="0" err="1"/>
              <a:t>설정</a:t>
            </a:r>
            <a:endParaRPr dirty="0"/>
          </a:p>
          <a:p>
            <a:endParaRPr dirty="0"/>
          </a:p>
          <a:p>
            <a:r>
              <a:rPr dirty="0"/>
              <a:t>(2) </a:t>
            </a:r>
            <a:r>
              <a:rPr dirty="0" err="1"/>
              <a:t>단계별</a:t>
            </a:r>
            <a:r>
              <a:rPr dirty="0"/>
              <a:t> </a:t>
            </a:r>
            <a:r>
              <a:rPr dirty="0" err="1"/>
              <a:t>구축</a:t>
            </a:r>
            <a:r>
              <a:rPr dirty="0"/>
              <a:t> </a:t>
            </a:r>
            <a:r>
              <a:rPr dirty="0" err="1"/>
              <a:t>내용</a:t>
            </a:r>
            <a:endParaRPr dirty="0"/>
          </a:p>
          <a:p>
            <a:r>
              <a:rPr dirty="0"/>
              <a:t>- 1단계에서는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 </a:t>
            </a:r>
            <a:r>
              <a:rPr dirty="0" err="1"/>
              <a:t>구성요소와</a:t>
            </a:r>
            <a:r>
              <a:rPr dirty="0"/>
              <a:t> </a:t>
            </a:r>
            <a:r>
              <a:rPr dirty="0" err="1"/>
              <a:t>기능들을</a:t>
            </a:r>
            <a:r>
              <a:rPr dirty="0"/>
              <a:t> </a:t>
            </a:r>
            <a:r>
              <a:rPr dirty="0" err="1"/>
              <a:t>구축할</a:t>
            </a:r>
            <a:r>
              <a:rPr dirty="0"/>
              <a:t> </a:t>
            </a:r>
            <a:r>
              <a:rPr dirty="0" err="1"/>
              <a:t>것인지</a:t>
            </a:r>
            <a:r>
              <a:rPr dirty="0"/>
              <a:t> </a:t>
            </a:r>
            <a:r>
              <a:rPr dirty="0" err="1"/>
              <a:t>설명</a:t>
            </a:r>
            <a:endParaRPr dirty="0"/>
          </a:p>
          <a:p>
            <a:r>
              <a:rPr dirty="0"/>
              <a:t>  예) </a:t>
            </a:r>
            <a:r>
              <a:rPr dirty="0" err="1"/>
              <a:t>인프라</a:t>
            </a:r>
            <a:r>
              <a:rPr dirty="0"/>
              <a:t> </a:t>
            </a:r>
            <a:r>
              <a:rPr dirty="0" err="1"/>
              <a:t>환경</a:t>
            </a:r>
            <a:r>
              <a:rPr dirty="0"/>
              <a:t> </a:t>
            </a:r>
            <a:r>
              <a:rPr dirty="0" err="1"/>
              <a:t>구성</a:t>
            </a:r>
            <a:r>
              <a:rPr dirty="0"/>
              <a:t>, </a:t>
            </a:r>
            <a:r>
              <a:rPr dirty="0" err="1"/>
              <a:t>기본</a:t>
            </a:r>
            <a:r>
              <a:rPr dirty="0"/>
              <a:t> </a:t>
            </a:r>
            <a:r>
              <a:rPr dirty="0" err="1"/>
              <a:t>업무</a:t>
            </a:r>
            <a:r>
              <a:rPr dirty="0"/>
              <a:t> </a:t>
            </a:r>
            <a:r>
              <a:rPr dirty="0" err="1"/>
              <a:t>프로세스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,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이관</a:t>
            </a:r>
            <a:r>
              <a:rPr dirty="0"/>
              <a:t> 등</a:t>
            </a:r>
          </a:p>
          <a:p>
            <a:r>
              <a:rPr dirty="0"/>
              <a:t>- 2단계에서는 </a:t>
            </a:r>
            <a:r>
              <a:rPr dirty="0" err="1"/>
              <a:t>추가로</a:t>
            </a:r>
            <a:r>
              <a:rPr dirty="0"/>
              <a:t> </a:t>
            </a:r>
            <a:r>
              <a:rPr dirty="0" err="1"/>
              <a:t>구현할</a:t>
            </a:r>
            <a:r>
              <a:rPr dirty="0"/>
              <a:t> </a:t>
            </a:r>
            <a:r>
              <a:rPr dirty="0" err="1"/>
              <a:t>기능과</a:t>
            </a:r>
            <a:r>
              <a:rPr dirty="0"/>
              <a:t> </a:t>
            </a:r>
            <a:r>
              <a:rPr dirty="0" err="1"/>
              <a:t>연계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 </a:t>
            </a:r>
            <a:r>
              <a:rPr dirty="0" err="1"/>
              <a:t>구축</a:t>
            </a:r>
            <a:r>
              <a:rPr dirty="0"/>
              <a:t> </a:t>
            </a:r>
            <a:r>
              <a:rPr dirty="0" err="1"/>
              <a:t>계획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기술</a:t>
            </a:r>
            <a:r>
              <a:rPr dirty="0"/>
              <a:t> </a:t>
            </a:r>
          </a:p>
          <a:p>
            <a:r>
              <a:rPr dirty="0"/>
              <a:t>- 3단계에서는 </a:t>
            </a:r>
            <a:r>
              <a:rPr dirty="0" err="1"/>
              <a:t>통합테스트</a:t>
            </a:r>
            <a:r>
              <a:rPr dirty="0"/>
              <a:t>, </a:t>
            </a:r>
            <a:r>
              <a:rPr dirty="0" err="1"/>
              <a:t>안정화</a:t>
            </a:r>
            <a:r>
              <a:rPr dirty="0"/>
              <a:t>, </a:t>
            </a:r>
            <a:r>
              <a:rPr dirty="0" err="1"/>
              <a:t>고도화</a:t>
            </a:r>
            <a:r>
              <a:rPr dirty="0"/>
              <a:t> 등 </a:t>
            </a:r>
            <a:r>
              <a:rPr dirty="0" err="1"/>
              <a:t>마무리</a:t>
            </a:r>
            <a:r>
              <a:rPr dirty="0"/>
              <a:t> </a:t>
            </a:r>
            <a:r>
              <a:rPr dirty="0" err="1"/>
              <a:t>작업</a:t>
            </a:r>
            <a:r>
              <a:rPr dirty="0"/>
              <a:t> </a:t>
            </a:r>
            <a:r>
              <a:rPr dirty="0" err="1"/>
              <a:t>계획을</a:t>
            </a:r>
            <a:r>
              <a:rPr dirty="0"/>
              <a:t> </a:t>
            </a:r>
            <a:r>
              <a:rPr dirty="0" err="1"/>
              <a:t>설명</a:t>
            </a:r>
            <a:endParaRPr dirty="0"/>
          </a:p>
          <a:p>
            <a:endParaRPr dirty="0"/>
          </a:p>
          <a:p>
            <a:r>
              <a:rPr dirty="0"/>
              <a:t>(3) </a:t>
            </a:r>
            <a:r>
              <a:rPr dirty="0" err="1"/>
              <a:t>단계별</a:t>
            </a:r>
            <a:r>
              <a:rPr dirty="0"/>
              <a:t> </a:t>
            </a:r>
            <a:r>
              <a:rPr dirty="0" err="1"/>
              <a:t>일정</a:t>
            </a:r>
            <a:r>
              <a:rPr dirty="0"/>
              <a:t> </a:t>
            </a:r>
            <a:r>
              <a:rPr dirty="0" err="1"/>
              <a:t>계획</a:t>
            </a:r>
            <a:r>
              <a:rPr dirty="0"/>
              <a:t>   </a:t>
            </a:r>
          </a:p>
          <a:p>
            <a:r>
              <a:rPr dirty="0"/>
              <a:t>- 각 </a:t>
            </a:r>
            <a:r>
              <a:rPr dirty="0" err="1"/>
              <a:t>단계의</a:t>
            </a:r>
            <a:r>
              <a:rPr dirty="0"/>
              <a:t> </a:t>
            </a:r>
            <a:r>
              <a:rPr dirty="0" err="1"/>
              <a:t>투입인력과</a:t>
            </a:r>
            <a:r>
              <a:rPr dirty="0"/>
              <a:t> </a:t>
            </a:r>
            <a:r>
              <a:rPr dirty="0" err="1"/>
              <a:t>기간</a:t>
            </a:r>
            <a:r>
              <a:rPr dirty="0"/>
              <a:t>, </a:t>
            </a:r>
            <a:r>
              <a:rPr dirty="0" err="1"/>
              <a:t>단계간</a:t>
            </a:r>
            <a:r>
              <a:rPr dirty="0"/>
              <a:t> </a:t>
            </a:r>
            <a:r>
              <a:rPr dirty="0" err="1"/>
              <a:t>연계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고려한</a:t>
            </a:r>
            <a:r>
              <a:rPr dirty="0"/>
              <a:t> </a:t>
            </a:r>
            <a:r>
              <a:rPr dirty="0" err="1"/>
              <a:t>전체</a:t>
            </a:r>
            <a:r>
              <a:rPr dirty="0"/>
              <a:t> </a:t>
            </a:r>
            <a:r>
              <a:rPr dirty="0" err="1"/>
              <a:t>일정</a:t>
            </a:r>
            <a:r>
              <a:rPr dirty="0"/>
              <a:t> </a:t>
            </a:r>
            <a:r>
              <a:rPr dirty="0" err="1"/>
              <a:t>수립</a:t>
            </a:r>
            <a:endParaRPr dirty="0"/>
          </a:p>
          <a:p>
            <a:r>
              <a:rPr dirty="0"/>
              <a:t>- </a:t>
            </a:r>
            <a:r>
              <a:rPr dirty="0" err="1"/>
              <a:t>마일스톤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및 </a:t>
            </a:r>
            <a:r>
              <a:rPr dirty="0" err="1"/>
              <a:t>진척관리</a:t>
            </a:r>
            <a:r>
              <a:rPr dirty="0"/>
              <a:t> </a:t>
            </a:r>
            <a:r>
              <a:rPr dirty="0" err="1"/>
              <a:t>방안</a:t>
            </a:r>
            <a:r>
              <a:rPr dirty="0"/>
              <a:t> </a:t>
            </a:r>
            <a:r>
              <a:rPr dirty="0" err="1"/>
              <a:t>제시</a:t>
            </a:r>
            <a:endParaRPr dirty="0"/>
          </a:p>
          <a:p>
            <a:endParaRPr dirty="0"/>
          </a:p>
          <a:p>
            <a:r>
              <a:rPr dirty="0"/>
              <a:t>(4) </a:t>
            </a:r>
            <a:r>
              <a:rPr dirty="0" err="1"/>
              <a:t>단계별</a:t>
            </a:r>
            <a:r>
              <a:rPr dirty="0"/>
              <a:t> </a:t>
            </a:r>
            <a:r>
              <a:rPr dirty="0" err="1"/>
              <a:t>리스크</a:t>
            </a:r>
            <a:r>
              <a:rPr dirty="0"/>
              <a:t> </a:t>
            </a:r>
            <a:r>
              <a:rPr dirty="0" err="1"/>
              <a:t>관리</a:t>
            </a:r>
            <a:r>
              <a:rPr dirty="0"/>
              <a:t> </a:t>
            </a:r>
            <a:r>
              <a:rPr dirty="0" err="1"/>
              <a:t>방안</a:t>
            </a:r>
            <a:endParaRPr dirty="0"/>
          </a:p>
          <a:p>
            <a:r>
              <a:rPr dirty="0"/>
              <a:t>- 각 </a:t>
            </a:r>
            <a:r>
              <a:rPr dirty="0" err="1"/>
              <a:t>단계에서</a:t>
            </a:r>
            <a:r>
              <a:rPr dirty="0"/>
              <a:t> </a:t>
            </a:r>
            <a:r>
              <a:rPr dirty="0" err="1"/>
              <a:t>예상되는</a:t>
            </a:r>
            <a:r>
              <a:rPr dirty="0"/>
              <a:t> </a:t>
            </a:r>
            <a:r>
              <a:rPr dirty="0" err="1"/>
              <a:t>리스크</a:t>
            </a:r>
            <a:r>
              <a:rPr dirty="0"/>
              <a:t> </a:t>
            </a:r>
            <a:r>
              <a:rPr dirty="0" err="1"/>
              <a:t>요인을</a:t>
            </a:r>
            <a:r>
              <a:rPr dirty="0"/>
              <a:t> </a:t>
            </a:r>
            <a:r>
              <a:rPr dirty="0" err="1"/>
              <a:t>식별하고</a:t>
            </a:r>
            <a:r>
              <a:rPr dirty="0"/>
              <a:t> </a:t>
            </a:r>
            <a:r>
              <a:rPr dirty="0" err="1"/>
              <a:t>대응방안</a:t>
            </a:r>
            <a:r>
              <a:rPr dirty="0"/>
              <a:t> </a:t>
            </a:r>
            <a:r>
              <a:rPr dirty="0" err="1"/>
              <a:t>마련</a:t>
            </a:r>
            <a:endParaRPr dirty="0"/>
          </a:p>
          <a:p>
            <a:r>
              <a:rPr dirty="0"/>
              <a:t>- </a:t>
            </a:r>
            <a:r>
              <a:rPr dirty="0" err="1"/>
              <a:t>일정</a:t>
            </a:r>
            <a:r>
              <a:rPr dirty="0"/>
              <a:t> </a:t>
            </a:r>
            <a:r>
              <a:rPr dirty="0" err="1"/>
              <a:t>지연</a:t>
            </a:r>
            <a:r>
              <a:rPr dirty="0"/>
              <a:t>, </a:t>
            </a:r>
            <a:r>
              <a:rPr dirty="0" err="1"/>
              <a:t>품질</a:t>
            </a:r>
            <a:r>
              <a:rPr dirty="0"/>
              <a:t> </a:t>
            </a:r>
            <a:r>
              <a:rPr dirty="0" err="1"/>
              <a:t>이슈</a:t>
            </a:r>
            <a:r>
              <a:rPr dirty="0"/>
              <a:t> 등 </a:t>
            </a:r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리스크에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모니터링</a:t>
            </a:r>
            <a:r>
              <a:rPr dirty="0"/>
              <a:t> 및 </a:t>
            </a:r>
            <a:r>
              <a:rPr dirty="0" err="1"/>
              <a:t>통제</a:t>
            </a:r>
            <a:r>
              <a:rPr dirty="0"/>
              <a:t> </a:t>
            </a:r>
            <a:r>
              <a:rPr dirty="0" err="1"/>
              <a:t>방안</a:t>
            </a:r>
            <a:r>
              <a:rPr dirty="0"/>
              <a:t>  </a:t>
            </a:r>
          </a:p>
          <a:p>
            <a:endParaRPr dirty="0"/>
          </a:p>
          <a:p>
            <a:r>
              <a:rPr dirty="0"/>
              <a:t>(5) </a:t>
            </a:r>
            <a:r>
              <a:rPr dirty="0" err="1"/>
              <a:t>단계별</a:t>
            </a:r>
            <a:r>
              <a:rPr dirty="0"/>
              <a:t> </a:t>
            </a:r>
            <a:r>
              <a:rPr dirty="0" err="1"/>
              <a:t>수행</a:t>
            </a:r>
            <a:r>
              <a:rPr dirty="0"/>
              <a:t> </a:t>
            </a:r>
            <a:r>
              <a:rPr dirty="0" err="1"/>
              <a:t>조직</a:t>
            </a:r>
            <a:r>
              <a:rPr dirty="0"/>
              <a:t> 및 </a:t>
            </a:r>
            <a:r>
              <a:rPr dirty="0" err="1"/>
              <a:t>역할</a:t>
            </a:r>
            <a:endParaRPr dirty="0"/>
          </a:p>
          <a:p>
            <a:r>
              <a:rPr dirty="0"/>
              <a:t>- </a:t>
            </a:r>
            <a:r>
              <a:rPr dirty="0" err="1"/>
              <a:t>단계별로</a:t>
            </a:r>
            <a:r>
              <a:rPr dirty="0"/>
              <a:t> </a:t>
            </a:r>
            <a:r>
              <a:rPr dirty="0" err="1"/>
              <a:t>투입되는</a:t>
            </a:r>
            <a:r>
              <a:rPr dirty="0"/>
              <a:t> </a:t>
            </a:r>
            <a:r>
              <a:rPr dirty="0" err="1"/>
              <a:t>인력의</a:t>
            </a:r>
            <a:r>
              <a:rPr dirty="0"/>
              <a:t> </a:t>
            </a:r>
            <a:r>
              <a:rPr dirty="0" err="1"/>
              <a:t>구성과</a:t>
            </a:r>
            <a:r>
              <a:rPr dirty="0"/>
              <a:t> </a:t>
            </a:r>
            <a:r>
              <a:rPr dirty="0" err="1"/>
              <a:t>역할</a:t>
            </a:r>
            <a:r>
              <a:rPr dirty="0"/>
              <a:t> </a:t>
            </a:r>
            <a:r>
              <a:rPr dirty="0" err="1"/>
              <a:t>정의</a:t>
            </a:r>
            <a:endParaRPr dirty="0"/>
          </a:p>
          <a:p>
            <a:r>
              <a:rPr dirty="0"/>
              <a:t>- </a:t>
            </a:r>
            <a:r>
              <a:rPr dirty="0" err="1"/>
              <a:t>고객사</a:t>
            </a:r>
            <a:r>
              <a:rPr dirty="0"/>
              <a:t>, </a:t>
            </a:r>
            <a:r>
              <a:rPr dirty="0" err="1"/>
              <a:t>개발사</a:t>
            </a:r>
            <a:r>
              <a:rPr dirty="0"/>
              <a:t>, </a:t>
            </a:r>
            <a:r>
              <a:rPr dirty="0" err="1"/>
              <a:t>감리사</a:t>
            </a:r>
            <a:r>
              <a:rPr dirty="0"/>
              <a:t> 등 </a:t>
            </a:r>
            <a:r>
              <a:rPr dirty="0" err="1"/>
              <a:t>이해관계자간</a:t>
            </a:r>
            <a:r>
              <a:rPr dirty="0"/>
              <a:t> </a:t>
            </a:r>
            <a:r>
              <a:rPr dirty="0" err="1"/>
              <a:t>커뮤니케이션</a:t>
            </a:r>
            <a:r>
              <a:rPr dirty="0"/>
              <a:t> 및 </a:t>
            </a:r>
            <a:r>
              <a:rPr dirty="0" err="1"/>
              <a:t>협업</a:t>
            </a:r>
            <a:r>
              <a:rPr dirty="0"/>
              <a:t> </a:t>
            </a:r>
            <a:r>
              <a:rPr dirty="0" err="1"/>
              <a:t>방안</a:t>
            </a:r>
            <a:endParaRPr dirty="0"/>
          </a:p>
          <a:p>
            <a:endParaRPr dirty="0"/>
          </a:p>
          <a:p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단계적</a:t>
            </a:r>
            <a:r>
              <a:rPr dirty="0"/>
              <a:t> </a:t>
            </a:r>
            <a:r>
              <a:rPr dirty="0" err="1"/>
              <a:t>접근</a:t>
            </a:r>
            <a:r>
              <a:rPr dirty="0"/>
              <a:t> </a:t>
            </a:r>
            <a:r>
              <a:rPr dirty="0" err="1"/>
              <a:t>방식을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안정적이고</a:t>
            </a:r>
            <a:r>
              <a:rPr dirty="0"/>
              <a:t> </a:t>
            </a:r>
            <a:r>
              <a:rPr dirty="0" err="1"/>
              <a:t>효율적인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 </a:t>
            </a:r>
            <a:r>
              <a:rPr dirty="0" err="1"/>
              <a:t>구축이</a:t>
            </a:r>
            <a:r>
              <a:rPr dirty="0"/>
              <a:t> </a:t>
            </a:r>
            <a:r>
              <a:rPr dirty="0" err="1"/>
              <a:t>가능함을</a:t>
            </a:r>
            <a:r>
              <a:rPr dirty="0"/>
              <a:t> </a:t>
            </a:r>
            <a:r>
              <a:rPr dirty="0" err="1"/>
              <a:t>제안서에</a:t>
            </a:r>
            <a:r>
              <a:rPr dirty="0"/>
              <a:t> </a:t>
            </a:r>
            <a:r>
              <a:rPr dirty="0" err="1"/>
              <a:t>논리적으로</a:t>
            </a:r>
            <a:r>
              <a:rPr dirty="0"/>
              <a:t> </a:t>
            </a:r>
            <a:r>
              <a:rPr dirty="0" err="1"/>
              <a:t>기술하고</a:t>
            </a:r>
            <a:r>
              <a:rPr dirty="0"/>
              <a:t> </a:t>
            </a:r>
            <a:r>
              <a:rPr dirty="0" err="1"/>
              <a:t>관련</a:t>
            </a:r>
            <a:r>
              <a:rPr dirty="0"/>
              <a:t> </a:t>
            </a:r>
            <a:r>
              <a:rPr dirty="0" err="1"/>
              <a:t>사례나</a:t>
            </a:r>
            <a:r>
              <a:rPr dirty="0"/>
              <a:t> </a:t>
            </a:r>
            <a:r>
              <a:rPr dirty="0" err="1"/>
              <a:t>경험을</a:t>
            </a:r>
            <a:r>
              <a:rPr dirty="0"/>
              <a:t> </a:t>
            </a:r>
            <a:r>
              <a:rPr dirty="0" err="1"/>
              <a:t>제시한다면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평가를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세부 요구사항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200" dirty="0"/>
              <a:t>'4. </a:t>
            </a:r>
            <a:r>
              <a:rPr sz="1200" dirty="0" err="1"/>
              <a:t>세부</a:t>
            </a:r>
            <a:r>
              <a:rPr sz="1200" dirty="0"/>
              <a:t> </a:t>
            </a:r>
            <a:r>
              <a:rPr sz="1200" dirty="0" err="1"/>
              <a:t>요구사항</a:t>
            </a:r>
            <a:r>
              <a:rPr sz="1200" dirty="0"/>
              <a:t>' </a:t>
            </a:r>
            <a:r>
              <a:rPr sz="1200" dirty="0" err="1"/>
              <a:t>항목에는</a:t>
            </a:r>
            <a:r>
              <a:rPr sz="1200" dirty="0"/>
              <a:t> </a:t>
            </a:r>
            <a:r>
              <a:rPr sz="1200" dirty="0" err="1"/>
              <a:t>기능</a:t>
            </a:r>
            <a:r>
              <a:rPr sz="1200" dirty="0"/>
              <a:t>, </a:t>
            </a:r>
            <a:r>
              <a:rPr sz="1200" dirty="0" err="1"/>
              <a:t>성능</a:t>
            </a:r>
            <a:r>
              <a:rPr sz="1200" dirty="0"/>
              <a:t>, </a:t>
            </a:r>
            <a:r>
              <a:rPr sz="1200" dirty="0" err="1"/>
              <a:t>인터페이스</a:t>
            </a:r>
            <a:r>
              <a:rPr sz="1200" dirty="0"/>
              <a:t>, </a:t>
            </a:r>
            <a:r>
              <a:rPr sz="1200" dirty="0" err="1"/>
              <a:t>데이터</a:t>
            </a:r>
            <a:r>
              <a:rPr sz="1200" dirty="0"/>
              <a:t>, </a:t>
            </a:r>
            <a:r>
              <a:rPr sz="1200" dirty="0" err="1"/>
              <a:t>테스트</a:t>
            </a:r>
            <a:r>
              <a:rPr sz="1200" dirty="0"/>
              <a:t>, </a:t>
            </a:r>
            <a:r>
              <a:rPr sz="1200" dirty="0" err="1"/>
              <a:t>품질</a:t>
            </a:r>
            <a:r>
              <a:rPr sz="1200" dirty="0"/>
              <a:t>, </a:t>
            </a:r>
            <a:r>
              <a:rPr sz="1200" dirty="0" err="1"/>
              <a:t>보안</a:t>
            </a:r>
            <a:r>
              <a:rPr sz="1200" dirty="0"/>
              <a:t>, </a:t>
            </a:r>
            <a:r>
              <a:rPr sz="1200" dirty="0" err="1"/>
              <a:t>프로젝트</a:t>
            </a:r>
            <a:r>
              <a:rPr sz="1200" dirty="0"/>
              <a:t> </a:t>
            </a:r>
            <a:r>
              <a:rPr sz="1200" dirty="0" err="1"/>
              <a:t>관리</a:t>
            </a:r>
            <a:r>
              <a:rPr sz="1200" dirty="0"/>
              <a:t>, </a:t>
            </a:r>
            <a:r>
              <a:rPr sz="1200" dirty="0" err="1"/>
              <a:t>프로젝트</a:t>
            </a:r>
            <a:r>
              <a:rPr sz="1200" dirty="0"/>
              <a:t> </a:t>
            </a:r>
            <a:r>
              <a:rPr sz="1200" dirty="0" err="1"/>
              <a:t>지원</a:t>
            </a:r>
            <a:r>
              <a:rPr sz="1200" dirty="0"/>
              <a:t>, </a:t>
            </a:r>
            <a:r>
              <a:rPr sz="1200" dirty="0" err="1"/>
              <a:t>제약사항</a:t>
            </a:r>
            <a:r>
              <a:rPr sz="1200" dirty="0"/>
              <a:t> 등 10가지 </a:t>
            </a:r>
            <a:r>
              <a:rPr sz="1200" dirty="0" err="1"/>
              <a:t>하위</a:t>
            </a:r>
            <a:r>
              <a:rPr sz="1200" dirty="0"/>
              <a:t> </a:t>
            </a:r>
            <a:r>
              <a:rPr sz="1200" dirty="0" err="1"/>
              <a:t>항목에</a:t>
            </a:r>
            <a:r>
              <a:rPr sz="1200" dirty="0"/>
              <a:t> </a:t>
            </a:r>
            <a:r>
              <a:rPr sz="1200" dirty="0" err="1"/>
              <a:t>대한</a:t>
            </a:r>
            <a:r>
              <a:rPr sz="1200" dirty="0"/>
              <a:t> </a:t>
            </a:r>
            <a:r>
              <a:rPr sz="1200" dirty="0" err="1"/>
              <a:t>상세한</a:t>
            </a:r>
            <a:r>
              <a:rPr sz="1200" dirty="0"/>
              <a:t> </a:t>
            </a:r>
            <a:r>
              <a:rPr sz="1200" dirty="0" err="1"/>
              <a:t>요구사항을</a:t>
            </a:r>
            <a:r>
              <a:rPr sz="1200" dirty="0"/>
              <a:t> </a:t>
            </a:r>
            <a:r>
              <a:rPr sz="1200" dirty="0" err="1"/>
              <a:t>기술해야</a:t>
            </a:r>
            <a:r>
              <a:rPr sz="1200" dirty="0"/>
              <a:t> </a:t>
            </a:r>
            <a:r>
              <a:rPr sz="1200" dirty="0" err="1"/>
              <a:t>합니다</a:t>
            </a:r>
            <a:r>
              <a:rPr sz="1200" dirty="0"/>
              <a:t>.</a:t>
            </a:r>
          </a:p>
          <a:p>
            <a:endParaRPr sz="1200" dirty="0"/>
          </a:p>
          <a:p>
            <a:r>
              <a:rPr sz="1200" dirty="0" err="1"/>
              <a:t>기능</a:t>
            </a:r>
            <a:r>
              <a:rPr sz="1200" dirty="0"/>
              <a:t> </a:t>
            </a:r>
            <a:r>
              <a:rPr sz="1200" dirty="0" err="1"/>
              <a:t>요구사항에는</a:t>
            </a:r>
            <a:r>
              <a:rPr sz="1200" dirty="0"/>
              <a:t> </a:t>
            </a:r>
            <a:r>
              <a:rPr sz="1200" dirty="0" err="1"/>
              <a:t>시스템이</a:t>
            </a:r>
            <a:r>
              <a:rPr sz="1200" dirty="0"/>
              <a:t> </a:t>
            </a:r>
            <a:r>
              <a:rPr sz="1200" dirty="0" err="1"/>
              <a:t>반드시</a:t>
            </a:r>
            <a:r>
              <a:rPr sz="1200" dirty="0"/>
              <a:t> </a:t>
            </a:r>
            <a:r>
              <a:rPr sz="1200" dirty="0" err="1"/>
              <a:t>수행해야</a:t>
            </a:r>
            <a:r>
              <a:rPr sz="1200" dirty="0"/>
              <a:t> 할 </a:t>
            </a:r>
            <a:r>
              <a:rPr sz="1200" dirty="0" err="1"/>
              <a:t>기능들을</a:t>
            </a:r>
            <a:r>
              <a:rPr sz="1200" dirty="0"/>
              <a:t> 57개 </a:t>
            </a:r>
            <a:r>
              <a:rPr sz="1200" dirty="0" err="1"/>
              <a:t>정도</a:t>
            </a:r>
            <a:r>
              <a:rPr sz="1200" dirty="0"/>
              <a:t> </a:t>
            </a:r>
            <a:r>
              <a:rPr sz="1200" dirty="0" err="1"/>
              <a:t>구체적으로</a:t>
            </a:r>
            <a:r>
              <a:rPr sz="1200" dirty="0"/>
              <a:t> </a:t>
            </a:r>
            <a:r>
              <a:rPr sz="1200" dirty="0" err="1"/>
              <a:t>명시하고</a:t>
            </a:r>
            <a:r>
              <a:rPr sz="1200" dirty="0"/>
              <a:t>, </a:t>
            </a:r>
            <a:r>
              <a:rPr sz="1200" dirty="0" err="1"/>
              <a:t>성능</a:t>
            </a:r>
            <a:r>
              <a:rPr sz="1200" dirty="0"/>
              <a:t> </a:t>
            </a:r>
            <a:r>
              <a:rPr sz="1200" dirty="0" err="1"/>
              <a:t>요구사항에는</a:t>
            </a:r>
            <a:r>
              <a:rPr sz="1200" dirty="0"/>
              <a:t> </a:t>
            </a:r>
            <a:r>
              <a:rPr sz="1200" dirty="0" err="1"/>
              <a:t>처리</a:t>
            </a:r>
            <a:r>
              <a:rPr sz="1200" dirty="0"/>
              <a:t> </a:t>
            </a:r>
            <a:r>
              <a:rPr sz="1200" dirty="0" err="1"/>
              <a:t>속도</a:t>
            </a:r>
            <a:r>
              <a:rPr sz="1200" dirty="0"/>
              <a:t>, </a:t>
            </a:r>
            <a:r>
              <a:rPr sz="1200" dirty="0" err="1"/>
              <a:t>처리량</a:t>
            </a:r>
            <a:r>
              <a:rPr sz="1200" dirty="0"/>
              <a:t>, </a:t>
            </a:r>
            <a:r>
              <a:rPr sz="1200" dirty="0" err="1"/>
              <a:t>용량</a:t>
            </a:r>
            <a:r>
              <a:rPr sz="1200" dirty="0"/>
              <a:t>, </a:t>
            </a:r>
            <a:r>
              <a:rPr sz="1200" dirty="0" err="1"/>
              <a:t>가용성</a:t>
            </a:r>
            <a:r>
              <a:rPr sz="1200" dirty="0"/>
              <a:t> </a:t>
            </a:r>
            <a:r>
              <a:rPr sz="1200" dirty="0" err="1"/>
              <a:t>등에</a:t>
            </a:r>
            <a:r>
              <a:rPr sz="1200" dirty="0"/>
              <a:t> </a:t>
            </a:r>
            <a:r>
              <a:rPr sz="1200" dirty="0" err="1"/>
              <a:t>대한</a:t>
            </a:r>
            <a:r>
              <a:rPr sz="1200" dirty="0"/>
              <a:t> 5가지 </a:t>
            </a:r>
            <a:r>
              <a:rPr sz="1200" dirty="0" err="1"/>
              <a:t>정도의</a:t>
            </a:r>
            <a:r>
              <a:rPr sz="1200" dirty="0"/>
              <a:t> </a:t>
            </a:r>
            <a:r>
              <a:rPr sz="1200" dirty="0" err="1"/>
              <a:t>목표치를</a:t>
            </a:r>
            <a:r>
              <a:rPr sz="1200" dirty="0"/>
              <a:t> </a:t>
            </a:r>
            <a:r>
              <a:rPr sz="1200" dirty="0" err="1"/>
              <a:t>제시합니다</a:t>
            </a:r>
            <a:r>
              <a:rPr sz="1200" dirty="0"/>
              <a:t>. </a:t>
            </a:r>
          </a:p>
          <a:p>
            <a:endParaRPr sz="1200" dirty="0"/>
          </a:p>
          <a:p>
            <a:r>
              <a:rPr sz="1200" dirty="0" err="1"/>
              <a:t>인터페이스는</a:t>
            </a:r>
            <a:r>
              <a:rPr sz="1200" dirty="0"/>
              <a:t> </a:t>
            </a:r>
            <a:r>
              <a:rPr sz="1200" dirty="0" err="1"/>
              <a:t>외부</a:t>
            </a:r>
            <a:r>
              <a:rPr sz="1200" dirty="0"/>
              <a:t> </a:t>
            </a:r>
            <a:r>
              <a:rPr sz="1200" dirty="0" err="1"/>
              <a:t>연계</a:t>
            </a:r>
            <a:r>
              <a:rPr sz="1200" dirty="0"/>
              <a:t> </a:t>
            </a:r>
            <a:r>
              <a:rPr sz="1200" dirty="0" err="1"/>
              <a:t>시스템과의</a:t>
            </a:r>
            <a:r>
              <a:rPr sz="1200" dirty="0"/>
              <a:t> </a:t>
            </a:r>
            <a:r>
              <a:rPr sz="1200" dirty="0" err="1"/>
              <a:t>인터페이스</a:t>
            </a:r>
            <a:r>
              <a:rPr sz="1200" dirty="0"/>
              <a:t> </a:t>
            </a:r>
            <a:r>
              <a:rPr sz="1200" dirty="0" err="1"/>
              <a:t>방식</a:t>
            </a:r>
            <a:r>
              <a:rPr sz="1200" dirty="0"/>
              <a:t>, </a:t>
            </a:r>
            <a:r>
              <a:rPr sz="1200" dirty="0" err="1"/>
              <a:t>사용자</a:t>
            </a:r>
            <a:r>
              <a:rPr sz="1200" dirty="0"/>
              <a:t> </a:t>
            </a:r>
            <a:r>
              <a:rPr sz="1200" dirty="0" err="1"/>
              <a:t>화면</a:t>
            </a:r>
            <a:r>
              <a:rPr sz="1200" dirty="0"/>
              <a:t> </a:t>
            </a:r>
            <a:r>
              <a:rPr sz="1200" dirty="0" err="1"/>
              <a:t>설계</a:t>
            </a:r>
            <a:r>
              <a:rPr sz="1200" dirty="0"/>
              <a:t> </a:t>
            </a:r>
            <a:r>
              <a:rPr sz="1200" dirty="0" err="1"/>
              <a:t>기준</a:t>
            </a:r>
            <a:r>
              <a:rPr sz="1200" dirty="0"/>
              <a:t> 등 6가지 </a:t>
            </a:r>
            <a:r>
              <a:rPr sz="1200" dirty="0" err="1"/>
              <a:t>정도를</a:t>
            </a:r>
            <a:r>
              <a:rPr sz="1200" dirty="0"/>
              <a:t> </a:t>
            </a:r>
            <a:r>
              <a:rPr sz="1200" dirty="0" err="1"/>
              <a:t>정의하고</a:t>
            </a:r>
            <a:r>
              <a:rPr sz="1200" dirty="0"/>
              <a:t>, </a:t>
            </a:r>
            <a:r>
              <a:rPr sz="1200" dirty="0" err="1"/>
              <a:t>데이터는</a:t>
            </a:r>
            <a:r>
              <a:rPr sz="1200" dirty="0"/>
              <a:t> </a:t>
            </a:r>
            <a:r>
              <a:rPr sz="1200" dirty="0" err="1"/>
              <a:t>초기</a:t>
            </a:r>
            <a:r>
              <a:rPr sz="1200" dirty="0"/>
              <a:t> </a:t>
            </a:r>
            <a:r>
              <a:rPr sz="1200" dirty="0" err="1"/>
              <a:t>데이터</a:t>
            </a:r>
            <a:r>
              <a:rPr sz="1200" dirty="0"/>
              <a:t> </a:t>
            </a:r>
            <a:r>
              <a:rPr sz="1200" dirty="0" err="1"/>
              <a:t>구축</a:t>
            </a:r>
            <a:r>
              <a:rPr sz="1200" dirty="0"/>
              <a:t> 및 </a:t>
            </a:r>
            <a:r>
              <a:rPr sz="1200" dirty="0" err="1"/>
              <a:t>이관</a:t>
            </a:r>
            <a:r>
              <a:rPr sz="1200" dirty="0"/>
              <a:t> </a:t>
            </a:r>
            <a:r>
              <a:rPr sz="1200" dirty="0" err="1"/>
              <a:t>방안</a:t>
            </a:r>
            <a:r>
              <a:rPr sz="1200" dirty="0"/>
              <a:t>, </a:t>
            </a:r>
            <a:r>
              <a:rPr sz="1200" dirty="0" err="1"/>
              <a:t>보안이</a:t>
            </a:r>
            <a:r>
              <a:rPr sz="1200" dirty="0"/>
              <a:t> </a:t>
            </a:r>
            <a:r>
              <a:rPr sz="1200" dirty="0" err="1"/>
              <a:t>필요한</a:t>
            </a:r>
            <a:r>
              <a:rPr sz="1200" dirty="0"/>
              <a:t> </a:t>
            </a:r>
            <a:r>
              <a:rPr sz="1200" dirty="0" err="1"/>
              <a:t>데이터의</a:t>
            </a:r>
            <a:r>
              <a:rPr sz="1200" dirty="0"/>
              <a:t> </a:t>
            </a:r>
            <a:r>
              <a:rPr sz="1200" dirty="0" err="1"/>
              <a:t>취급</a:t>
            </a:r>
            <a:r>
              <a:rPr sz="1200" dirty="0"/>
              <a:t> </a:t>
            </a:r>
            <a:r>
              <a:rPr sz="1200" dirty="0" err="1"/>
              <a:t>방안</a:t>
            </a:r>
            <a:r>
              <a:rPr sz="1200" dirty="0"/>
              <a:t> 등 7가지 </a:t>
            </a:r>
            <a:r>
              <a:rPr sz="1200" dirty="0" err="1"/>
              <a:t>항목을</a:t>
            </a:r>
            <a:r>
              <a:rPr sz="1200" dirty="0"/>
              <a:t> </a:t>
            </a:r>
            <a:r>
              <a:rPr sz="1200" dirty="0" err="1"/>
              <a:t>포함시킵니다</a:t>
            </a:r>
            <a:r>
              <a:rPr sz="1200" dirty="0"/>
              <a:t>.</a:t>
            </a:r>
          </a:p>
          <a:p>
            <a:endParaRPr sz="1200" dirty="0"/>
          </a:p>
          <a:p>
            <a:r>
              <a:rPr sz="1200" dirty="0" err="1"/>
              <a:t>테스트</a:t>
            </a:r>
            <a:r>
              <a:rPr sz="1200" dirty="0"/>
              <a:t> </a:t>
            </a:r>
            <a:r>
              <a:rPr sz="1200" dirty="0" err="1"/>
              <a:t>요구사항에는</a:t>
            </a:r>
            <a:r>
              <a:rPr sz="1200" dirty="0"/>
              <a:t> </a:t>
            </a:r>
            <a:r>
              <a:rPr sz="1200" dirty="0" err="1"/>
              <a:t>성능</a:t>
            </a:r>
            <a:r>
              <a:rPr sz="1200" dirty="0"/>
              <a:t> </a:t>
            </a:r>
            <a:r>
              <a:rPr sz="1200" dirty="0" err="1"/>
              <a:t>테스트</a:t>
            </a:r>
            <a:r>
              <a:rPr sz="1200" dirty="0"/>
              <a:t>, </a:t>
            </a:r>
            <a:r>
              <a:rPr sz="1200" dirty="0" err="1"/>
              <a:t>시스템</a:t>
            </a:r>
            <a:r>
              <a:rPr sz="1200" dirty="0"/>
              <a:t> </a:t>
            </a:r>
            <a:r>
              <a:rPr sz="1200" dirty="0" err="1"/>
              <a:t>인수</a:t>
            </a:r>
            <a:r>
              <a:rPr sz="1200" dirty="0"/>
              <a:t> </a:t>
            </a:r>
            <a:r>
              <a:rPr sz="1200" dirty="0" err="1"/>
              <a:t>테스트</a:t>
            </a:r>
            <a:r>
              <a:rPr sz="1200" dirty="0"/>
              <a:t> </a:t>
            </a:r>
            <a:r>
              <a:rPr sz="1200" dirty="0" err="1"/>
              <a:t>등의</a:t>
            </a:r>
            <a:r>
              <a:rPr sz="1200" dirty="0"/>
              <a:t> </a:t>
            </a:r>
            <a:r>
              <a:rPr sz="1200" dirty="0" err="1"/>
              <a:t>계획을</a:t>
            </a:r>
            <a:r>
              <a:rPr sz="1200" dirty="0"/>
              <a:t>, </a:t>
            </a:r>
            <a:r>
              <a:rPr sz="1200" dirty="0" err="1"/>
              <a:t>품질은</a:t>
            </a:r>
            <a:r>
              <a:rPr sz="1200" dirty="0"/>
              <a:t> </a:t>
            </a:r>
            <a:r>
              <a:rPr sz="1200" dirty="0" err="1"/>
              <a:t>품질</a:t>
            </a:r>
            <a:r>
              <a:rPr sz="1200" dirty="0"/>
              <a:t> </a:t>
            </a:r>
            <a:r>
              <a:rPr sz="1200" dirty="0" err="1"/>
              <a:t>관리</a:t>
            </a:r>
            <a:r>
              <a:rPr sz="1200" dirty="0"/>
              <a:t> </a:t>
            </a:r>
            <a:r>
              <a:rPr sz="1200" dirty="0" err="1"/>
              <a:t>대상</a:t>
            </a:r>
            <a:r>
              <a:rPr sz="1200" dirty="0"/>
              <a:t> 및 </a:t>
            </a:r>
            <a:r>
              <a:rPr sz="1200" dirty="0" err="1"/>
              <a:t>목표치</a:t>
            </a:r>
            <a:r>
              <a:rPr sz="1200" dirty="0"/>
              <a:t> 5가지를 </a:t>
            </a:r>
            <a:r>
              <a:rPr sz="1200" dirty="0" err="1"/>
              <a:t>제시하며</a:t>
            </a:r>
            <a:r>
              <a:rPr sz="1200" dirty="0"/>
              <a:t>, </a:t>
            </a:r>
            <a:r>
              <a:rPr sz="1200" dirty="0" err="1"/>
              <a:t>보안</a:t>
            </a:r>
            <a:r>
              <a:rPr sz="1200" dirty="0"/>
              <a:t> </a:t>
            </a:r>
            <a:r>
              <a:rPr sz="1200" dirty="0" err="1"/>
              <a:t>요구사항에는</a:t>
            </a:r>
            <a:r>
              <a:rPr sz="1200" dirty="0"/>
              <a:t> </a:t>
            </a:r>
            <a:r>
              <a:rPr sz="1200" dirty="0" err="1"/>
              <a:t>데이터</a:t>
            </a:r>
            <a:r>
              <a:rPr sz="1200" dirty="0"/>
              <a:t> 및 </a:t>
            </a:r>
            <a:r>
              <a:rPr sz="1200" dirty="0" err="1"/>
              <a:t>시스템</a:t>
            </a:r>
            <a:r>
              <a:rPr sz="1200" dirty="0"/>
              <a:t> </a:t>
            </a:r>
            <a:r>
              <a:rPr sz="1200" dirty="0" err="1"/>
              <a:t>접근</a:t>
            </a:r>
            <a:r>
              <a:rPr sz="1200" dirty="0"/>
              <a:t> </a:t>
            </a:r>
            <a:r>
              <a:rPr sz="1200" dirty="0" err="1"/>
              <a:t>통제</a:t>
            </a:r>
            <a:r>
              <a:rPr sz="1200" dirty="0"/>
              <a:t> </a:t>
            </a:r>
            <a:r>
              <a:rPr sz="1200" dirty="0" err="1"/>
              <a:t>방안</a:t>
            </a:r>
            <a:r>
              <a:rPr sz="1200" dirty="0"/>
              <a:t> 5가지를 </a:t>
            </a:r>
            <a:r>
              <a:rPr sz="1200" dirty="0" err="1"/>
              <a:t>수립합니다</a:t>
            </a:r>
            <a:r>
              <a:rPr sz="1200" dirty="0"/>
              <a:t>.</a:t>
            </a:r>
          </a:p>
          <a:p>
            <a:endParaRPr sz="1200" dirty="0"/>
          </a:p>
          <a:p>
            <a:r>
              <a:rPr sz="1200" dirty="0" err="1"/>
              <a:t>프로젝트</a:t>
            </a:r>
            <a:r>
              <a:rPr sz="1200" dirty="0"/>
              <a:t> </a:t>
            </a:r>
            <a:r>
              <a:rPr sz="1200" dirty="0" err="1"/>
              <a:t>관리와</a:t>
            </a:r>
            <a:r>
              <a:rPr sz="1200" dirty="0"/>
              <a:t> </a:t>
            </a:r>
            <a:r>
              <a:rPr sz="1200" dirty="0" err="1"/>
              <a:t>지원</a:t>
            </a:r>
            <a:r>
              <a:rPr sz="1200" dirty="0"/>
              <a:t> </a:t>
            </a:r>
            <a:r>
              <a:rPr sz="1200" dirty="0" err="1"/>
              <a:t>부분에서는</a:t>
            </a:r>
            <a:r>
              <a:rPr sz="1200" dirty="0"/>
              <a:t> </a:t>
            </a:r>
            <a:r>
              <a:rPr sz="1200" dirty="0" err="1"/>
              <a:t>단계별</a:t>
            </a:r>
            <a:r>
              <a:rPr sz="1200" dirty="0"/>
              <a:t> </a:t>
            </a:r>
            <a:r>
              <a:rPr sz="1200" dirty="0" err="1"/>
              <a:t>추진</a:t>
            </a:r>
            <a:r>
              <a:rPr sz="1200" dirty="0"/>
              <a:t> </a:t>
            </a:r>
            <a:r>
              <a:rPr sz="1200" dirty="0" err="1"/>
              <a:t>계획</a:t>
            </a:r>
            <a:r>
              <a:rPr sz="1200" dirty="0"/>
              <a:t>, </a:t>
            </a:r>
            <a:r>
              <a:rPr sz="1200" dirty="0" err="1"/>
              <a:t>안정화</a:t>
            </a:r>
            <a:r>
              <a:rPr sz="1200" dirty="0"/>
              <a:t> 및 </a:t>
            </a:r>
            <a:r>
              <a:rPr sz="1200" dirty="0" err="1"/>
              <a:t>유지보수</a:t>
            </a:r>
            <a:r>
              <a:rPr sz="1200" dirty="0"/>
              <a:t> </a:t>
            </a:r>
            <a:r>
              <a:rPr sz="1200" dirty="0" err="1"/>
              <a:t>방안</a:t>
            </a:r>
            <a:r>
              <a:rPr sz="1200" dirty="0"/>
              <a:t> 등 17개 </a:t>
            </a:r>
            <a:r>
              <a:rPr sz="1200" dirty="0" err="1"/>
              <a:t>항목을</a:t>
            </a:r>
            <a:r>
              <a:rPr sz="1200" dirty="0"/>
              <a:t> </a:t>
            </a:r>
            <a:r>
              <a:rPr sz="1200" dirty="0" err="1"/>
              <a:t>작성하고</a:t>
            </a:r>
            <a:r>
              <a:rPr sz="1200" dirty="0"/>
              <a:t>, </a:t>
            </a:r>
            <a:r>
              <a:rPr sz="1200" dirty="0" err="1"/>
              <a:t>마지막으로</a:t>
            </a:r>
            <a:r>
              <a:rPr sz="1200" dirty="0"/>
              <a:t> </a:t>
            </a:r>
            <a:r>
              <a:rPr sz="1200" dirty="0" err="1"/>
              <a:t>제약사항에는</a:t>
            </a:r>
            <a:r>
              <a:rPr sz="1200" dirty="0"/>
              <a:t> </a:t>
            </a:r>
            <a:r>
              <a:rPr sz="1200" dirty="0" err="1"/>
              <a:t>개발에</a:t>
            </a:r>
            <a:r>
              <a:rPr sz="1200" dirty="0"/>
              <a:t> </a:t>
            </a:r>
            <a:r>
              <a:rPr sz="1200" dirty="0" err="1"/>
              <a:t>영향을</a:t>
            </a:r>
            <a:r>
              <a:rPr sz="1200" dirty="0"/>
              <a:t> </a:t>
            </a:r>
            <a:r>
              <a:rPr sz="1200" dirty="0" err="1"/>
              <a:t>미치는</a:t>
            </a:r>
            <a:r>
              <a:rPr sz="1200" dirty="0"/>
              <a:t> </a:t>
            </a:r>
            <a:r>
              <a:rPr sz="1200" dirty="0" err="1"/>
              <a:t>제약조건들을</a:t>
            </a:r>
            <a:r>
              <a:rPr sz="1200" dirty="0"/>
              <a:t> </a:t>
            </a:r>
            <a:r>
              <a:rPr sz="1200" dirty="0" err="1"/>
              <a:t>구체화합니다</a:t>
            </a:r>
            <a:r>
              <a:rPr sz="1200" dirty="0"/>
              <a:t>.</a:t>
            </a:r>
          </a:p>
          <a:p>
            <a:endParaRPr sz="1200" dirty="0"/>
          </a:p>
          <a:p>
            <a:r>
              <a:rPr sz="1200" dirty="0" err="1"/>
              <a:t>이처럼</a:t>
            </a:r>
            <a:r>
              <a:rPr sz="1200" dirty="0"/>
              <a:t> </a:t>
            </a:r>
            <a:r>
              <a:rPr sz="1200" dirty="0" err="1"/>
              <a:t>세부</a:t>
            </a:r>
            <a:r>
              <a:rPr sz="1200" dirty="0"/>
              <a:t> </a:t>
            </a:r>
            <a:r>
              <a:rPr sz="1200" dirty="0" err="1"/>
              <a:t>요구사항</a:t>
            </a:r>
            <a:r>
              <a:rPr sz="1200" dirty="0"/>
              <a:t> </a:t>
            </a:r>
            <a:r>
              <a:rPr sz="1200" dirty="0" err="1"/>
              <a:t>항목에서는</a:t>
            </a:r>
            <a:r>
              <a:rPr sz="1200" dirty="0"/>
              <a:t> </a:t>
            </a:r>
            <a:r>
              <a:rPr sz="1200" dirty="0" err="1"/>
              <a:t>시스템</a:t>
            </a:r>
            <a:r>
              <a:rPr sz="1200" dirty="0"/>
              <a:t> </a:t>
            </a:r>
            <a:r>
              <a:rPr sz="1200" dirty="0" err="1"/>
              <a:t>구축에</a:t>
            </a:r>
            <a:r>
              <a:rPr sz="1200" dirty="0"/>
              <a:t> </a:t>
            </a:r>
            <a:r>
              <a:rPr sz="1200" dirty="0" err="1"/>
              <a:t>필요한</a:t>
            </a:r>
            <a:r>
              <a:rPr sz="1200" dirty="0"/>
              <a:t> </a:t>
            </a:r>
            <a:r>
              <a:rPr sz="1200" dirty="0" err="1"/>
              <a:t>모든</a:t>
            </a:r>
            <a:r>
              <a:rPr sz="1200" dirty="0"/>
              <a:t> </a:t>
            </a:r>
            <a:r>
              <a:rPr sz="1200" dirty="0" err="1"/>
              <a:t>요건들을</a:t>
            </a:r>
            <a:r>
              <a:rPr sz="1200" dirty="0"/>
              <a:t> </a:t>
            </a:r>
            <a:r>
              <a:rPr sz="1200" dirty="0" err="1"/>
              <a:t>빠짐없이</a:t>
            </a:r>
            <a:r>
              <a:rPr sz="1200" dirty="0"/>
              <a:t> </a:t>
            </a:r>
            <a:r>
              <a:rPr sz="1200" dirty="0" err="1"/>
              <a:t>상세하게</a:t>
            </a:r>
            <a:r>
              <a:rPr sz="1200" dirty="0"/>
              <a:t> </a:t>
            </a:r>
            <a:r>
              <a:rPr sz="1200" dirty="0" err="1"/>
              <a:t>정의하는</a:t>
            </a:r>
            <a:r>
              <a:rPr sz="1200" dirty="0"/>
              <a:t> </a:t>
            </a:r>
            <a:r>
              <a:rPr sz="1200" dirty="0" err="1"/>
              <a:t>것이</a:t>
            </a:r>
            <a:r>
              <a:rPr sz="1200" dirty="0"/>
              <a:t> </a:t>
            </a:r>
            <a:r>
              <a:rPr sz="1200" dirty="0" err="1"/>
              <a:t>중요합니다</a:t>
            </a:r>
            <a:r>
              <a:rPr sz="1200" dirty="0"/>
              <a:t>. </a:t>
            </a:r>
            <a:r>
              <a:rPr sz="1200" dirty="0" err="1"/>
              <a:t>이를</a:t>
            </a:r>
            <a:r>
              <a:rPr sz="1200" dirty="0"/>
              <a:t> </a:t>
            </a:r>
            <a:r>
              <a:rPr sz="1200" dirty="0" err="1"/>
              <a:t>통해</a:t>
            </a:r>
            <a:r>
              <a:rPr sz="1200" dirty="0"/>
              <a:t> </a:t>
            </a:r>
            <a:r>
              <a:rPr sz="1200" dirty="0" err="1"/>
              <a:t>사업</a:t>
            </a:r>
            <a:r>
              <a:rPr sz="1200" dirty="0"/>
              <a:t> </a:t>
            </a:r>
            <a:r>
              <a:rPr sz="1200" dirty="0" err="1"/>
              <a:t>범위를</a:t>
            </a:r>
            <a:r>
              <a:rPr sz="1200" dirty="0"/>
              <a:t> </a:t>
            </a:r>
            <a:r>
              <a:rPr sz="1200" dirty="0" err="1"/>
              <a:t>명확히</a:t>
            </a:r>
            <a:r>
              <a:rPr sz="1200" dirty="0"/>
              <a:t> </a:t>
            </a:r>
            <a:r>
              <a:rPr sz="1200" dirty="0" err="1"/>
              <a:t>하고</a:t>
            </a:r>
            <a:r>
              <a:rPr sz="1200" dirty="0"/>
              <a:t> </a:t>
            </a:r>
            <a:r>
              <a:rPr sz="1200" dirty="0" err="1"/>
              <a:t>이해관계자간</a:t>
            </a:r>
            <a:r>
              <a:rPr sz="1200" dirty="0"/>
              <a:t> </a:t>
            </a:r>
            <a:r>
              <a:rPr sz="1200" dirty="0" err="1"/>
              <a:t>인식을</a:t>
            </a:r>
            <a:r>
              <a:rPr sz="1200" dirty="0"/>
              <a:t> </a:t>
            </a:r>
            <a:r>
              <a:rPr sz="1200" dirty="0" err="1"/>
              <a:t>일치시킬</a:t>
            </a:r>
            <a:r>
              <a:rPr sz="1200" dirty="0"/>
              <a:t> 수 </a:t>
            </a:r>
            <a:r>
              <a:rPr sz="1200" dirty="0" err="1"/>
              <a:t>있습니다</a:t>
            </a:r>
            <a:r>
              <a:rPr sz="12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I. 사업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200" dirty="0"/>
              <a:t>'I. </a:t>
            </a:r>
            <a:r>
              <a:rPr sz="1200" dirty="0" err="1"/>
              <a:t>사업</a:t>
            </a:r>
            <a:r>
              <a:rPr sz="1200" dirty="0"/>
              <a:t> </a:t>
            </a:r>
            <a:r>
              <a:rPr sz="1200" dirty="0" err="1"/>
              <a:t>개요</a:t>
            </a:r>
            <a:r>
              <a:rPr sz="1200" dirty="0"/>
              <a:t>' </a:t>
            </a:r>
            <a:r>
              <a:rPr sz="1200" dirty="0" err="1"/>
              <a:t>항목에서는</a:t>
            </a:r>
            <a:r>
              <a:rPr sz="1200" dirty="0"/>
              <a:t> </a:t>
            </a:r>
            <a:r>
              <a:rPr sz="1200" dirty="0" err="1"/>
              <a:t>주로</a:t>
            </a:r>
            <a:r>
              <a:rPr sz="1200" dirty="0"/>
              <a:t> </a:t>
            </a:r>
            <a:r>
              <a:rPr sz="1200" dirty="0" err="1"/>
              <a:t>다음과</a:t>
            </a:r>
            <a:r>
              <a:rPr sz="1200" dirty="0"/>
              <a:t> </a:t>
            </a:r>
            <a:r>
              <a:rPr sz="1200" dirty="0" err="1"/>
              <a:t>같은</a:t>
            </a:r>
            <a:r>
              <a:rPr sz="1200" dirty="0"/>
              <a:t> </a:t>
            </a:r>
            <a:r>
              <a:rPr sz="1200" dirty="0" err="1"/>
              <a:t>내용을</a:t>
            </a:r>
            <a:r>
              <a:rPr sz="1200" dirty="0"/>
              <a:t> </a:t>
            </a:r>
            <a:r>
              <a:rPr sz="1200" dirty="0" err="1"/>
              <a:t>설명하면</a:t>
            </a:r>
            <a:r>
              <a:rPr sz="1200" dirty="0"/>
              <a:t> </a:t>
            </a:r>
            <a:r>
              <a:rPr sz="1200" dirty="0" err="1"/>
              <a:t>좋습니다</a:t>
            </a:r>
            <a:r>
              <a:rPr sz="1200" dirty="0"/>
              <a:t>.</a:t>
            </a:r>
          </a:p>
          <a:p>
            <a:endParaRPr sz="1200" dirty="0"/>
          </a:p>
          <a:p>
            <a:r>
              <a:rPr sz="1200" dirty="0"/>
              <a:t>1. </a:t>
            </a:r>
            <a:r>
              <a:rPr sz="1200" dirty="0" err="1"/>
              <a:t>추진배경</a:t>
            </a:r>
            <a:r>
              <a:rPr sz="1200" dirty="0"/>
              <a:t>  </a:t>
            </a:r>
          </a:p>
          <a:p>
            <a:r>
              <a:rPr sz="1200" dirty="0"/>
              <a:t>- 이 </a:t>
            </a:r>
            <a:r>
              <a:rPr sz="1200" dirty="0" err="1"/>
              <a:t>사업을</a:t>
            </a:r>
            <a:r>
              <a:rPr sz="1200" dirty="0"/>
              <a:t> </a:t>
            </a:r>
            <a:r>
              <a:rPr sz="1200" dirty="0" err="1"/>
              <a:t>추진하게</a:t>
            </a:r>
            <a:r>
              <a:rPr sz="1200" dirty="0"/>
              <a:t> 된 </a:t>
            </a:r>
            <a:r>
              <a:rPr sz="1200" dirty="0" err="1"/>
              <a:t>배경과</a:t>
            </a:r>
            <a:r>
              <a:rPr sz="1200" dirty="0"/>
              <a:t> </a:t>
            </a:r>
            <a:r>
              <a:rPr sz="1200" dirty="0" err="1"/>
              <a:t>필요성을</a:t>
            </a:r>
            <a:r>
              <a:rPr sz="1200" dirty="0"/>
              <a:t> </a:t>
            </a:r>
            <a:r>
              <a:rPr sz="1200" dirty="0" err="1"/>
              <a:t>설명합니다</a:t>
            </a:r>
            <a:r>
              <a:rPr sz="1200" dirty="0"/>
              <a:t>. </a:t>
            </a:r>
          </a:p>
          <a:p>
            <a:r>
              <a:rPr sz="1200" dirty="0"/>
              <a:t>- </a:t>
            </a:r>
            <a:r>
              <a:rPr sz="1200" dirty="0" err="1"/>
              <a:t>기존</a:t>
            </a:r>
            <a:r>
              <a:rPr sz="1200" dirty="0"/>
              <a:t> </a:t>
            </a:r>
            <a:r>
              <a:rPr sz="1200" dirty="0" err="1"/>
              <a:t>시스템의</a:t>
            </a:r>
            <a:r>
              <a:rPr sz="1200" dirty="0"/>
              <a:t> </a:t>
            </a:r>
            <a:r>
              <a:rPr sz="1200" dirty="0" err="1"/>
              <a:t>문제점</a:t>
            </a:r>
            <a:r>
              <a:rPr sz="1200" dirty="0"/>
              <a:t>, </a:t>
            </a:r>
            <a:r>
              <a:rPr sz="1200" dirty="0" err="1"/>
              <a:t>새로운</a:t>
            </a:r>
            <a:r>
              <a:rPr sz="1200" dirty="0"/>
              <a:t> </a:t>
            </a:r>
            <a:r>
              <a:rPr sz="1200" dirty="0" err="1"/>
              <a:t>기술</a:t>
            </a:r>
            <a:r>
              <a:rPr sz="1200" dirty="0"/>
              <a:t>/</a:t>
            </a:r>
            <a:r>
              <a:rPr sz="1200" dirty="0" err="1"/>
              <a:t>환경</a:t>
            </a:r>
            <a:r>
              <a:rPr sz="1200" dirty="0"/>
              <a:t> </a:t>
            </a:r>
            <a:r>
              <a:rPr sz="1200" dirty="0" err="1"/>
              <a:t>변화</a:t>
            </a:r>
            <a:r>
              <a:rPr sz="1200" dirty="0"/>
              <a:t>, </a:t>
            </a:r>
            <a:r>
              <a:rPr sz="1200" dirty="0" err="1"/>
              <a:t>고객</a:t>
            </a:r>
            <a:r>
              <a:rPr sz="1200" dirty="0"/>
              <a:t> </a:t>
            </a:r>
            <a:r>
              <a:rPr sz="1200" dirty="0" err="1"/>
              <a:t>요구사항</a:t>
            </a:r>
            <a:r>
              <a:rPr sz="1200" dirty="0"/>
              <a:t> 등 이 </a:t>
            </a:r>
            <a:r>
              <a:rPr sz="1200" dirty="0" err="1"/>
              <a:t>사업이</a:t>
            </a:r>
            <a:r>
              <a:rPr sz="1200" dirty="0"/>
              <a:t> </a:t>
            </a:r>
            <a:r>
              <a:rPr sz="1200" dirty="0" err="1"/>
              <a:t>필요한</a:t>
            </a:r>
            <a:r>
              <a:rPr sz="1200" dirty="0"/>
              <a:t> </a:t>
            </a:r>
            <a:r>
              <a:rPr sz="1200" dirty="0" err="1"/>
              <a:t>이유를</a:t>
            </a:r>
            <a:r>
              <a:rPr sz="1200" dirty="0"/>
              <a:t> </a:t>
            </a:r>
            <a:r>
              <a:rPr sz="1200" dirty="0" err="1"/>
              <a:t>제시합니다</a:t>
            </a:r>
            <a:r>
              <a:rPr sz="1200" dirty="0"/>
              <a:t>.</a:t>
            </a:r>
          </a:p>
          <a:p>
            <a:endParaRPr sz="1200" dirty="0"/>
          </a:p>
          <a:p>
            <a:r>
              <a:rPr sz="1200" dirty="0"/>
              <a:t>2. </a:t>
            </a:r>
            <a:r>
              <a:rPr sz="1200" dirty="0" err="1"/>
              <a:t>사업목적</a:t>
            </a:r>
            <a:endParaRPr sz="1200" dirty="0"/>
          </a:p>
          <a:p>
            <a:r>
              <a:rPr sz="1200" dirty="0"/>
              <a:t>- 이 </a:t>
            </a:r>
            <a:r>
              <a:rPr sz="1200" dirty="0" err="1"/>
              <a:t>사업을</a:t>
            </a:r>
            <a:r>
              <a:rPr sz="1200" dirty="0"/>
              <a:t> </a:t>
            </a:r>
            <a:r>
              <a:rPr sz="1200" dirty="0" err="1"/>
              <a:t>통해</a:t>
            </a:r>
            <a:r>
              <a:rPr sz="1200" dirty="0"/>
              <a:t> </a:t>
            </a:r>
            <a:r>
              <a:rPr sz="1200" dirty="0" err="1"/>
              <a:t>달성하고자</a:t>
            </a:r>
            <a:r>
              <a:rPr sz="1200" dirty="0"/>
              <a:t> </a:t>
            </a:r>
            <a:r>
              <a:rPr sz="1200" dirty="0" err="1"/>
              <a:t>하는</a:t>
            </a:r>
            <a:r>
              <a:rPr sz="1200" dirty="0"/>
              <a:t> </a:t>
            </a:r>
            <a:r>
              <a:rPr sz="1200" dirty="0" err="1"/>
              <a:t>최종</a:t>
            </a:r>
            <a:r>
              <a:rPr sz="1200" dirty="0"/>
              <a:t> </a:t>
            </a:r>
            <a:r>
              <a:rPr sz="1200" dirty="0" err="1"/>
              <a:t>목표를</a:t>
            </a:r>
            <a:r>
              <a:rPr sz="1200" dirty="0"/>
              <a:t> </a:t>
            </a:r>
            <a:r>
              <a:rPr sz="1200" dirty="0" err="1"/>
              <a:t>간략히</a:t>
            </a:r>
            <a:r>
              <a:rPr sz="1200" dirty="0"/>
              <a:t> </a:t>
            </a:r>
            <a:r>
              <a:rPr sz="1200" dirty="0" err="1"/>
              <a:t>제시합니다</a:t>
            </a:r>
            <a:r>
              <a:rPr sz="1200" dirty="0"/>
              <a:t>.  </a:t>
            </a:r>
          </a:p>
          <a:p>
            <a:r>
              <a:rPr sz="1200" dirty="0"/>
              <a:t>- </a:t>
            </a:r>
            <a:r>
              <a:rPr sz="1200" dirty="0" err="1"/>
              <a:t>생산성</a:t>
            </a:r>
            <a:r>
              <a:rPr sz="1200" dirty="0"/>
              <a:t> </a:t>
            </a:r>
            <a:r>
              <a:rPr sz="1200" dirty="0" err="1"/>
              <a:t>향상</a:t>
            </a:r>
            <a:r>
              <a:rPr sz="1200" dirty="0"/>
              <a:t>, </a:t>
            </a:r>
            <a:r>
              <a:rPr sz="1200" dirty="0" err="1"/>
              <a:t>비용절감</a:t>
            </a:r>
            <a:r>
              <a:rPr sz="1200" dirty="0"/>
              <a:t>, </a:t>
            </a:r>
            <a:r>
              <a:rPr sz="1200" dirty="0" err="1"/>
              <a:t>서비스</a:t>
            </a:r>
            <a:r>
              <a:rPr sz="1200" dirty="0"/>
              <a:t> </a:t>
            </a:r>
            <a:r>
              <a:rPr sz="1200" dirty="0" err="1"/>
              <a:t>개선</a:t>
            </a:r>
            <a:r>
              <a:rPr sz="1200" dirty="0"/>
              <a:t>, </a:t>
            </a:r>
            <a:r>
              <a:rPr sz="1200" dirty="0" err="1"/>
              <a:t>업무</a:t>
            </a:r>
            <a:r>
              <a:rPr sz="1200" dirty="0"/>
              <a:t> </a:t>
            </a:r>
            <a:r>
              <a:rPr sz="1200" dirty="0" err="1"/>
              <a:t>효율화</a:t>
            </a:r>
            <a:r>
              <a:rPr sz="1200" dirty="0"/>
              <a:t> 등 </a:t>
            </a:r>
            <a:r>
              <a:rPr sz="1200" dirty="0" err="1"/>
              <a:t>구체적인</a:t>
            </a:r>
            <a:r>
              <a:rPr sz="1200" dirty="0"/>
              <a:t> </a:t>
            </a:r>
            <a:r>
              <a:rPr sz="1200" dirty="0" err="1"/>
              <a:t>목표를</a:t>
            </a:r>
            <a:r>
              <a:rPr sz="1200" dirty="0"/>
              <a:t> </a:t>
            </a:r>
            <a:r>
              <a:rPr sz="1200" dirty="0" err="1"/>
              <a:t>언급합니다</a:t>
            </a:r>
            <a:r>
              <a:rPr sz="1200" dirty="0"/>
              <a:t>.</a:t>
            </a:r>
          </a:p>
          <a:p>
            <a:endParaRPr sz="1200" dirty="0"/>
          </a:p>
          <a:p>
            <a:r>
              <a:rPr sz="1200" dirty="0"/>
              <a:t>3. </a:t>
            </a:r>
            <a:r>
              <a:rPr sz="1200" dirty="0" err="1"/>
              <a:t>사업범위</a:t>
            </a:r>
            <a:r>
              <a:rPr sz="1200" dirty="0"/>
              <a:t>  </a:t>
            </a:r>
          </a:p>
          <a:p>
            <a:r>
              <a:rPr sz="1200" dirty="0"/>
              <a:t>- 이 </a:t>
            </a:r>
            <a:r>
              <a:rPr sz="1200" dirty="0" err="1"/>
              <a:t>사업에서</a:t>
            </a:r>
            <a:r>
              <a:rPr sz="1200" dirty="0"/>
              <a:t> </a:t>
            </a:r>
            <a:r>
              <a:rPr sz="1200" dirty="0" err="1"/>
              <a:t>구축할</a:t>
            </a:r>
            <a:r>
              <a:rPr sz="1200" dirty="0"/>
              <a:t> </a:t>
            </a:r>
            <a:r>
              <a:rPr sz="1200" dirty="0" err="1"/>
              <a:t>시스템의</a:t>
            </a:r>
            <a:r>
              <a:rPr sz="1200" dirty="0"/>
              <a:t> </a:t>
            </a:r>
            <a:r>
              <a:rPr sz="1200" dirty="0" err="1"/>
              <a:t>범위를</a:t>
            </a:r>
            <a:r>
              <a:rPr sz="1200" dirty="0"/>
              <a:t> </a:t>
            </a:r>
            <a:r>
              <a:rPr sz="1200" dirty="0" err="1"/>
              <a:t>명확히</a:t>
            </a:r>
            <a:r>
              <a:rPr sz="1200" dirty="0"/>
              <a:t> </a:t>
            </a:r>
            <a:r>
              <a:rPr sz="1200" dirty="0" err="1"/>
              <a:t>제시합니다</a:t>
            </a:r>
            <a:r>
              <a:rPr sz="1200" dirty="0"/>
              <a:t>.</a:t>
            </a:r>
          </a:p>
          <a:p>
            <a:r>
              <a:rPr sz="1200" dirty="0"/>
              <a:t>- </a:t>
            </a:r>
            <a:r>
              <a:rPr sz="1200" dirty="0" err="1"/>
              <a:t>포함되는</a:t>
            </a:r>
            <a:r>
              <a:rPr sz="1200" dirty="0"/>
              <a:t> </a:t>
            </a:r>
            <a:r>
              <a:rPr sz="1200" dirty="0" err="1"/>
              <a:t>기능</a:t>
            </a:r>
            <a:r>
              <a:rPr sz="1200" dirty="0"/>
              <a:t>, </a:t>
            </a:r>
            <a:r>
              <a:rPr sz="1200" dirty="0" err="1"/>
              <a:t>서비스</a:t>
            </a:r>
            <a:r>
              <a:rPr sz="1200" dirty="0"/>
              <a:t>, </a:t>
            </a:r>
            <a:r>
              <a:rPr sz="1200" dirty="0" err="1"/>
              <a:t>조직</a:t>
            </a:r>
            <a:r>
              <a:rPr sz="1200" dirty="0"/>
              <a:t>, </a:t>
            </a:r>
            <a:r>
              <a:rPr sz="1200" dirty="0" err="1"/>
              <a:t>이해관계자</a:t>
            </a:r>
            <a:r>
              <a:rPr sz="1200" dirty="0"/>
              <a:t> </a:t>
            </a:r>
            <a:r>
              <a:rPr sz="1200" dirty="0" err="1"/>
              <a:t>등을</a:t>
            </a:r>
            <a:r>
              <a:rPr sz="1200" dirty="0"/>
              <a:t> </a:t>
            </a:r>
            <a:r>
              <a:rPr sz="1200" dirty="0" err="1"/>
              <a:t>구체적으로</a:t>
            </a:r>
            <a:r>
              <a:rPr sz="1200" dirty="0"/>
              <a:t> </a:t>
            </a:r>
            <a:r>
              <a:rPr sz="1200" dirty="0" err="1"/>
              <a:t>언급합니다</a:t>
            </a:r>
            <a:r>
              <a:rPr sz="1200" dirty="0"/>
              <a:t>.</a:t>
            </a:r>
          </a:p>
          <a:p>
            <a:r>
              <a:rPr sz="1200" dirty="0"/>
              <a:t>- </a:t>
            </a:r>
            <a:r>
              <a:rPr sz="1200" dirty="0" err="1"/>
              <a:t>필요하다면</a:t>
            </a:r>
            <a:r>
              <a:rPr sz="1200" dirty="0"/>
              <a:t> </a:t>
            </a:r>
            <a:r>
              <a:rPr sz="1200" dirty="0" err="1"/>
              <a:t>사업에서</a:t>
            </a:r>
            <a:r>
              <a:rPr sz="1200" dirty="0"/>
              <a:t> </a:t>
            </a:r>
            <a:r>
              <a:rPr sz="1200" dirty="0" err="1"/>
              <a:t>제외되는</a:t>
            </a:r>
            <a:r>
              <a:rPr sz="1200" dirty="0"/>
              <a:t> </a:t>
            </a:r>
            <a:r>
              <a:rPr sz="1200" dirty="0" err="1"/>
              <a:t>범위도</a:t>
            </a:r>
            <a:r>
              <a:rPr sz="1200" dirty="0"/>
              <a:t> </a:t>
            </a:r>
            <a:r>
              <a:rPr sz="1200" dirty="0" err="1"/>
              <a:t>명시할</a:t>
            </a:r>
            <a:r>
              <a:rPr sz="1200" dirty="0"/>
              <a:t> 수 </a:t>
            </a:r>
            <a:r>
              <a:rPr sz="1200" dirty="0" err="1"/>
              <a:t>있습니다</a:t>
            </a:r>
            <a:r>
              <a:rPr sz="1200" dirty="0"/>
              <a:t>.</a:t>
            </a:r>
          </a:p>
          <a:p>
            <a:endParaRPr sz="1200" dirty="0"/>
          </a:p>
          <a:p>
            <a:r>
              <a:rPr sz="1200" dirty="0"/>
              <a:t>4. </a:t>
            </a:r>
            <a:r>
              <a:rPr sz="1200" dirty="0" err="1"/>
              <a:t>기대효과</a:t>
            </a:r>
            <a:endParaRPr sz="1200" dirty="0"/>
          </a:p>
          <a:p>
            <a:r>
              <a:rPr sz="1200" dirty="0"/>
              <a:t>- 이 </a:t>
            </a:r>
            <a:r>
              <a:rPr sz="1200" dirty="0" err="1"/>
              <a:t>사업을</a:t>
            </a:r>
            <a:r>
              <a:rPr sz="1200" dirty="0"/>
              <a:t> </a:t>
            </a:r>
            <a:r>
              <a:rPr sz="1200" dirty="0" err="1"/>
              <a:t>성공적으로</a:t>
            </a:r>
            <a:r>
              <a:rPr sz="1200" dirty="0"/>
              <a:t> </a:t>
            </a:r>
            <a:r>
              <a:rPr sz="1200" dirty="0" err="1"/>
              <a:t>수행했을</a:t>
            </a:r>
            <a:r>
              <a:rPr sz="1200" dirty="0"/>
              <a:t> 때 </a:t>
            </a:r>
            <a:r>
              <a:rPr sz="1200" dirty="0" err="1"/>
              <a:t>기대되는</a:t>
            </a:r>
            <a:r>
              <a:rPr sz="1200" dirty="0"/>
              <a:t> </a:t>
            </a:r>
            <a:r>
              <a:rPr sz="1200" dirty="0" err="1"/>
              <a:t>정량적</a:t>
            </a:r>
            <a:r>
              <a:rPr sz="1200" dirty="0"/>
              <a:t>/</a:t>
            </a:r>
            <a:r>
              <a:rPr sz="1200" dirty="0" err="1"/>
              <a:t>정성적</a:t>
            </a:r>
            <a:r>
              <a:rPr sz="1200" dirty="0"/>
              <a:t> </a:t>
            </a:r>
            <a:r>
              <a:rPr sz="1200" dirty="0" err="1"/>
              <a:t>효과를</a:t>
            </a:r>
            <a:r>
              <a:rPr sz="1200" dirty="0"/>
              <a:t> </a:t>
            </a:r>
            <a:r>
              <a:rPr sz="1200" dirty="0" err="1"/>
              <a:t>제시합니다</a:t>
            </a:r>
            <a:r>
              <a:rPr sz="1200" dirty="0"/>
              <a:t>.</a:t>
            </a:r>
          </a:p>
          <a:p>
            <a:r>
              <a:rPr sz="1200" dirty="0"/>
              <a:t>- </a:t>
            </a:r>
            <a:r>
              <a:rPr sz="1200" dirty="0" err="1"/>
              <a:t>비용절감액</a:t>
            </a:r>
            <a:r>
              <a:rPr sz="1200" dirty="0"/>
              <a:t>, </a:t>
            </a:r>
            <a:r>
              <a:rPr sz="1200" dirty="0" err="1"/>
              <a:t>생산성</a:t>
            </a:r>
            <a:r>
              <a:rPr sz="1200" dirty="0"/>
              <a:t> </a:t>
            </a:r>
            <a:r>
              <a:rPr sz="1200" dirty="0" err="1"/>
              <a:t>증가율</a:t>
            </a:r>
            <a:r>
              <a:rPr sz="1200" dirty="0"/>
              <a:t> 등 </a:t>
            </a:r>
            <a:r>
              <a:rPr sz="1200" dirty="0" err="1"/>
              <a:t>구체적인</a:t>
            </a:r>
            <a:r>
              <a:rPr sz="1200" dirty="0"/>
              <a:t> </a:t>
            </a:r>
            <a:r>
              <a:rPr sz="1200" dirty="0" err="1"/>
              <a:t>수치를</a:t>
            </a:r>
            <a:r>
              <a:rPr sz="1200" dirty="0"/>
              <a:t> </a:t>
            </a:r>
            <a:r>
              <a:rPr sz="1200" dirty="0" err="1"/>
              <a:t>활용하는</a:t>
            </a:r>
            <a:r>
              <a:rPr sz="1200" dirty="0"/>
              <a:t> </a:t>
            </a:r>
            <a:r>
              <a:rPr sz="1200" dirty="0" err="1"/>
              <a:t>것이</a:t>
            </a:r>
            <a:r>
              <a:rPr sz="1200" dirty="0"/>
              <a:t> </a:t>
            </a:r>
            <a:r>
              <a:rPr sz="1200" dirty="0" err="1"/>
              <a:t>좋습니다</a:t>
            </a:r>
            <a:r>
              <a:rPr sz="1200" dirty="0"/>
              <a:t>.  </a:t>
            </a:r>
          </a:p>
          <a:p>
            <a:endParaRPr sz="1200" dirty="0"/>
          </a:p>
          <a:p>
            <a:r>
              <a:rPr sz="1200" dirty="0"/>
              <a:t>5. </a:t>
            </a:r>
            <a:r>
              <a:rPr sz="1200" dirty="0" err="1"/>
              <a:t>일정계획</a:t>
            </a:r>
            <a:endParaRPr sz="1200" dirty="0"/>
          </a:p>
          <a:p>
            <a:r>
              <a:rPr sz="1200" dirty="0"/>
              <a:t>- </a:t>
            </a:r>
            <a:r>
              <a:rPr sz="1200" dirty="0" err="1"/>
              <a:t>전체</a:t>
            </a:r>
            <a:r>
              <a:rPr sz="1200" dirty="0"/>
              <a:t> </a:t>
            </a:r>
            <a:r>
              <a:rPr sz="1200" dirty="0" err="1"/>
              <a:t>사업의</a:t>
            </a:r>
            <a:r>
              <a:rPr sz="1200" dirty="0"/>
              <a:t> </a:t>
            </a:r>
            <a:r>
              <a:rPr sz="1200" dirty="0" err="1"/>
              <a:t>마스터</a:t>
            </a:r>
            <a:r>
              <a:rPr sz="1200" dirty="0"/>
              <a:t> </a:t>
            </a:r>
            <a:r>
              <a:rPr sz="1200" dirty="0" err="1"/>
              <a:t>일정계획을</a:t>
            </a:r>
            <a:r>
              <a:rPr sz="1200" dirty="0"/>
              <a:t> </a:t>
            </a:r>
            <a:r>
              <a:rPr sz="1200" dirty="0" err="1"/>
              <a:t>간단히</a:t>
            </a:r>
            <a:r>
              <a:rPr sz="1200" dirty="0"/>
              <a:t> </a:t>
            </a:r>
            <a:r>
              <a:rPr sz="1200" dirty="0" err="1"/>
              <a:t>요약하여</a:t>
            </a:r>
            <a:r>
              <a:rPr sz="1200" dirty="0"/>
              <a:t> </a:t>
            </a:r>
            <a:r>
              <a:rPr sz="1200" dirty="0" err="1"/>
              <a:t>제시합니다</a:t>
            </a:r>
            <a:r>
              <a:rPr sz="1200" dirty="0"/>
              <a:t>.</a:t>
            </a:r>
          </a:p>
          <a:p>
            <a:r>
              <a:rPr sz="1200" dirty="0"/>
              <a:t>- </a:t>
            </a:r>
            <a:r>
              <a:rPr sz="1200" dirty="0" err="1"/>
              <a:t>주요</a:t>
            </a:r>
            <a:r>
              <a:rPr sz="1200" dirty="0"/>
              <a:t> </a:t>
            </a:r>
            <a:r>
              <a:rPr sz="1200" dirty="0" err="1"/>
              <a:t>마일스톤</a:t>
            </a:r>
            <a:r>
              <a:rPr sz="1200" dirty="0"/>
              <a:t>, </a:t>
            </a:r>
            <a:r>
              <a:rPr sz="1200" dirty="0" err="1"/>
              <a:t>단계별</a:t>
            </a:r>
            <a:r>
              <a:rPr sz="1200" dirty="0"/>
              <a:t> </a:t>
            </a:r>
            <a:r>
              <a:rPr sz="1200" dirty="0" err="1"/>
              <a:t>일정</a:t>
            </a:r>
            <a:r>
              <a:rPr sz="1200" dirty="0"/>
              <a:t> </a:t>
            </a:r>
            <a:r>
              <a:rPr sz="1200" dirty="0" err="1"/>
              <a:t>등을</a:t>
            </a:r>
            <a:r>
              <a:rPr sz="1200" dirty="0"/>
              <a:t> </a:t>
            </a:r>
            <a:r>
              <a:rPr sz="1200" dirty="0" err="1"/>
              <a:t>월별</a:t>
            </a:r>
            <a:r>
              <a:rPr sz="1200" dirty="0"/>
              <a:t>/</a:t>
            </a:r>
            <a:r>
              <a:rPr sz="1200" dirty="0" err="1"/>
              <a:t>분기별로</a:t>
            </a:r>
            <a:r>
              <a:rPr sz="1200" dirty="0"/>
              <a:t> </a:t>
            </a:r>
            <a:r>
              <a:rPr sz="1200" dirty="0" err="1"/>
              <a:t>제시하는</a:t>
            </a:r>
            <a:r>
              <a:rPr sz="1200" dirty="0"/>
              <a:t> </a:t>
            </a:r>
            <a:r>
              <a:rPr sz="1200" dirty="0" err="1"/>
              <a:t>것이</a:t>
            </a:r>
            <a:r>
              <a:rPr sz="1200" dirty="0"/>
              <a:t> </a:t>
            </a:r>
            <a:r>
              <a:rPr sz="1200" dirty="0" err="1"/>
              <a:t>좋습니다</a:t>
            </a:r>
            <a:r>
              <a:rPr sz="1200" dirty="0"/>
              <a:t>.</a:t>
            </a:r>
          </a:p>
          <a:p>
            <a:endParaRPr sz="1200" dirty="0"/>
          </a:p>
          <a:p>
            <a:r>
              <a:rPr sz="1200" dirty="0" err="1"/>
              <a:t>이처럼</a:t>
            </a:r>
            <a:r>
              <a:rPr sz="1200" dirty="0"/>
              <a:t> </a:t>
            </a:r>
            <a:r>
              <a:rPr sz="1200" dirty="0" err="1"/>
              <a:t>사업개요에서는</a:t>
            </a:r>
            <a:r>
              <a:rPr sz="1200" dirty="0"/>
              <a:t> 왜 이 </a:t>
            </a:r>
            <a:r>
              <a:rPr sz="1200" dirty="0" err="1"/>
              <a:t>사업이</a:t>
            </a:r>
            <a:r>
              <a:rPr sz="1200" dirty="0"/>
              <a:t> </a:t>
            </a:r>
            <a:r>
              <a:rPr sz="1200" dirty="0" err="1"/>
              <a:t>필요한지</a:t>
            </a:r>
            <a:r>
              <a:rPr sz="1200" dirty="0"/>
              <a:t>, </a:t>
            </a:r>
            <a:r>
              <a:rPr sz="1200" dirty="0" err="1"/>
              <a:t>무엇을</a:t>
            </a:r>
            <a:r>
              <a:rPr sz="1200" dirty="0"/>
              <a:t> 할 </a:t>
            </a:r>
            <a:r>
              <a:rPr sz="1200" dirty="0" err="1"/>
              <a:t>것인지</a:t>
            </a:r>
            <a:r>
              <a:rPr sz="1200" dirty="0"/>
              <a:t>, </a:t>
            </a:r>
            <a:r>
              <a:rPr sz="1200" dirty="0" err="1"/>
              <a:t>어떤</a:t>
            </a:r>
            <a:r>
              <a:rPr sz="1200" dirty="0"/>
              <a:t> </a:t>
            </a:r>
            <a:r>
              <a:rPr sz="1200" dirty="0" err="1"/>
              <a:t>효과가</a:t>
            </a:r>
            <a:r>
              <a:rPr sz="1200" dirty="0"/>
              <a:t> </a:t>
            </a:r>
            <a:r>
              <a:rPr sz="1200" dirty="0" err="1"/>
              <a:t>기대되는지를</a:t>
            </a:r>
            <a:r>
              <a:rPr sz="1200" dirty="0"/>
              <a:t> </a:t>
            </a:r>
            <a:r>
              <a:rPr sz="1200" dirty="0" err="1"/>
              <a:t>간략하면서도</a:t>
            </a:r>
            <a:r>
              <a:rPr sz="1200" dirty="0"/>
              <a:t> </a:t>
            </a:r>
            <a:r>
              <a:rPr sz="1200" dirty="0" err="1"/>
              <a:t>명확하게</a:t>
            </a:r>
            <a:r>
              <a:rPr sz="1200" dirty="0"/>
              <a:t> </a:t>
            </a:r>
            <a:r>
              <a:rPr sz="1200" dirty="0" err="1"/>
              <a:t>제시하는</a:t>
            </a:r>
            <a:r>
              <a:rPr sz="1200" dirty="0"/>
              <a:t> </a:t>
            </a:r>
            <a:r>
              <a:rPr sz="1200" dirty="0" err="1"/>
              <a:t>것이</a:t>
            </a:r>
            <a:r>
              <a:rPr sz="1200" dirty="0"/>
              <a:t> </a:t>
            </a:r>
            <a:r>
              <a:rPr sz="1200" dirty="0" err="1"/>
              <a:t>핵심입니다</a:t>
            </a:r>
            <a:r>
              <a:rPr sz="1200" dirty="0"/>
              <a:t>. </a:t>
            </a:r>
            <a:r>
              <a:rPr sz="1200" dirty="0" err="1"/>
              <a:t>청중이</a:t>
            </a:r>
            <a:r>
              <a:rPr sz="1200" dirty="0"/>
              <a:t> </a:t>
            </a:r>
            <a:r>
              <a:rPr sz="1200" dirty="0" err="1"/>
              <a:t>사업</a:t>
            </a:r>
            <a:r>
              <a:rPr sz="1200" dirty="0"/>
              <a:t> </a:t>
            </a:r>
            <a:r>
              <a:rPr sz="1200" dirty="0" err="1"/>
              <a:t>전반을</a:t>
            </a:r>
            <a:r>
              <a:rPr sz="1200" dirty="0"/>
              <a:t> </a:t>
            </a:r>
            <a:r>
              <a:rPr sz="1200" dirty="0" err="1"/>
              <a:t>쉽게</a:t>
            </a:r>
            <a:r>
              <a:rPr sz="1200" dirty="0"/>
              <a:t> </a:t>
            </a:r>
            <a:r>
              <a:rPr sz="1200" dirty="0" err="1"/>
              <a:t>이해할</a:t>
            </a:r>
            <a:r>
              <a:rPr sz="1200" dirty="0"/>
              <a:t> 수 </a:t>
            </a:r>
            <a:r>
              <a:rPr sz="1200" dirty="0" err="1"/>
              <a:t>있도록</a:t>
            </a:r>
            <a:r>
              <a:rPr sz="1200" dirty="0"/>
              <a:t> </a:t>
            </a:r>
            <a:r>
              <a:rPr sz="1200" dirty="0" err="1"/>
              <a:t>구성하는</a:t>
            </a:r>
            <a:r>
              <a:rPr sz="1200" dirty="0"/>
              <a:t> </a:t>
            </a:r>
            <a:r>
              <a:rPr sz="1200" dirty="0" err="1"/>
              <a:t>것이</a:t>
            </a:r>
            <a:r>
              <a:rPr sz="1200" dirty="0"/>
              <a:t> </a:t>
            </a:r>
            <a:r>
              <a:rPr sz="1200" dirty="0" err="1"/>
              <a:t>중요합니다</a:t>
            </a:r>
            <a:r>
              <a:rPr sz="12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추진 배경 및 필요성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제안서 프레젠테이션에서 '1. 추진 배경 및 필요성' 부분을 다음과 같이 작성하면 좋을 것 같습니다.</a:t>
            </a:r>
          </a:p>
          <a:p>
            <a:endParaRPr/>
          </a:p>
          <a:p>
            <a:r>
              <a:t>1. 추진 배경 및 필요성 </a:t>
            </a:r>
          </a:p>
          <a:p>
            <a:r>
              <a:t> - 현재 의약품 사용내역 점검 시스템의 문제점 및 한계 설명</a:t>
            </a:r>
          </a:p>
          <a:p>
            <a:r>
              <a:t>   · 기재 오류사항에 대한 자동 점검 기능 부재로 수작업 점검에 많은 시간과 인력 소요</a:t>
            </a:r>
          </a:p>
          <a:p>
            <a:r>
              <a:t>   · 의약품코드, 단가, 공급처 등 유효성 점검을 위해 각종 마스터 DB와 연계 필요</a:t>
            </a:r>
          </a:p>
          <a:p>
            <a:r>
              <a:t>   · 보고업체에 접수정보 실시간 제공을 위한 기능 부재  </a:t>
            </a:r>
          </a:p>
          <a:p>
            <a:r>
              <a:t> - 이에 따라 전산화된 의약품 사용내역 점검시스템 구축이 시급히 요구됨</a:t>
            </a:r>
          </a:p>
          <a:p>
            <a:r>
              <a:t>   · 기재오류 자동 점검으로 점검 소요시간 단축 및 정확성 제고</a:t>
            </a:r>
          </a:p>
          <a:p>
            <a:r>
              <a:t>   · 유관 DB 연계를 통한 사용내역 유효성 점검으로 데이터 신뢰성 확보</a:t>
            </a:r>
          </a:p>
          <a:p>
            <a:r>
              <a:t>   · 실시간 접수정보 안내로 보고업체 편의성 증대 및 민원 최소화</a:t>
            </a:r>
          </a:p>
          <a:p>
            <a:r>
              <a:t> - 제도 시행 후 수년간 누적된 데이터 분석을 통해 의약품 사용 현황 및 추이 파악,  </a:t>
            </a:r>
          </a:p>
          <a:p>
            <a:r>
              <a:t>   정책 수립에 활용 가능</a:t>
            </a:r>
          </a:p>
          <a:p>
            <a:endParaRPr/>
          </a:p>
          <a:p>
            <a:r>
              <a:t>이렇게 현 시스템의 문제점과 개선 필요사항을 구체적으로 제시하고, 전산화 시스템 구축을 통해 기대되는 효과를 강조하면 프레젠테이션에서 사업 추진 필요성을 효과적으로 어필할 수 있을 것입니다.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사업 목표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제안요청서에서</a:t>
            </a:r>
            <a:r>
              <a:rPr dirty="0"/>
              <a:t> </a:t>
            </a:r>
            <a:r>
              <a:rPr dirty="0" err="1"/>
              <a:t>제시된</a:t>
            </a:r>
            <a:r>
              <a:rPr dirty="0"/>
              <a:t> </a:t>
            </a:r>
            <a:r>
              <a:rPr dirty="0" err="1"/>
              <a:t>프레젠테이션의</a:t>
            </a:r>
            <a:r>
              <a:rPr dirty="0"/>
              <a:t> '2. </a:t>
            </a:r>
            <a:r>
              <a:rPr dirty="0" err="1"/>
              <a:t>사업</a:t>
            </a:r>
            <a:r>
              <a:rPr dirty="0"/>
              <a:t> </a:t>
            </a:r>
            <a:r>
              <a:rPr dirty="0" err="1"/>
              <a:t>목표</a:t>
            </a:r>
            <a:r>
              <a:rPr dirty="0"/>
              <a:t>' </a:t>
            </a:r>
            <a:r>
              <a:rPr dirty="0" err="1"/>
              <a:t>항목은</a:t>
            </a:r>
            <a:r>
              <a:rPr dirty="0"/>
              <a:t> </a:t>
            </a:r>
            <a:r>
              <a:rPr dirty="0" err="1"/>
              <a:t>제안서</a:t>
            </a:r>
            <a:r>
              <a:rPr dirty="0"/>
              <a:t> </a:t>
            </a:r>
            <a:r>
              <a:rPr dirty="0" err="1"/>
              <a:t>작성</a:t>
            </a:r>
            <a:r>
              <a:rPr dirty="0"/>
              <a:t> </a:t>
            </a:r>
            <a:r>
              <a:rPr dirty="0" err="1"/>
              <a:t>항목</a:t>
            </a:r>
            <a:r>
              <a:rPr dirty="0"/>
              <a:t> 중 'Ⅰ. </a:t>
            </a:r>
            <a:r>
              <a:rPr dirty="0" err="1"/>
              <a:t>제안개요'의</a:t>
            </a:r>
            <a:r>
              <a:rPr dirty="0"/>
              <a:t> </a:t>
            </a:r>
            <a:r>
              <a:rPr dirty="0" err="1"/>
              <a:t>일부</a:t>
            </a:r>
            <a:r>
              <a:rPr dirty="0"/>
              <a:t> </a:t>
            </a:r>
            <a:r>
              <a:rPr dirty="0" err="1"/>
              <a:t>내용과</a:t>
            </a:r>
            <a:r>
              <a:rPr dirty="0"/>
              <a:t> </a:t>
            </a:r>
            <a:r>
              <a:rPr dirty="0" err="1"/>
              <a:t>연관된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보입니다</a:t>
            </a:r>
            <a:r>
              <a:rPr dirty="0"/>
              <a:t>. </a:t>
            </a:r>
            <a:r>
              <a:rPr dirty="0" err="1"/>
              <a:t>제안서</a:t>
            </a:r>
            <a:r>
              <a:rPr dirty="0"/>
              <a:t> </a:t>
            </a:r>
            <a:r>
              <a:rPr dirty="0" err="1"/>
              <a:t>작성</a:t>
            </a:r>
            <a:r>
              <a:rPr dirty="0"/>
              <a:t> </a:t>
            </a:r>
            <a:r>
              <a:rPr dirty="0" err="1"/>
              <a:t>가이드에</a:t>
            </a:r>
            <a:r>
              <a:rPr dirty="0"/>
              <a:t> </a:t>
            </a:r>
            <a:r>
              <a:rPr dirty="0" err="1"/>
              <a:t>따르면</a:t>
            </a:r>
            <a:r>
              <a:rPr dirty="0"/>
              <a:t> </a:t>
            </a:r>
            <a:r>
              <a:rPr dirty="0" err="1"/>
              <a:t>제안개요</a:t>
            </a:r>
            <a:r>
              <a:rPr dirty="0"/>
              <a:t> </a:t>
            </a:r>
            <a:r>
              <a:rPr dirty="0" err="1"/>
              <a:t>부분에서는</a:t>
            </a:r>
            <a:r>
              <a:rPr dirty="0"/>
              <a:t> </a:t>
            </a:r>
            <a:r>
              <a:rPr dirty="0" err="1"/>
              <a:t>해당</a:t>
            </a:r>
            <a:r>
              <a:rPr dirty="0"/>
              <a:t> </a:t>
            </a:r>
            <a:r>
              <a:rPr dirty="0" err="1"/>
              <a:t>사업의</a:t>
            </a:r>
            <a:r>
              <a:rPr dirty="0"/>
              <a:t> </a:t>
            </a:r>
            <a:r>
              <a:rPr dirty="0" err="1"/>
              <a:t>제안요청</a:t>
            </a:r>
            <a:r>
              <a:rPr dirty="0"/>
              <a:t> </a:t>
            </a:r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명확하게</a:t>
            </a:r>
            <a:r>
              <a:rPr dirty="0"/>
              <a:t> </a:t>
            </a:r>
            <a:r>
              <a:rPr dirty="0" err="1"/>
              <a:t>이해하고</a:t>
            </a:r>
            <a:r>
              <a:rPr dirty="0"/>
              <a:t> </a:t>
            </a:r>
            <a:r>
              <a:rPr dirty="0" err="1"/>
              <a:t>제안의</a:t>
            </a:r>
            <a:r>
              <a:rPr dirty="0"/>
              <a:t> </a:t>
            </a:r>
            <a:r>
              <a:rPr dirty="0" err="1"/>
              <a:t>배경</a:t>
            </a:r>
            <a:r>
              <a:rPr dirty="0"/>
              <a:t> 및 </a:t>
            </a:r>
            <a:r>
              <a:rPr dirty="0" err="1"/>
              <a:t>목적</a:t>
            </a:r>
            <a:r>
              <a:rPr dirty="0"/>
              <a:t>, </a:t>
            </a:r>
            <a:r>
              <a:rPr dirty="0" err="1"/>
              <a:t>범위</a:t>
            </a:r>
            <a:r>
              <a:rPr dirty="0"/>
              <a:t>, </a:t>
            </a:r>
            <a:r>
              <a:rPr dirty="0" err="1"/>
              <a:t>전제조건</a:t>
            </a:r>
            <a:r>
              <a:rPr dirty="0"/>
              <a:t> 및 </a:t>
            </a:r>
            <a:r>
              <a:rPr dirty="0" err="1"/>
              <a:t>제안의</a:t>
            </a:r>
            <a:r>
              <a:rPr dirty="0"/>
              <a:t> </a:t>
            </a:r>
            <a:r>
              <a:rPr dirty="0" err="1"/>
              <a:t>특장점</a:t>
            </a:r>
            <a:r>
              <a:rPr dirty="0"/>
              <a:t>, </a:t>
            </a:r>
            <a:r>
              <a:rPr dirty="0" err="1"/>
              <a:t>기대효과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요약하여</a:t>
            </a:r>
            <a:r>
              <a:rPr dirty="0"/>
              <a:t> </a:t>
            </a:r>
            <a:r>
              <a:rPr dirty="0" err="1"/>
              <a:t>기술하도록</a:t>
            </a:r>
            <a:r>
              <a:rPr dirty="0"/>
              <a:t> </a:t>
            </a:r>
            <a:r>
              <a:rPr dirty="0" err="1"/>
              <a:t>되어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</a:p>
          <a:p>
            <a:endParaRPr dirty="0"/>
          </a:p>
          <a:p>
            <a:r>
              <a:rPr dirty="0" err="1"/>
              <a:t>따라서</a:t>
            </a:r>
            <a:r>
              <a:rPr dirty="0"/>
              <a:t> </a:t>
            </a:r>
            <a:r>
              <a:rPr dirty="0" err="1"/>
              <a:t>프레젠테이션의</a:t>
            </a:r>
            <a:r>
              <a:rPr dirty="0"/>
              <a:t> '2. </a:t>
            </a:r>
            <a:r>
              <a:rPr dirty="0" err="1"/>
              <a:t>사업</a:t>
            </a:r>
            <a:r>
              <a:rPr dirty="0"/>
              <a:t> </a:t>
            </a:r>
            <a:r>
              <a:rPr dirty="0" err="1"/>
              <a:t>목표</a:t>
            </a:r>
            <a:r>
              <a:rPr dirty="0"/>
              <a:t>' </a:t>
            </a:r>
            <a:r>
              <a:rPr dirty="0" err="1"/>
              <a:t>부분에서는</a:t>
            </a:r>
            <a:r>
              <a:rPr dirty="0"/>
              <a:t> </a:t>
            </a:r>
            <a:r>
              <a:rPr dirty="0" err="1"/>
              <a:t>제안하는</a:t>
            </a:r>
            <a:r>
              <a:rPr dirty="0"/>
              <a:t> </a:t>
            </a:r>
            <a:r>
              <a:rPr dirty="0" err="1"/>
              <a:t>사업을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달성하고자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구체적인</a:t>
            </a:r>
            <a:r>
              <a:rPr dirty="0"/>
              <a:t> </a:t>
            </a:r>
            <a:r>
              <a:rPr dirty="0" err="1"/>
              <a:t>목표를</a:t>
            </a:r>
            <a:r>
              <a:rPr dirty="0"/>
              <a:t> </a:t>
            </a:r>
            <a:r>
              <a:rPr dirty="0" err="1"/>
              <a:t>제시해야</a:t>
            </a:r>
            <a:r>
              <a:rPr dirty="0"/>
              <a:t> 할 </a:t>
            </a:r>
            <a:r>
              <a:rPr dirty="0" err="1"/>
              <a:t>것입니다</a:t>
            </a:r>
            <a:r>
              <a:rPr dirty="0"/>
              <a:t>. </a:t>
            </a:r>
            <a:r>
              <a:rPr dirty="0" err="1"/>
              <a:t>예를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시스템을</a:t>
            </a:r>
            <a:r>
              <a:rPr dirty="0"/>
              <a:t> </a:t>
            </a:r>
            <a:r>
              <a:rPr dirty="0" err="1"/>
              <a:t>구축하거나</a:t>
            </a:r>
            <a:r>
              <a:rPr dirty="0"/>
              <a:t> </a:t>
            </a:r>
            <a:r>
              <a:rPr dirty="0" err="1"/>
              <a:t>서비스를</a:t>
            </a:r>
            <a:r>
              <a:rPr dirty="0"/>
              <a:t> </a:t>
            </a:r>
            <a:r>
              <a:rPr dirty="0" err="1"/>
              <a:t>개발하여</a:t>
            </a:r>
            <a:r>
              <a:rPr dirty="0"/>
              <a:t> </a:t>
            </a:r>
            <a:r>
              <a:rPr dirty="0" err="1"/>
              <a:t>발주처가</a:t>
            </a:r>
            <a:r>
              <a:rPr dirty="0"/>
              <a:t> </a:t>
            </a:r>
            <a:r>
              <a:rPr dirty="0" err="1"/>
              <a:t>직면한</a:t>
            </a:r>
            <a:r>
              <a:rPr dirty="0"/>
              <a:t> </a:t>
            </a:r>
            <a:r>
              <a:rPr dirty="0" err="1"/>
              <a:t>문제를</a:t>
            </a:r>
            <a:r>
              <a:rPr dirty="0"/>
              <a:t> </a:t>
            </a:r>
            <a:r>
              <a:rPr dirty="0" err="1"/>
              <a:t>해결하거나</a:t>
            </a:r>
            <a:r>
              <a:rPr dirty="0"/>
              <a:t> </a:t>
            </a:r>
            <a:r>
              <a:rPr dirty="0" err="1"/>
              <a:t>업무</a:t>
            </a:r>
            <a:r>
              <a:rPr dirty="0"/>
              <a:t> </a:t>
            </a:r>
            <a:r>
              <a:rPr dirty="0" err="1"/>
              <a:t>효율성을</a:t>
            </a:r>
            <a:r>
              <a:rPr dirty="0"/>
              <a:t> </a:t>
            </a:r>
            <a:r>
              <a:rPr dirty="0" err="1"/>
              <a:t>높이는</a:t>
            </a:r>
            <a:r>
              <a:rPr dirty="0"/>
              <a:t> 것 </a:t>
            </a:r>
            <a:r>
              <a:rPr dirty="0" err="1"/>
              <a:t>등이</a:t>
            </a:r>
            <a:r>
              <a:rPr dirty="0"/>
              <a:t> </a:t>
            </a:r>
            <a:r>
              <a:rPr dirty="0" err="1"/>
              <a:t>사업</a:t>
            </a:r>
            <a:r>
              <a:rPr dirty="0"/>
              <a:t> </a:t>
            </a:r>
            <a:r>
              <a:rPr dirty="0" err="1"/>
              <a:t>목표가</a:t>
            </a:r>
            <a:r>
              <a:rPr dirty="0"/>
              <a:t> 될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</a:p>
          <a:p>
            <a:endParaRPr dirty="0"/>
          </a:p>
          <a:p>
            <a:r>
              <a:rPr dirty="0" err="1"/>
              <a:t>제안요청서의</a:t>
            </a:r>
            <a:r>
              <a:rPr dirty="0"/>
              <a:t> </a:t>
            </a:r>
            <a:r>
              <a:rPr dirty="0" err="1"/>
              <a:t>내용을</a:t>
            </a:r>
            <a:r>
              <a:rPr dirty="0"/>
              <a:t> 잘 </a:t>
            </a:r>
            <a:r>
              <a:rPr dirty="0" err="1"/>
              <a:t>분석하여</a:t>
            </a:r>
            <a:r>
              <a:rPr dirty="0"/>
              <a:t> </a:t>
            </a:r>
            <a:r>
              <a:rPr dirty="0" err="1"/>
              <a:t>발주처가</a:t>
            </a:r>
            <a:r>
              <a:rPr dirty="0"/>
              <a:t> </a:t>
            </a:r>
            <a:r>
              <a:rPr dirty="0" err="1"/>
              <a:t>요구하는</a:t>
            </a:r>
            <a:r>
              <a:rPr dirty="0"/>
              <a:t> </a:t>
            </a:r>
            <a:r>
              <a:rPr dirty="0" err="1"/>
              <a:t>바를</a:t>
            </a:r>
            <a:r>
              <a:rPr dirty="0"/>
              <a:t> </a:t>
            </a:r>
            <a:r>
              <a:rPr dirty="0" err="1"/>
              <a:t>정확히</a:t>
            </a:r>
            <a:r>
              <a:rPr dirty="0"/>
              <a:t> </a:t>
            </a:r>
            <a:r>
              <a:rPr dirty="0" err="1"/>
              <a:t>파악하고</a:t>
            </a:r>
            <a:r>
              <a:rPr dirty="0"/>
              <a:t>,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달성하기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구체적이고</a:t>
            </a:r>
            <a:r>
              <a:rPr dirty="0"/>
              <a:t> </a:t>
            </a:r>
            <a:r>
              <a:rPr dirty="0" err="1"/>
              <a:t>현실적인</a:t>
            </a:r>
            <a:r>
              <a:rPr dirty="0"/>
              <a:t> </a:t>
            </a:r>
            <a:r>
              <a:rPr dirty="0" err="1"/>
              <a:t>목표를</a:t>
            </a:r>
            <a:r>
              <a:rPr dirty="0"/>
              <a:t> </a:t>
            </a:r>
            <a:r>
              <a:rPr dirty="0" err="1"/>
              <a:t>제시하는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중요합니다</a:t>
            </a:r>
            <a:r>
              <a:rPr dirty="0"/>
              <a:t>. </a:t>
            </a:r>
            <a:r>
              <a:rPr dirty="0" err="1"/>
              <a:t>또한</a:t>
            </a:r>
            <a:r>
              <a:rPr dirty="0"/>
              <a:t> 그 </a:t>
            </a:r>
            <a:r>
              <a:rPr dirty="0" err="1"/>
              <a:t>목표의</a:t>
            </a:r>
            <a:r>
              <a:rPr dirty="0"/>
              <a:t> </a:t>
            </a:r>
            <a:r>
              <a:rPr dirty="0" err="1"/>
              <a:t>달성을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기대되는</a:t>
            </a:r>
            <a:r>
              <a:rPr dirty="0"/>
              <a:t> </a:t>
            </a:r>
            <a:r>
              <a:rPr dirty="0" err="1"/>
              <a:t>효과도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언급하면</a:t>
            </a:r>
            <a:r>
              <a:rPr dirty="0"/>
              <a:t> </a:t>
            </a:r>
            <a:r>
              <a:rPr dirty="0" err="1"/>
              <a:t>좋을</a:t>
            </a:r>
            <a:r>
              <a:rPr dirty="0"/>
              <a:t> 것 </a:t>
            </a:r>
            <a:r>
              <a:rPr dirty="0" err="1"/>
              <a:t>같습니다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주요 추진 과제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제시된 프레젠테이션 목차에 따르면, Ⅰ장 제안개요의 2번 항목이 '추진과제'로 되어 있습니다. 하지만 '3. 주요 추진 과제'라는 별도 항목은 보이지 않네요. </a:t>
            </a:r>
          </a:p>
          <a:p>
            <a:endParaRPr/>
          </a:p>
          <a:p>
            <a:r>
              <a:t>Ⅱ장 사업추진 방안의 하위 내용을 보면 '추진전략', '적용기술', '개발방법론' 등이 포함되어 있는데, 이 중에서 구체적인 추진 과제를 찾아볼 수 있을 것 같습니다. </a:t>
            </a:r>
          </a:p>
          <a:p>
            <a:endParaRPr/>
          </a:p>
          <a:p>
            <a:r>
              <a:t>하지만 프레젠테이션 목차만으로는 구체적인 추진과제 내용을 알기 어려우므로, '3. 주요 추진 과제'를 어떻게 설명할지 명확한 내용을 작성해드리기는 어렵습니다. 해당 항목의 상세 내용이 있다면 좀 더 구체적으로 답변 드릴 수 있을 것 같네요.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세부 추진 내용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세부</a:t>
            </a:r>
            <a:r>
              <a:rPr dirty="0"/>
              <a:t> </a:t>
            </a:r>
            <a:r>
              <a:rPr dirty="0" err="1"/>
              <a:t>추진</a:t>
            </a:r>
            <a:r>
              <a:rPr dirty="0"/>
              <a:t> </a:t>
            </a:r>
            <a:r>
              <a:rPr dirty="0" err="1"/>
              <a:t>내용</a:t>
            </a:r>
            <a:r>
              <a:rPr dirty="0"/>
              <a:t> </a:t>
            </a:r>
            <a:r>
              <a:rPr dirty="0" err="1"/>
              <a:t>부분에서는</a:t>
            </a:r>
            <a:r>
              <a:rPr dirty="0"/>
              <a:t> </a:t>
            </a:r>
            <a:r>
              <a:rPr dirty="0" err="1"/>
              <a:t>제안사가</a:t>
            </a:r>
            <a:r>
              <a:rPr dirty="0"/>
              <a:t> </a:t>
            </a:r>
            <a:r>
              <a:rPr dirty="0" err="1"/>
              <a:t>제시한</a:t>
            </a:r>
            <a:r>
              <a:rPr dirty="0"/>
              <a:t> 각 </a:t>
            </a:r>
            <a:r>
              <a:rPr dirty="0" err="1"/>
              <a:t>추진과제별로</a:t>
            </a:r>
            <a:r>
              <a:rPr dirty="0"/>
              <a:t> </a:t>
            </a:r>
            <a:r>
              <a:rPr dirty="0" err="1"/>
              <a:t>구체적인</a:t>
            </a:r>
            <a:r>
              <a:rPr dirty="0"/>
              <a:t> </a:t>
            </a:r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상세히</a:t>
            </a:r>
            <a:r>
              <a:rPr dirty="0"/>
              <a:t> </a:t>
            </a:r>
            <a:r>
              <a:rPr dirty="0" err="1"/>
              <a:t>기술하는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좋겠습니다</a:t>
            </a:r>
            <a:r>
              <a:rPr dirty="0"/>
              <a:t>. </a:t>
            </a:r>
          </a:p>
          <a:p>
            <a:endParaRPr dirty="0"/>
          </a:p>
          <a:p>
            <a:r>
              <a:rPr dirty="0" err="1"/>
              <a:t>예를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각 </a:t>
            </a:r>
            <a:r>
              <a:rPr dirty="0" err="1"/>
              <a:t>추진과제의</a:t>
            </a:r>
            <a:r>
              <a:rPr dirty="0"/>
              <a:t> </a:t>
            </a:r>
            <a:r>
              <a:rPr dirty="0" err="1"/>
              <a:t>필요성과</a:t>
            </a:r>
            <a:r>
              <a:rPr dirty="0"/>
              <a:t> </a:t>
            </a:r>
            <a:r>
              <a:rPr dirty="0" err="1"/>
              <a:t>목적</a:t>
            </a:r>
            <a:r>
              <a:rPr dirty="0"/>
              <a:t>, </a:t>
            </a:r>
            <a:r>
              <a:rPr dirty="0" err="1"/>
              <a:t>해당</a:t>
            </a:r>
            <a:r>
              <a:rPr dirty="0"/>
              <a:t> </a:t>
            </a:r>
            <a:r>
              <a:rPr dirty="0" err="1"/>
              <a:t>과제를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달성하고자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목표</a:t>
            </a:r>
            <a:r>
              <a:rPr dirty="0"/>
              <a:t>, </a:t>
            </a:r>
            <a:r>
              <a:rPr dirty="0" err="1"/>
              <a:t>적용할</a:t>
            </a:r>
            <a:r>
              <a:rPr dirty="0"/>
              <a:t> </a:t>
            </a:r>
            <a:r>
              <a:rPr dirty="0" err="1"/>
              <a:t>기술</a:t>
            </a:r>
            <a:r>
              <a:rPr dirty="0"/>
              <a:t>, </a:t>
            </a:r>
            <a:r>
              <a:rPr dirty="0" err="1"/>
              <a:t>과제</a:t>
            </a:r>
            <a:r>
              <a:rPr dirty="0"/>
              <a:t> </a:t>
            </a:r>
            <a:r>
              <a:rPr dirty="0" err="1"/>
              <a:t>수행방법</a:t>
            </a:r>
            <a:r>
              <a:rPr dirty="0"/>
              <a:t>, </a:t>
            </a:r>
            <a:r>
              <a:rPr dirty="0" err="1"/>
              <a:t>산출물</a:t>
            </a:r>
            <a:r>
              <a:rPr dirty="0"/>
              <a:t>, </a:t>
            </a:r>
            <a:r>
              <a:rPr dirty="0" err="1"/>
              <a:t>기대효과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체계적으로</a:t>
            </a:r>
            <a:r>
              <a:rPr dirty="0"/>
              <a:t> </a:t>
            </a:r>
            <a:r>
              <a:rPr dirty="0" err="1"/>
              <a:t>설명할</a:t>
            </a:r>
            <a:r>
              <a:rPr dirty="0"/>
              <a:t> 수 </a:t>
            </a:r>
            <a:r>
              <a:rPr dirty="0" err="1"/>
              <a:t>있습니다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요구사항</a:t>
            </a:r>
            <a:r>
              <a:rPr dirty="0"/>
              <a:t> </a:t>
            </a:r>
            <a:r>
              <a:rPr dirty="0" err="1"/>
              <a:t>명세서상의</a:t>
            </a:r>
            <a:r>
              <a:rPr dirty="0"/>
              <a:t> </a:t>
            </a:r>
            <a:r>
              <a:rPr dirty="0" err="1"/>
              <a:t>기능적</a:t>
            </a:r>
            <a:r>
              <a:rPr dirty="0"/>
              <a:t>/</a:t>
            </a:r>
            <a:r>
              <a:rPr dirty="0" err="1"/>
              <a:t>비기능적</a:t>
            </a:r>
            <a:r>
              <a:rPr dirty="0"/>
              <a:t> </a:t>
            </a:r>
            <a:r>
              <a:rPr dirty="0" err="1"/>
              <a:t>요구사항들을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충족시킬</a:t>
            </a:r>
            <a:r>
              <a:rPr dirty="0"/>
              <a:t> </a:t>
            </a:r>
            <a:r>
              <a:rPr dirty="0" err="1"/>
              <a:t>것인지에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구체적인</a:t>
            </a:r>
            <a:r>
              <a:rPr dirty="0"/>
              <a:t> </a:t>
            </a:r>
            <a:r>
              <a:rPr dirty="0" err="1"/>
              <a:t>방안도</a:t>
            </a:r>
            <a:r>
              <a:rPr dirty="0"/>
              <a:t> </a:t>
            </a:r>
            <a:r>
              <a:rPr dirty="0" err="1"/>
              <a:t>제시하는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바람직합니다</a:t>
            </a:r>
            <a:r>
              <a:rPr dirty="0"/>
              <a:t>. </a:t>
            </a:r>
          </a:p>
          <a:p>
            <a:endParaRPr dirty="0"/>
          </a:p>
          <a:p>
            <a:r>
              <a:rPr dirty="0" err="1"/>
              <a:t>아울러</a:t>
            </a:r>
            <a:r>
              <a:rPr dirty="0"/>
              <a:t> </a:t>
            </a:r>
            <a:r>
              <a:rPr dirty="0" err="1"/>
              <a:t>과제</a:t>
            </a:r>
            <a:r>
              <a:rPr dirty="0"/>
              <a:t> </a:t>
            </a:r>
            <a:r>
              <a:rPr dirty="0" err="1"/>
              <a:t>수행</a:t>
            </a:r>
            <a:r>
              <a:rPr dirty="0"/>
              <a:t> 시 </a:t>
            </a:r>
            <a:r>
              <a:rPr dirty="0" err="1"/>
              <a:t>예상되는</a:t>
            </a:r>
            <a:r>
              <a:rPr dirty="0"/>
              <a:t> </a:t>
            </a:r>
            <a:r>
              <a:rPr dirty="0" err="1"/>
              <a:t>위험요인과</a:t>
            </a:r>
            <a:r>
              <a:rPr dirty="0"/>
              <a:t> </a:t>
            </a:r>
            <a:r>
              <a:rPr dirty="0" err="1"/>
              <a:t>극복방안</a:t>
            </a:r>
            <a:r>
              <a:rPr dirty="0"/>
              <a:t>, </a:t>
            </a:r>
            <a:r>
              <a:rPr dirty="0" err="1"/>
              <a:t>일정계획</a:t>
            </a:r>
            <a:r>
              <a:rPr dirty="0"/>
              <a:t>, </a:t>
            </a:r>
            <a:r>
              <a:rPr dirty="0" err="1"/>
              <a:t>투입인력</a:t>
            </a:r>
            <a:r>
              <a:rPr dirty="0"/>
              <a:t> 및 </a:t>
            </a:r>
            <a:r>
              <a:rPr dirty="0" err="1"/>
              <a:t>역할</a:t>
            </a:r>
            <a:r>
              <a:rPr dirty="0"/>
              <a:t> 등 </a:t>
            </a:r>
            <a:r>
              <a:rPr dirty="0" err="1"/>
              <a:t>실제</a:t>
            </a:r>
            <a:r>
              <a:rPr dirty="0"/>
              <a:t> </a:t>
            </a:r>
            <a:r>
              <a:rPr dirty="0" err="1"/>
              <a:t>사업</a:t>
            </a:r>
            <a:r>
              <a:rPr dirty="0"/>
              <a:t> </a:t>
            </a:r>
            <a:r>
              <a:rPr dirty="0" err="1"/>
              <a:t>수행에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내용들도</a:t>
            </a:r>
            <a:r>
              <a:rPr dirty="0"/>
              <a:t> </a:t>
            </a:r>
            <a:r>
              <a:rPr dirty="0" err="1"/>
              <a:t>빠짐없이</a:t>
            </a:r>
            <a:r>
              <a:rPr dirty="0"/>
              <a:t> </a:t>
            </a:r>
            <a:r>
              <a:rPr dirty="0" err="1"/>
              <a:t>포함시켜</a:t>
            </a:r>
            <a:r>
              <a:rPr dirty="0"/>
              <a:t> </a:t>
            </a:r>
            <a:r>
              <a:rPr dirty="0" err="1"/>
              <a:t>실현가능한</a:t>
            </a:r>
            <a:r>
              <a:rPr dirty="0"/>
              <a:t> </a:t>
            </a:r>
            <a:r>
              <a:rPr dirty="0" err="1"/>
              <a:t>제안임을</a:t>
            </a:r>
            <a:r>
              <a:rPr dirty="0"/>
              <a:t> </a:t>
            </a:r>
            <a:r>
              <a:rPr dirty="0" err="1"/>
              <a:t>보여주는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중요합니다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이처럼</a:t>
            </a:r>
            <a:r>
              <a:rPr dirty="0"/>
              <a:t> </a:t>
            </a:r>
            <a:r>
              <a:rPr dirty="0" err="1"/>
              <a:t>제안요청서에서</a:t>
            </a:r>
            <a:r>
              <a:rPr dirty="0"/>
              <a:t> </a:t>
            </a:r>
            <a:r>
              <a:rPr dirty="0" err="1"/>
              <a:t>요구하는</a:t>
            </a:r>
            <a:r>
              <a:rPr dirty="0"/>
              <a:t> </a:t>
            </a:r>
            <a:r>
              <a:rPr dirty="0" err="1"/>
              <a:t>내용은</a:t>
            </a:r>
            <a:r>
              <a:rPr dirty="0"/>
              <a:t> </a:t>
            </a:r>
            <a:r>
              <a:rPr dirty="0" err="1"/>
              <a:t>물론</a:t>
            </a:r>
            <a:r>
              <a:rPr dirty="0"/>
              <a:t>, </a:t>
            </a:r>
            <a:r>
              <a:rPr dirty="0" err="1"/>
              <a:t>제안사만의</a:t>
            </a:r>
            <a:r>
              <a:rPr dirty="0"/>
              <a:t> </a:t>
            </a:r>
            <a:r>
              <a:rPr dirty="0" err="1"/>
              <a:t>차별화된</a:t>
            </a:r>
            <a:r>
              <a:rPr dirty="0"/>
              <a:t> </a:t>
            </a:r>
            <a:r>
              <a:rPr dirty="0" err="1"/>
              <a:t>솔루션과</a:t>
            </a:r>
            <a:r>
              <a:rPr dirty="0"/>
              <a:t> </a:t>
            </a:r>
            <a:r>
              <a:rPr dirty="0" err="1"/>
              <a:t>전문성을</a:t>
            </a:r>
            <a:r>
              <a:rPr dirty="0"/>
              <a:t> 4번 </a:t>
            </a:r>
            <a:r>
              <a:rPr dirty="0" err="1"/>
              <a:t>항목에서</a:t>
            </a:r>
            <a:r>
              <a:rPr dirty="0"/>
              <a:t> </a:t>
            </a:r>
            <a:r>
              <a:rPr dirty="0" err="1"/>
              <a:t>집중적으로</a:t>
            </a:r>
            <a:r>
              <a:rPr dirty="0"/>
              <a:t> </a:t>
            </a:r>
            <a:r>
              <a:rPr dirty="0" err="1"/>
              <a:t>어필할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구성하고</a:t>
            </a:r>
            <a:r>
              <a:rPr dirty="0"/>
              <a:t> </a:t>
            </a:r>
            <a:r>
              <a:rPr dirty="0" err="1"/>
              <a:t>작성하시기를</a:t>
            </a:r>
            <a:r>
              <a:rPr dirty="0"/>
              <a:t> </a:t>
            </a:r>
            <a:r>
              <a:rPr dirty="0" err="1"/>
              <a:t>제안</a:t>
            </a:r>
            <a:r>
              <a:rPr dirty="0"/>
              <a:t> </a:t>
            </a:r>
            <a:r>
              <a:rPr dirty="0" err="1"/>
              <a:t>드립니다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사업 추진 방식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제안요청서의</a:t>
            </a:r>
            <a:r>
              <a:rPr dirty="0"/>
              <a:t> </a:t>
            </a:r>
            <a:r>
              <a:rPr dirty="0" err="1"/>
              <a:t>목차에는</a:t>
            </a:r>
            <a:r>
              <a:rPr dirty="0"/>
              <a:t> '5. </a:t>
            </a:r>
            <a:r>
              <a:rPr dirty="0" err="1"/>
              <a:t>사업</a:t>
            </a:r>
            <a:r>
              <a:rPr dirty="0"/>
              <a:t> </a:t>
            </a:r>
            <a:r>
              <a:rPr dirty="0" err="1"/>
              <a:t>추진</a:t>
            </a:r>
            <a:r>
              <a:rPr dirty="0"/>
              <a:t> </a:t>
            </a:r>
            <a:r>
              <a:rPr dirty="0" err="1"/>
              <a:t>방식'이라는</a:t>
            </a:r>
            <a:r>
              <a:rPr dirty="0"/>
              <a:t> </a:t>
            </a:r>
            <a:r>
              <a:rPr dirty="0" err="1"/>
              <a:t>항목이</a:t>
            </a:r>
            <a:r>
              <a:rPr dirty="0"/>
              <a:t> </a:t>
            </a:r>
            <a:r>
              <a:rPr dirty="0" err="1"/>
              <a:t>포함되어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 </a:t>
            </a:r>
          </a:p>
          <a:p>
            <a:endParaRPr dirty="0"/>
          </a:p>
          <a:p>
            <a:r>
              <a:rPr dirty="0" err="1"/>
              <a:t>제안요청서의</a:t>
            </a:r>
            <a:r>
              <a:rPr dirty="0"/>
              <a:t> </a:t>
            </a:r>
            <a:r>
              <a:rPr dirty="0" err="1"/>
              <a:t>목차</a:t>
            </a:r>
            <a:r>
              <a:rPr dirty="0"/>
              <a:t> 중 </a:t>
            </a:r>
            <a:r>
              <a:rPr dirty="0" err="1"/>
              <a:t>유사한</a:t>
            </a:r>
            <a:r>
              <a:rPr dirty="0"/>
              <a:t> </a:t>
            </a:r>
            <a:r>
              <a:rPr dirty="0" err="1"/>
              <a:t>항목으로는</a:t>
            </a:r>
            <a:r>
              <a:rPr dirty="0"/>
              <a:t> </a:t>
            </a:r>
            <a:r>
              <a:rPr dirty="0" err="1"/>
              <a:t>다음과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내용이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:</a:t>
            </a:r>
          </a:p>
          <a:p>
            <a:endParaRPr dirty="0"/>
          </a:p>
          <a:p>
            <a:r>
              <a:rPr dirty="0"/>
              <a:t>Ⅱ. </a:t>
            </a:r>
            <a:r>
              <a:rPr dirty="0" err="1"/>
              <a:t>사업추진</a:t>
            </a:r>
            <a:r>
              <a:rPr dirty="0"/>
              <a:t> </a:t>
            </a:r>
            <a:r>
              <a:rPr dirty="0" err="1"/>
              <a:t>방안</a:t>
            </a:r>
            <a:endParaRPr dirty="0"/>
          </a:p>
          <a:p>
            <a:r>
              <a:rPr dirty="0"/>
              <a:t>   1. </a:t>
            </a:r>
            <a:r>
              <a:rPr dirty="0" err="1"/>
              <a:t>추진전략</a:t>
            </a:r>
            <a:endParaRPr dirty="0"/>
          </a:p>
          <a:p>
            <a:r>
              <a:rPr dirty="0"/>
              <a:t>   2. </a:t>
            </a:r>
            <a:r>
              <a:rPr dirty="0" err="1"/>
              <a:t>적용기술</a:t>
            </a:r>
            <a:r>
              <a:rPr dirty="0"/>
              <a:t> </a:t>
            </a:r>
          </a:p>
          <a:p>
            <a:r>
              <a:rPr dirty="0"/>
              <a:t>   3. </a:t>
            </a:r>
            <a:r>
              <a:rPr dirty="0" err="1"/>
              <a:t>개발방법론</a:t>
            </a:r>
            <a:endParaRPr dirty="0"/>
          </a:p>
          <a:p>
            <a:endParaRPr dirty="0"/>
          </a:p>
          <a:p>
            <a:r>
              <a:rPr dirty="0"/>
              <a:t>이 </a:t>
            </a:r>
            <a:r>
              <a:rPr dirty="0" err="1"/>
              <a:t>항목들에서는</a:t>
            </a:r>
            <a:r>
              <a:rPr dirty="0"/>
              <a:t> </a:t>
            </a:r>
            <a:r>
              <a:rPr dirty="0" err="1"/>
              <a:t>제안사가</a:t>
            </a:r>
            <a:r>
              <a:rPr dirty="0"/>
              <a:t> </a:t>
            </a:r>
            <a:r>
              <a:rPr dirty="0" err="1"/>
              <a:t>해당</a:t>
            </a:r>
            <a:r>
              <a:rPr dirty="0"/>
              <a:t> </a:t>
            </a:r>
            <a:r>
              <a:rPr dirty="0" err="1"/>
              <a:t>사업을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전략과</a:t>
            </a:r>
            <a:r>
              <a:rPr dirty="0"/>
              <a:t> </a:t>
            </a:r>
            <a:r>
              <a:rPr dirty="0" err="1"/>
              <a:t>기술</a:t>
            </a:r>
            <a:r>
              <a:rPr dirty="0"/>
              <a:t>, </a:t>
            </a:r>
            <a:r>
              <a:rPr dirty="0" err="1"/>
              <a:t>방법론으로</a:t>
            </a:r>
            <a:r>
              <a:rPr dirty="0"/>
              <a:t> </a:t>
            </a:r>
            <a:r>
              <a:rPr dirty="0" err="1"/>
              <a:t>추진할</a:t>
            </a:r>
            <a:r>
              <a:rPr dirty="0"/>
              <a:t> </a:t>
            </a:r>
            <a:r>
              <a:rPr dirty="0" err="1"/>
              <a:t>것인지를</a:t>
            </a:r>
            <a:r>
              <a:rPr dirty="0"/>
              <a:t> </a:t>
            </a:r>
            <a:r>
              <a:rPr dirty="0" err="1"/>
              <a:t>기술하도록</a:t>
            </a:r>
            <a:r>
              <a:rPr dirty="0"/>
              <a:t> </a:t>
            </a:r>
            <a:r>
              <a:rPr dirty="0" err="1"/>
              <a:t>되어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제안요청서에</a:t>
            </a:r>
            <a:r>
              <a:rPr dirty="0"/>
              <a:t> </a:t>
            </a:r>
            <a:r>
              <a:rPr dirty="0" err="1"/>
              <a:t>포함되지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'</a:t>
            </a:r>
            <a:r>
              <a:rPr dirty="0" err="1"/>
              <a:t>사업</a:t>
            </a:r>
            <a:r>
              <a:rPr dirty="0"/>
              <a:t> </a:t>
            </a:r>
            <a:r>
              <a:rPr dirty="0" err="1"/>
              <a:t>추진</a:t>
            </a:r>
            <a:r>
              <a:rPr dirty="0"/>
              <a:t> </a:t>
            </a:r>
            <a:r>
              <a:rPr dirty="0" err="1"/>
              <a:t>방식'에</a:t>
            </a:r>
            <a:r>
              <a:rPr dirty="0"/>
              <a:t> </a:t>
            </a:r>
            <a:r>
              <a:rPr dirty="0" err="1"/>
              <a:t>대해서는</a:t>
            </a:r>
            <a:r>
              <a:rPr dirty="0"/>
              <a:t> </a:t>
            </a:r>
            <a:r>
              <a:rPr dirty="0" err="1"/>
              <a:t>제안요청서의</a:t>
            </a:r>
            <a:r>
              <a:rPr dirty="0"/>
              <a:t> </a:t>
            </a:r>
            <a:r>
              <a:rPr dirty="0" err="1"/>
              <a:t>내용만으로는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작성해야</a:t>
            </a:r>
            <a:r>
              <a:rPr dirty="0"/>
              <a:t> </a:t>
            </a:r>
            <a:r>
              <a:rPr dirty="0" err="1"/>
              <a:t>할지</a:t>
            </a:r>
            <a:r>
              <a:rPr dirty="0"/>
              <a:t> </a:t>
            </a:r>
            <a:r>
              <a:rPr dirty="0" err="1"/>
              <a:t>파악하기</a:t>
            </a:r>
            <a:r>
              <a:rPr dirty="0"/>
              <a:t> </a:t>
            </a:r>
            <a:r>
              <a:rPr dirty="0" err="1"/>
              <a:t>어려우므로</a:t>
            </a:r>
            <a:r>
              <a:rPr dirty="0"/>
              <a:t>, </a:t>
            </a:r>
            <a:r>
              <a:rPr dirty="0" err="1"/>
              <a:t>자세한</a:t>
            </a:r>
            <a:r>
              <a:rPr dirty="0"/>
              <a:t> </a:t>
            </a:r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작성하기는</a:t>
            </a:r>
            <a:r>
              <a:rPr dirty="0"/>
              <a:t> </a:t>
            </a:r>
            <a:r>
              <a:rPr dirty="0" err="1"/>
              <a:t>어렵습니다</a:t>
            </a:r>
            <a:r>
              <a:rPr dirty="0"/>
              <a:t>. </a:t>
            </a:r>
            <a:r>
              <a:rPr dirty="0" err="1"/>
              <a:t>프레젠테이션에</a:t>
            </a:r>
            <a:r>
              <a:rPr dirty="0"/>
              <a:t> '</a:t>
            </a:r>
            <a:r>
              <a:rPr dirty="0" err="1"/>
              <a:t>사업</a:t>
            </a:r>
            <a:r>
              <a:rPr dirty="0"/>
              <a:t> </a:t>
            </a:r>
            <a:r>
              <a:rPr dirty="0" err="1"/>
              <a:t>추진</a:t>
            </a:r>
            <a:r>
              <a:rPr dirty="0"/>
              <a:t> </a:t>
            </a:r>
            <a:r>
              <a:rPr dirty="0" err="1"/>
              <a:t>방식</a:t>
            </a:r>
            <a:r>
              <a:rPr dirty="0"/>
              <a:t>' </a:t>
            </a:r>
            <a:r>
              <a:rPr dirty="0" err="1"/>
              <a:t>항목을</a:t>
            </a:r>
            <a:r>
              <a:rPr dirty="0"/>
              <a:t> </a:t>
            </a:r>
            <a:r>
              <a:rPr dirty="0" err="1"/>
              <a:t>포함하고자</a:t>
            </a:r>
            <a:r>
              <a:rPr dirty="0"/>
              <a:t> </a:t>
            </a:r>
            <a:r>
              <a:rPr dirty="0" err="1"/>
              <a:t>한다면</a:t>
            </a:r>
            <a:r>
              <a:rPr dirty="0"/>
              <a:t>, </a:t>
            </a:r>
            <a:r>
              <a:rPr dirty="0" err="1"/>
              <a:t>발주처와</a:t>
            </a:r>
            <a:r>
              <a:rPr dirty="0"/>
              <a:t> </a:t>
            </a:r>
            <a:r>
              <a:rPr dirty="0" err="1"/>
              <a:t>해당</a:t>
            </a:r>
            <a:r>
              <a:rPr dirty="0"/>
              <a:t> </a:t>
            </a:r>
            <a:r>
              <a:rPr dirty="0" err="1"/>
              <a:t>항목에서</a:t>
            </a:r>
            <a:r>
              <a:rPr dirty="0"/>
              <a:t> </a:t>
            </a:r>
            <a:r>
              <a:rPr dirty="0" err="1"/>
              <a:t>설명해야</a:t>
            </a:r>
            <a:r>
              <a:rPr dirty="0"/>
              <a:t> 할 </a:t>
            </a:r>
            <a:r>
              <a:rPr dirty="0" err="1"/>
              <a:t>구체적인</a:t>
            </a:r>
            <a:r>
              <a:rPr dirty="0"/>
              <a:t> </a:t>
            </a:r>
            <a:r>
              <a:rPr dirty="0" err="1"/>
              <a:t>내용에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협의가</a:t>
            </a:r>
            <a:r>
              <a:rPr dirty="0"/>
              <a:t> </a:t>
            </a:r>
            <a:r>
              <a:rPr dirty="0" err="1"/>
              <a:t>필요할</a:t>
            </a:r>
            <a:r>
              <a:rPr dirty="0"/>
              <a:t> 것 </a:t>
            </a:r>
            <a:r>
              <a:rPr dirty="0" err="1"/>
              <a:t>같습니다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추진 일정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제안서 목차에 따르면 추진일정은 'Ⅳ. 사업관리부문 - 1. 추진일정계획' 부분에서 다루어져야 할 것 같습니다. </a:t>
            </a:r>
          </a:p>
          <a:p>
            <a:endParaRPr/>
          </a:p>
          <a:p>
            <a:r>
              <a:t>즉, 구체적인 추진전략, 적용기술, 개발방법론 등을 설명한 후 실제 사업 추진에 대한 관리 방안으로서 일정계획을 제시하는 것이 자연스러운 흐름입니다.</a:t>
            </a:r>
          </a:p>
          <a:p>
            <a:endParaRPr/>
          </a:p>
          <a:p>
            <a:r>
              <a:t>추진일정 부분에서는 사업의 시작부터 종료까지 각 단계별로 어떤 활동들이 얼마 동안 진행되는지를 간트차트(Gantt chart) 등을 활용하여 한 눈에 파악할 수 있도록 정리하는 것이 좋겠습니다. 또한 중요한 마일스톤과 성과물, 각 활동간 연계 등을 명확히 표시해 사업 진척상황을 쉽게 관리하고 통제할 수 있음을 보여주는 것이 중요할 것 같습니다.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II. 건강보험심사평가원 현황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'II. 건강보험심사평가원 현황' 부분에 대해서는 제시된 자료에 직접적인 내용이 없어 자세한 설명을 작성하기 어렵습니다. 하지만 일반적으로 이 항목에서는 아래와 같은 내용들이 포함될 수 있을 것 같습니다.</a:t>
            </a:r>
          </a:p>
          <a:p>
            <a:endParaRPr/>
          </a:p>
          <a:p>
            <a:r>
              <a:t>- 건강보험심사평가원의 조직 구성과 주요 부서별 역할</a:t>
            </a:r>
          </a:p>
          <a:p>
            <a:r>
              <a:t>- 건강보험심사평가원의 인력 현황 </a:t>
            </a:r>
          </a:p>
          <a:p>
            <a:r>
              <a:t>- 최근 건강보험심사평가원의 주요 사업 내용과 성과</a:t>
            </a:r>
          </a:p>
          <a:p>
            <a:r>
              <a:t>- 건강보험 심사 및 평가 관련 통계 데이터 </a:t>
            </a:r>
          </a:p>
          <a:p>
            <a:r>
              <a:t>- 건강보험심사평가원의 중장기 발전 계획 및 비전</a:t>
            </a:r>
          </a:p>
          <a:p>
            <a:endParaRPr/>
          </a:p>
          <a:p>
            <a:r>
              <a:t>이런 내용들을 바탕으로 건강보험심사평가원이 바레인 SEHATI 프로그램을 수행할 수 있는 전문성과 역량을 갖추고 있음을 강조하는 것이 좋을 것 같습니다. 하지만 구체적인 내용은 추가적인 자료 없이 제가 임의로 만들어내기는 어려운 점 양해 부탁드립니다.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2551</Words>
  <Application>Microsoft Office PowerPoint</Application>
  <PresentationFormat>화면 슬라이드 쇼(4:3)</PresentationFormat>
  <Paragraphs>260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바레인 건강보험시스템 구축사업 제안요청서 목차</vt:lpstr>
      <vt:lpstr>I. 사업 개요</vt:lpstr>
      <vt:lpstr>1. 추진 배경 및 필요성</vt:lpstr>
      <vt:lpstr>2. 사업 목표</vt:lpstr>
      <vt:lpstr>3. 주요 추진 과제</vt:lpstr>
      <vt:lpstr>4. 세부 추진 내용</vt:lpstr>
      <vt:lpstr>5. 사업 추진 방식</vt:lpstr>
      <vt:lpstr>6. 추진 일정</vt:lpstr>
      <vt:lpstr>II. 건강보험심사평가원 현황</vt:lpstr>
      <vt:lpstr>1. 주요 업무 현황</vt:lpstr>
      <vt:lpstr>2. 정보시스템 운영 현황</vt:lpstr>
      <vt:lpstr>3. 기타 참고사항</vt:lpstr>
      <vt:lpstr>III. 제안요청 사항</vt:lpstr>
      <vt:lpstr>1. 목표 시스템 개념도</vt:lpstr>
      <vt:lpstr>2. 시스템 구축 범위</vt:lpstr>
      <vt:lpstr>3. 단계별 구축 방안</vt:lpstr>
      <vt:lpstr>4. 세부 요구사항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바레인 건강보험시스템 구축사업 제안요청서 목차</dc:title>
  <dc:subject/>
  <dc:creator/>
  <cp:keywords/>
  <dc:description>generated using python-pptx</dc:description>
  <cp:lastModifiedBy>문영호 책임 공공이행혁신팀 (yhmoon@lgcns.com, 01055305139)</cp:lastModifiedBy>
  <cp:revision>3</cp:revision>
  <dcterms:created xsi:type="dcterms:W3CDTF">2013-01-27T09:14:16Z</dcterms:created>
  <dcterms:modified xsi:type="dcterms:W3CDTF">2025-05-26T08:28:30Z</dcterms:modified>
  <cp:category/>
</cp:coreProperties>
</file>