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5"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9252-81E7-02E9-ACB0-238E882FE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591456-42AA-66AE-76C1-341146506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5D79B-DC9A-5413-C27A-BE2C2E1FAF4C}"/>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5" name="Footer Placeholder 4">
            <a:extLst>
              <a:ext uri="{FF2B5EF4-FFF2-40B4-BE49-F238E27FC236}">
                <a16:creationId xmlns:a16="http://schemas.microsoft.com/office/drawing/2014/main" id="{B794EDDD-4B80-FF03-3581-0853471A4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B05E7-260D-722B-8965-4D7D6744B982}"/>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417427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BD4F-DB42-5E9E-AEEB-ED269DBD4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491A2-1CE7-ED26-0FE4-F32077B06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9F48D-866F-999A-DE0C-AF9D474DE064}"/>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5" name="Footer Placeholder 4">
            <a:extLst>
              <a:ext uri="{FF2B5EF4-FFF2-40B4-BE49-F238E27FC236}">
                <a16:creationId xmlns:a16="http://schemas.microsoft.com/office/drawing/2014/main" id="{ACDB1790-CBC1-A5DE-693C-23FB60911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8A4F4-64F1-4969-B04F-0636DD0012D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49164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B8AD9-A345-1077-2846-161ADEF8A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560A7-D376-B752-820A-1E0F3B0E7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19313-D67B-1FC8-743C-C270B14DFD7E}"/>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5" name="Footer Placeholder 4">
            <a:extLst>
              <a:ext uri="{FF2B5EF4-FFF2-40B4-BE49-F238E27FC236}">
                <a16:creationId xmlns:a16="http://schemas.microsoft.com/office/drawing/2014/main" id="{4AD3CDFD-84ED-B86A-0F1F-86AD0367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D8CF3-370E-716C-98A1-5A89B2353231}"/>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85995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56C4-B4AC-7089-2F19-55C41B591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C687A-7FCB-C39A-1AA2-0D0163A56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8B8E8-9976-53D7-DB5A-878AAF232567}"/>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5" name="Footer Placeholder 4">
            <a:extLst>
              <a:ext uri="{FF2B5EF4-FFF2-40B4-BE49-F238E27FC236}">
                <a16:creationId xmlns:a16="http://schemas.microsoft.com/office/drawing/2014/main" id="{120BF26B-36B5-62EB-EAF3-3941C305E3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C22C6-F1C5-FFB5-EE12-AE040EE92794}"/>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87644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2111-C401-A240-C91A-0F7FBAFB62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E0575B-CDDB-7632-6DF6-D773091C4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063CE6-DB3B-F0F8-DBB9-FE78FDDD7B23}"/>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5" name="Footer Placeholder 4">
            <a:extLst>
              <a:ext uri="{FF2B5EF4-FFF2-40B4-BE49-F238E27FC236}">
                <a16:creationId xmlns:a16="http://schemas.microsoft.com/office/drawing/2014/main" id="{EE0980CA-9E3A-6C89-A34E-5C974205E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2236-30F3-61DB-6643-8BEB607417F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105493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76CC-3AD7-F4A9-ABC0-A0DC20BCD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2FBD4-8182-E2B6-8F64-C304BF1C49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8BA3D4-C5EB-6FE0-C7F9-5FF739879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0BBF9-373C-F7CB-61F8-8729D7B1BB33}"/>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6" name="Footer Placeholder 5">
            <a:extLst>
              <a:ext uri="{FF2B5EF4-FFF2-40B4-BE49-F238E27FC236}">
                <a16:creationId xmlns:a16="http://schemas.microsoft.com/office/drawing/2014/main" id="{ABAC417F-D574-3A9A-1631-13E737B4B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04D55-9406-E43E-2EB3-176A39CB361B}"/>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77989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CCCC-07B5-0B5A-CF95-417237E865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185292-C054-E826-42F4-1D77FBF76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0DD2B-2367-EF4C-8462-66E1BE1D6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DEBC62-792E-10EB-D0FA-78D69A2C4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685DD-E90C-A0F9-0E30-106B3359F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59227D-E7ED-4136-C351-EF668FCE1355}"/>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8" name="Footer Placeholder 7">
            <a:extLst>
              <a:ext uri="{FF2B5EF4-FFF2-40B4-BE49-F238E27FC236}">
                <a16:creationId xmlns:a16="http://schemas.microsoft.com/office/drawing/2014/main" id="{1D242822-8EDB-5CA9-9035-FCB563022C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CB64FC-F141-5699-ADB8-5FF81E889FC3}"/>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224894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E9BF-3DAF-2E41-8487-F2C969FF5F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E59796-839B-3C0B-6D8B-F8EA4C52FBBD}"/>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4" name="Footer Placeholder 3">
            <a:extLst>
              <a:ext uri="{FF2B5EF4-FFF2-40B4-BE49-F238E27FC236}">
                <a16:creationId xmlns:a16="http://schemas.microsoft.com/office/drawing/2014/main" id="{6CE6B6F8-BC0D-45F9-5E11-2E3130090C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2C047C-07FB-32C6-58A4-19D4EBEEFF5D}"/>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232438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9BE00-D749-47F7-23A9-9BBFD7A4E12C}"/>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3" name="Footer Placeholder 2">
            <a:extLst>
              <a:ext uri="{FF2B5EF4-FFF2-40B4-BE49-F238E27FC236}">
                <a16:creationId xmlns:a16="http://schemas.microsoft.com/office/drawing/2014/main" id="{2201927D-FD58-A73E-FB2C-7A4FD7FF8B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C3C16-6DFB-49FE-5562-DC7D133EFE7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04363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2CF1-36B8-6CBD-EAD1-428C36B4CE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8B792-2502-B627-DF8E-F480981C3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376E4-7AE3-EBBD-20D5-1B3E21072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EE768-9381-6275-9024-701A5D53B37B}"/>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6" name="Footer Placeholder 5">
            <a:extLst>
              <a:ext uri="{FF2B5EF4-FFF2-40B4-BE49-F238E27FC236}">
                <a16:creationId xmlns:a16="http://schemas.microsoft.com/office/drawing/2014/main" id="{63BAC210-0B74-D026-DFF8-E82722FEE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466BB-6E7D-A9C0-0836-DF7562433EEA}"/>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129386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E12A-12E8-3DC5-76E0-59EDE681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5DFD0-1AB7-4797-BC2B-CF9A589B4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52FBB-EFC3-2057-10F8-E84F90413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49D2A-842C-BE1A-58F2-6A5A4C154B44}"/>
              </a:ext>
            </a:extLst>
          </p:cNvPr>
          <p:cNvSpPr>
            <a:spLocks noGrp="1"/>
          </p:cNvSpPr>
          <p:nvPr>
            <p:ph type="dt" sz="half" idx="10"/>
          </p:nvPr>
        </p:nvSpPr>
        <p:spPr/>
        <p:txBody>
          <a:bodyPr/>
          <a:lstStyle/>
          <a:p>
            <a:fld id="{BFE8DED3-9F02-4D41-8872-E4871F0F6BC7}" type="datetimeFigureOut">
              <a:rPr lang="en-US" smtClean="0"/>
              <a:t>4/13/2023</a:t>
            </a:fld>
            <a:endParaRPr lang="en-US"/>
          </a:p>
        </p:txBody>
      </p:sp>
      <p:sp>
        <p:nvSpPr>
          <p:cNvPr id="6" name="Footer Placeholder 5">
            <a:extLst>
              <a:ext uri="{FF2B5EF4-FFF2-40B4-BE49-F238E27FC236}">
                <a16:creationId xmlns:a16="http://schemas.microsoft.com/office/drawing/2014/main" id="{5BF70E9E-460A-2534-66E3-30619D451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E6D52-F633-7678-7350-8943DF45EE26}"/>
              </a:ext>
            </a:extLst>
          </p:cNvPr>
          <p:cNvSpPr>
            <a:spLocks noGrp="1"/>
          </p:cNvSpPr>
          <p:nvPr>
            <p:ph type="sldNum" sz="quarter" idx="12"/>
          </p:nvPr>
        </p:nvSpPr>
        <p:spPr/>
        <p:txBody>
          <a:bodyPr/>
          <a:lstStyle/>
          <a:p>
            <a:fld id="{30E80E83-A43A-4FB4-A4CF-C62BBDCA748E}" type="slidenum">
              <a:rPr lang="en-US" smtClean="0"/>
              <a:t>‹#›</a:t>
            </a:fld>
            <a:endParaRPr lang="en-US"/>
          </a:p>
        </p:txBody>
      </p:sp>
    </p:spTree>
    <p:extLst>
      <p:ext uri="{BB962C8B-B14F-4D97-AF65-F5344CB8AC3E}">
        <p14:creationId xmlns:p14="http://schemas.microsoft.com/office/powerpoint/2010/main" val="394729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378FD-FD38-7B75-521A-0DA58006C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530DB-8DB8-FF12-6CA0-EC1D6C1BC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2A2AF-2230-6200-C575-A00CBDA20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8DED3-9F02-4D41-8872-E4871F0F6BC7}" type="datetimeFigureOut">
              <a:rPr lang="en-US" smtClean="0"/>
              <a:t>4/13/2023</a:t>
            </a:fld>
            <a:endParaRPr lang="en-US"/>
          </a:p>
        </p:txBody>
      </p:sp>
      <p:sp>
        <p:nvSpPr>
          <p:cNvPr id="5" name="Footer Placeholder 4">
            <a:extLst>
              <a:ext uri="{FF2B5EF4-FFF2-40B4-BE49-F238E27FC236}">
                <a16:creationId xmlns:a16="http://schemas.microsoft.com/office/drawing/2014/main" id="{1083C91E-2079-6387-86EA-F4EE53E7D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D00D75-44D2-4C89-D851-19F5929C0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80E83-A43A-4FB4-A4CF-C62BBDCA748E}" type="slidenum">
              <a:rPr lang="en-US" smtClean="0"/>
              <a:t>‹#›</a:t>
            </a:fld>
            <a:endParaRPr lang="en-US"/>
          </a:p>
        </p:txBody>
      </p:sp>
    </p:spTree>
    <p:extLst>
      <p:ext uri="{BB962C8B-B14F-4D97-AF65-F5344CB8AC3E}">
        <p14:creationId xmlns:p14="http://schemas.microsoft.com/office/powerpoint/2010/main" val="4064342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learn.arcgis.com/en/projects/fill-gaps-in-your-data-with-areal-interpol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9377208-CB9B-35FE-0A99-748EF3B11C1B}"/>
              </a:ext>
            </a:extLst>
          </p:cNvPr>
          <p:cNvSpPr>
            <a:spLocks noGrp="1"/>
          </p:cNvSpPr>
          <p:nvPr>
            <p:ph type="ctrTitle"/>
          </p:nvPr>
        </p:nvSpPr>
        <p:spPr>
          <a:xfrm>
            <a:off x="1524000" y="1122363"/>
            <a:ext cx="9144000" cy="2387600"/>
          </a:xfrm>
        </p:spPr>
        <p:txBody>
          <a:bodyPr/>
          <a:lstStyle/>
          <a:p>
            <a:r>
              <a:rPr lang="en-US" dirty="0"/>
              <a:t>GIS Exercise #10</a:t>
            </a:r>
          </a:p>
        </p:txBody>
      </p:sp>
      <p:sp>
        <p:nvSpPr>
          <p:cNvPr id="7" name="Subtitle 2">
            <a:extLst>
              <a:ext uri="{FF2B5EF4-FFF2-40B4-BE49-F238E27FC236}">
                <a16:creationId xmlns:a16="http://schemas.microsoft.com/office/drawing/2014/main" id="{A3B09B88-0677-04AA-77B7-4F210B7EFDC6}"/>
              </a:ext>
            </a:extLst>
          </p:cNvPr>
          <p:cNvSpPr>
            <a:spLocks noGrp="1"/>
          </p:cNvSpPr>
          <p:nvPr>
            <p:ph type="subTitle" idx="1"/>
          </p:nvPr>
        </p:nvSpPr>
        <p:spPr>
          <a:xfrm>
            <a:off x="1524000" y="3602038"/>
            <a:ext cx="9144000" cy="1655762"/>
          </a:xfrm>
        </p:spPr>
        <p:txBody>
          <a:bodyPr/>
          <a:lstStyle/>
          <a:p>
            <a:r>
              <a:rPr lang="en-US" dirty="0"/>
              <a:t>AJ Brown</a:t>
            </a:r>
          </a:p>
          <a:p>
            <a:r>
              <a:rPr lang="en-US" dirty="0"/>
              <a:t>WR 514 Spring 2023</a:t>
            </a:r>
          </a:p>
        </p:txBody>
      </p:sp>
    </p:spTree>
    <p:extLst>
      <p:ext uri="{BB962C8B-B14F-4D97-AF65-F5344CB8AC3E}">
        <p14:creationId xmlns:p14="http://schemas.microsoft.com/office/powerpoint/2010/main" val="129430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71DE-F56E-208F-C2CE-D59F2B3F9A85}"/>
              </a:ext>
            </a:extLst>
          </p:cNvPr>
          <p:cNvSpPr>
            <a:spLocks noGrp="1"/>
          </p:cNvSpPr>
          <p:nvPr>
            <p:ph type="title"/>
          </p:nvPr>
        </p:nvSpPr>
        <p:spPr/>
        <p:txBody>
          <a:bodyPr>
            <a:normAutofit/>
          </a:bodyPr>
          <a:lstStyle/>
          <a:p>
            <a:r>
              <a:rPr lang="en-US" dirty="0"/>
              <a:t>Exercise 10: Fill gaps in your data with areal interpolation</a:t>
            </a:r>
          </a:p>
        </p:txBody>
      </p:sp>
      <p:sp>
        <p:nvSpPr>
          <p:cNvPr id="3" name="Content Placeholder 2">
            <a:extLst>
              <a:ext uri="{FF2B5EF4-FFF2-40B4-BE49-F238E27FC236}">
                <a16:creationId xmlns:a16="http://schemas.microsoft.com/office/drawing/2014/main" id="{07EB85DE-84BC-A0AA-5103-E3AF7595BB27}"/>
              </a:ext>
            </a:extLst>
          </p:cNvPr>
          <p:cNvSpPr>
            <a:spLocks noGrp="1"/>
          </p:cNvSpPr>
          <p:nvPr>
            <p:ph idx="1"/>
          </p:nvPr>
        </p:nvSpPr>
        <p:spPr>
          <a:xfrm>
            <a:off x="838200" y="1825624"/>
            <a:ext cx="10515600" cy="4882473"/>
          </a:xfrm>
        </p:spPr>
        <p:txBody>
          <a:bodyPr>
            <a:normAutofit fontScale="77500" lnSpcReduction="20000"/>
          </a:bodyPr>
          <a:lstStyle/>
          <a:p>
            <a:r>
              <a:rPr lang="en-US" dirty="0"/>
              <a:t>ESRI Geostatistical Exercise: </a:t>
            </a:r>
            <a:r>
              <a:rPr lang="en-US" dirty="0">
                <a:hlinkClick r:id="rId2"/>
              </a:rPr>
              <a:t>https://learn.arcgis.com/en/projects/fill-gaps-in-your-data-with-areal-interpolation/</a:t>
            </a:r>
            <a:r>
              <a:rPr lang="en-US" dirty="0"/>
              <a:t> </a:t>
            </a:r>
          </a:p>
          <a:p>
            <a:pPr marL="0" indent="0" algn="l">
              <a:buNone/>
            </a:pPr>
            <a:r>
              <a:rPr lang="en-US" b="0" i="0" dirty="0">
                <a:solidFill>
                  <a:srgbClr val="4C4C4C"/>
                </a:solidFill>
                <a:effectLst/>
                <a:latin typeface="Avenir Next W01"/>
              </a:rPr>
              <a:t>Data may not always be complete. Your data may have gaps due to inconsistent data collecting methods or technical problems with sensors. Typically, features with missing data are not shown on the final map or are represented with a gray color. But sometimes you may want to fill in these gaps, either to conduct further analysis or to improve your map's appearance.</a:t>
            </a:r>
          </a:p>
          <a:p>
            <a:pPr marL="0" indent="0" algn="l">
              <a:buNone/>
            </a:pPr>
            <a:r>
              <a:rPr lang="en-US" b="0" i="0" dirty="0">
                <a:solidFill>
                  <a:srgbClr val="4C4C4C"/>
                </a:solidFill>
                <a:effectLst/>
                <a:latin typeface="Avenir Next W01"/>
              </a:rPr>
              <a:t>In ArcGIS Pro, there are two common methods for filling gaps in spatial data. Neither can re-create the true values for your missing data, but they offer more reliable results than simple guesswork. The first method is the Fill Missing Values tool. It estimates values based on neighboring features, offering different methods for selecting and sampling from those neighbors.</a:t>
            </a:r>
          </a:p>
          <a:p>
            <a:pPr marL="0" indent="0" algn="l">
              <a:buNone/>
            </a:pPr>
            <a:r>
              <a:rPr lang="en-US" b="0" i="0" dirty="0">
                <a:solidFill>
                  <a:srgbClr val="4C4C4C"/>
                </a:solidFill>
                <a:effectLst/>
                <a:latin typeface="Avenir Next W01"/>
              </a:rPr>
              <a:t>In this tutorial, you'll use the second method—</a:t>
            </a:r>
            <a:r>
              <a:rPr lang="en-US" b="0" i="0" dirty="0" err="1">
                <a:solidFill>
                  <a:srgbClr val="4C4C4C"/>
                </a:solidFill>
                <a:effectLst/>
                <a:latin typeface="Avenir Next W01"/>
              </a:rPr>
              <a:t>geostatistics</a:t>
            </a:r>
            <a:r>
              <a:rPr lang="en-US" b="0" i="0" dirty="0">
                <a:solidFill>
                  <a:srgbClr val="4C4C4C"/>
                </a:solidFill>
                <a:effectLst/>
                <a:latin typeface="Avenir Next W01"/>
              </a:rPr>
              <a:t>—to map the spatial variation of data across the entire study area. Predicted values are then pulled from the resulting map to fill the gaps in your data. </a:t>
            </a:r>
            <a:r>
              <a:rPr lang="en-US" b="0" i="0" dirty="0" err="1">
                <a:solidFill>
                  <a:srgbClr val="4C4C4C"/>
                </a:solidFill>
                <a:effectLst/>
                <a:latin typeface="Avenir Next W01"/>
              </a:rPr>
              <a:t>Geostatistics</a:t>
            </a:r>
            <a:r>
              <a:rPr lang="en-US" b="0" i="0" dirty="0">
                <a:solidFill>
                  <a:srgbClr val="4C4C4C"/>
                </a:solidFill>
                <a:effectLst/>
                <a:latin typeface="Avenir Next W01"/>
              </a:rPr>
              <a:t> allows you to predict values in locations that have not been measured, using data from measurements elsewhere in your study area. Typically </a:t>
            </a:r>
            <a:r>
              <a:rPr lang="en-US" b="0" i="0" dirty="0" err="1">
                <a:solidFill>
                  <a:srgbClr val="4C4C4C"/>
                </a:solidFill>
                <a:effectLst/>
                <a:latin typeface="Avenir Next W01"/>
              </a:rPr>
              <a:t>geostatistics</a:t>
            </a:r>
            <a:r>
              <a:rPr lang="en-US" b="0" i="0" dirty="0">
                <a:solidFill>
                  <a:srgbClr val="4C4C4C"/>
                </a:solidFill>
                <a:effectLst/>
                <a:latin typeface="Avenir Next W01"/>
              </a:rPr>
              <a:t> uses point data, but it can also interpolate from data stored in polygons, as you'll use in this tutorial.</a:t>
            </a:r>
          </a:p>
        </p:txBody>
      </p:sp>
    </p:spTree>
    <p:extLst>
      <p:ext uri="{BB962C8B-B14F-4D97-AF65-F5344CB8AC3E}">
        <p14:creationId xmlns:p14="http://schemas.microsoft.com/office/powerpoint/2010/main" val="40550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445DA-1432-A3DA-FF5A-F563FBF20EFD}"/>
              </a:ext>
            </a:extLst>
          </p:cNvPr>
          <p:cNvSpPr>
            <a:spLocks noGrp="1"/>
          </p:cNvSpPr>
          <p:nvPr>
            <p:ph type="title"/>
          </p:nvPr>
        </p:nvSpPr>
        <p:spPr>
          <a:xfrm>
            <a:off x="8643193" y="489507"/>
            <a:ext cx="3091607" cy="1655483"/>
          </a:xfrm>
        </p:spPr>
        <p:txBody>
          <a:bodyPr anchor="b">
            <a:normAutofit/>
          </a:bodyPr>
          <a:lstStyle/>
          <a:p>
            <a:r>
              <a:rPr lang="en-US" sz="2800"/>
              <a:t>Step 1: Display map of Poland with missing senior population data</a:t>
            </a:r>
          </a:p>
        </p:txBody>
      </p:sp>
      <p:pic>
        <p:nvPicPr>
          <p:cNvPr id="5" name="Picture 4" descr="Map&#10;&#10;Description automatically generated">
            <a:extLst>
              <a:ext uri="{FF2B5EF4-FFF2-40B4-BE49-F238E27FC236}">
                <a16:creationId xmlns:a16="http://schemas.microsoft.com/office/drawing/2014/main" id="{73F8CCB7-F704-5C13-5811-973E630ECD37}"/>
              </a:ext>
            </a:extLst>
          </p:cNvPr>
          <p:cNvPicPr>
            <a:picLocks noChangeAspect="1"/>
          </p:cNvPicPr>
          <p:nvPr/>
        </p:nvPicPr>
        <p:blipFill rotWithShape="1">
          <a:blip r:embed="rId2"/>
          <a:srcRect l="7738" r="14380"/>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FF83CE78-7900-00EF-B855-DEC44D02BC3A}"/>
              </a:ext>
            </a:extLst>
          </p:cNvPr>
          <p:cNvSpPr>
            <a:spLocks noGrp="1"/>
          </p:cNvSpPr>
          <p:nvPr>
            <p:ph idx="1"/>
          </p:nvPr>
        </p:nvSpPr>
        <p:spPr>
          <a:xfrm>
            <a:off x="8252085" y="2418408"/>
            <a:ext cx="3939915" cy="3950085"/>
          </a:xfrm>
        </p:spPr>
        <p:txBody>
          <a:bodyPr>
            <a:normAutofit/>
          </a:bodyPr>
          <a:lstStyle/>
          <a:p>
            <a:r>
              <a:rPr lang="en-US" sz="1600" b="0" i="0" dirty="0">
                <a:solidFill>
                  <a:srgbClr val="4C4C4C"/>
                </a:solidFill>
                <a:effectLst/>
                <a:latin typeface="Avenir Next W01"/>
              </a:rPr>
              <a:t>This map depicts </a:t>
            </a:r>
            <a:r>
              <a:rPr lang="en-US" sz="1600" b="0" i="0" dirty="0" err="1">
                <a:solidFill>
                  <a:srgbClr val="4C4C4C"/>
                </a:solidFill>
                <a:effectLst/>
                <a:latin typeface="Avenir Next W01"/>
              </a:rPr>
              <a:t>powiaty</a:t>
            </a:r>
            <a:r>
              <a:rPr lang="en-US" sz="1600" b="0" i="0" dirty="0">
                <a:solidFill>
                  <a:srgbClr val="4C4C4C"/>
                </a:solidFill>
                <a:effectLst/>
                <a:latin typeface="Avenir Next W01"/>
              </a:rPr>
              <a:t>, which are administrative units similar to counties, in Poland. The polygons are colored to represent the percentage of the population aged 65 years or older. Unfortunately, the data is incomplete. Ten </a:t>
            </a:r>
            <a:r>
              <a:rPr lang="en-US" sz="1600" b="0" i="0" dirty="0" err="1">
                <a:solidFill>
                  <a:srgbClr val="4C4C4C"/>
                </a:solidFill>
                <a:effectLst/>
                <a:latin typeface="Avenir Next W01"/>
              </a:rPr>
              <a:t>powiaty</a:t>
            </a:r>
            <a:r>
              <a:rPr lang="en-US" sz="1600" b="0" i="0" dirty="0">
                <a:solidFill>
                  <a:srgbClr val="4C4C4C"/>
                </a:solidFill>
                <a:effectLst/>
                <a:latin typeface="Avenir Next W01"/>
              </a:rPr>
              <a:t> contain no value for the percentage of seniors.</a:t>
            </a:r>
          </a:p>
          <a:p>
            <a:r>
              <a:rPr lang="en-US" sz="1600" b="0" i="0" dirty="0">
                <a:solidFill>
                  <a:srgbClr val="4C4C4C"/>
                </a:solidFill>
                <a:effectLst/>
                <a:latin typeface="Avenir Next W01"/>
              </a:rPr>
              <a:t>If you know the values for most of the features in your dataset, you can use them to predict continuous values across the entire area. We’ll do this to map the spatial distribution of seniors in Poland.</a:t>
            </a:r>
          </a:p>
          <a:p>
            <a:r>
              <a:rPr lang="en-US" sz="1600" dirty="0">
                <a:solidFill>
                  <a:srgbClr val="4C4C4C"/>
                </a:solidFill>
                <a:latin typeface="Avenir Next W01"/>
              </a:rPr>
              <a:t>We will do this using the </a:t>
            </a:r>
            <a:r>
              <a:rPr lang="en-US" sz="1600" dirty="0" err="1">
                <a:solidFill>
                  <a:srgbClr val="4C4C4C"/>
                </a:solidFill>
                <a:latin typeface="Avenir Next W01"/>
              </a:rPr>
              <a:t>Aeral</a:t>
            </a:r>
            <a:r>
              <a:rPr lang="en-US" sz="1600" dirty="0">
                <a:solidFill>
                  <a:srgbClr val="4C4C4C"/>
                </a:solidFill>
                <a:latin typeface="Avenir Next W01"/>
              </a:rPr>
              <a:t> Interpolation tool in the geostatistical wizard using ArcGIS Pro</a:t>
            </a:r>
            <a:endParaRPr lang="en-US" sz="2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61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3E50D-66E4-AD5C-3391-2288101BC88B}"/>
              </a:ext>
            </a:extLst>
          </p:cNvPr>
          <p:cNvSpPr>
            <a:spLocks noGrp="1"/>
          </p:cNvSpPr>
          <p:nvPr>
            <p:ph type="title"/>
          </p:nvPr>
        </p:nvSpPr>
        <p:spPr>
          <a:xfrm>
            <a:off x="838198" y="547815"/>
            <a:ext cx="5167185" cy="1680519"/>
          </a:xfrm>
        </p:spPr>
        <p:txBody>
          <a:bodyPr>
            <a:normAutofit/>
          </a:bodyPr>
          <a:lstStyle/>
          <a:p>
            <a:r>
              <a:rPr lang="en-US" sz="4000" dirty="0"/>
              <a:t>Step 2: Input data and fit covariance model</a:t>
            </a:r>
          </a:p>
        </p:txBody>
      </p:sp>
      <p:sp>
        <p:nvSpPr>
          <p:cNvPr id="3" name="Content Placeholder 2">
            <a:extLst>
              <a:ext uri="{FF2B5EF4-FFF2-40B4-BE49-F238E27FC236}">
                <a16:creationId xmlns:a16="http://schemas.microsoft.com/office/drawing/2014/main" id="{C4E62FB8-1F04-31FE-F4B8-2BCCBB1E3921}"/>
              </a:ext>
            </a:extLst>
          </p:cNvPr>
          <p:cNvSpPr>
            <a:spLocks noGrp="1"/>
          </p:cNvSpPr>
          <p:nvPr>
            <p:ph idx="1"/>
          </p:nvPr>
        </p:nvSpPr>
        <p:spPr>
          <a:xfrm>
            <a:off x="6186619" y="547815"/>
            <a:ext cx="5178960" cy="1680519"/>
          </a:xfrm>
        </p:spPr>
        <p:txBody>
          <a:bodyPr anchor="ctr">
            <a:normAutofit/>
          </a:bodyPr>
          <a:lstStyle/>
          <a:p>
            <a:r>
              <a:rPr lang="en-US" sz="2000"/>
              <a:t>Select the appropriate dataset</a:t>
            </a:r>
          </a:p>
          <a:p>
            <a:r>
              <a:rPr lang="en-US" sz="2000"/>
              <a:t>Fit the population data covariance with the proper model</a:t>
            </a:r>
          </a:p>
        </p:txBody>
      </p:sp>
      <p:pic>
        <p:nvPicPr>
          <p:cNvPr id="7" name="Picture 6">
            <a:extLst>
              <a:ext uri="{FF2B5EF4-FFF2-40B4-BE49-F238E27FC236}">
                <a16:creationId xmlns:a16="http://schemas.microsoft.com/office/drawing/2014/main" id="{7DB4CBCE-3A56-5C63-67AE-B71F422317DE}"/>
              </a:ext>
            </a:extLst>
          </p:cNvPr>
          <p:cNvPicPr>
            <a:picLocks noChangeAspect="1"/>
          </p:cNvPicPr>
          <p:nvPr/>
        </p:nvPicPr>
        <p:blipFill>
          <a:blip r:embed="rId2"/>
          <a:stretch>
            <a:fillRect/>
          </a:stretch>
        </p:blipFill>
        <p:spPr>
          <a:xfrm>
            <a:off x="838198" y="2462523"/>
            <a:ext cx="5167185" cy="3629947"/>
          </a:xfrm>
          <a:prstGeom prst="rect">
            <a:avLst/>
          </a:prstGeom>
        </p:spPr>
      </p:pic>
      <p:pic>
        <p:nvPicPr>
          <p:cNvPr id="5" name="Picture 4">
            <a:extLst>
              <a:ext uri="{FF2B5EF4-FFF2-40B4-BE49-F238E27FC236}">
                <a16:creationId xmlns:a16="http://schemas.microsoft.com/office/drawing/2014/main" id="{3F734845-8396-478C-DF22-1E2CDF7033B4}"/>
              </a:ext>
            </a:extLst>
          </p:cNvPr>
          <p:cNvPicPr>
            <a:picLocks noChangeAspect="1"/>
          </p:cNvPicPr>
          <p:nvPr/>
        </p:nvPicPr>
        <p:blipFill>
          <a:blip r:embed="rId3"/>
          <a:stretch>
            <a:fillRect/>
          </a:stretch>
        </p:blipFill>
        <p:spPr>
          <a:xfrm>
            <a:off x="6198394" y="2475441"/>
            <a:ext cx="5167185" cy="3604111"/>
          </a:xfrm>
          <a:prstGeom prst="rect">
            <a:avLst/>
          </a:prstGeom>
        </p:spPr>
      </p:pic>
    </p:spTree>
    <p:extLst>
      <p:ext uri="{BB962C8B-B14F-4D97-AF65-F5344CB8AC3E}">
        <p14:creationId xmlns:p14="http://schemas.microsoft.com/office/powerpoint/2010/main" val="378437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2FB5-C741-E603-0257-3685EFFAE390}"/>
              </a:ext>
            </a:extLst>
          </p:cNvPr>
          <p:cNvSpPr>
            <a:spLocks noGrp="1"/>
          </p:cNvSpPr>
          <p:nvPr>
            <p:ph type="title"/>
          </p:nvPr>
        </p:nvSpPr>
        <p:spPr>
          <a:xfrm>
            <a:off x="838198" y="547815"/>
            <a:ext cx="5167185" cy="1680519"/>
          </a:xfrm>
        </p:spPr>
        <p:txBody>
          <a:bodyPr>
            <a:normAutofit/>
          </a:bodyPr>
          <a:lstStyle/>
          <a:p>
            <a:r>
              <a:rPr lang="en-US" sz="3700"/>
              <a:t>Step 3: Define search neighborhood and see goodness of fit</a:t>
            </a:r>
          </a:p>
        </p:txBody>
      </p:sp>
      <p:sp>
        <p:nvSpPr>
          <p:cNvPr id="3" name="Content Placeholder 2">
            <a:extLst>
              <a:ext uri="{FF2B5EF4-FFF2-40B4-BE49-F238E27FC236}">
                <a16:creationId xmlns:a16="http://schemas.microsoft.com/office/drawing/2014/main" id="{226896DD-3819-1B6E-D67B-96897DE373EE}"/>
              </a:ext>
            </a:extLst>
          </p:cNvPr>
          <p:cNvSpPr>
            <a:spLocks noGrp="1"/>
          </p:cNvSpPr>
          <p:nvPr>
            <p:ph idx="1"/>
          </p:nvPr>
        </p:nvSpPr>
        <p:spPr>
          <a:xfrm>
            <a:off x="6186619" y="547815"/>
            <a:ext cx="5178960" cy="1680519"/>
          </a:xfrm>
        </p:spPr>
        <p:txBody>
          <a:bodyPr anchor="ctr">
            <a:normAutofit/>
          </a:bodyPr>
          <a:lstStyle/>
          <a:p>
            <a:r>
              <a:rPr lang="en-US" sz="2000" dirty="0"/>
              <a:t>Not so good, we need to create interpolated polygons b/c our initial heatmap is inaccurate</a:t>
            </a:r>
          </a:p>
        </p:txBody>
      </p:sp>
      <p:pic>
        <p:nvPicPr>
          <p:cNvPr id="5" name="Picture 4">
            <a:extLst>
              <a:ext uri="{FF2B5EF4-FFF2-40B4-BE49-F238E27FC236}">
                <a16:creationId xmlns:a16="http://schemas.microsoft.com/office/drawing/2014/main" id="{C0072EAE-B45C-4170-82D0-EEFF72EB7C35}"/>
              </a:ext>
            </a:extLst>
          </p:cNvPr>
          <p:cNvPicPr>
            <a:picLocks noChangeAspect="1"/>
          </p:cNvPicPr>
          <p:nvPr/>
        </p:nvPicPr>
        <p:blipFill>
          <a:blip r:embed="rId2"/>
          <a:stretch>
            <a:fillRect/>
          </a:stretch>
        </p:blipFill>
        <p:spPr>
          <a:xfrm>
            <a:off x="838198" y="2456064"/>
            <a:ext cx="5167185" cy="3642865"/>
          </a:xfrm>
          <a:prstGeom prst="rect">
            <a:avLst/>
          </a:prstGeom>
        </p:spPr>
      </p:pic>
      <p:pic>
        <p:nvPicPr>
          <p:cNvPr id="7" name="Picture 6">
            <a:extLst>
              <a:ext uri="{FF2B5EF4-FFF2-40B4-BE49-F238E27FC236}">
                <a16:creationId xmlns:a16="http://schemas.microsoft.com/office/drawing/2014/main" id="{87068510-1589-246E-AAFA-059ACAC8D18E}"/>
              </a:ext>
            </a:extLst>
          </p:cNvPr>
          <p:cNvPicPr>
            <a:picLocks noChangeAspect="1"/>
          </p:cNvPicPr>
          <p:nvPr/>
        </p:nvPicPr>
        <p:blipFill>
          <a:blip r:embed="rId3"/>
          <a:stretch>
            <a:fillRect/>
          </a:stretch>
        </p:blipFill>
        <p:spPr>
          <a:xfrm>
            <a:off x="6198394" y="2468983"/>
            <a:ext cx="5167185" cy="3617028"/>
          </a:xfrm>
          <a:prstGeom prst="rect">
            <a:avLst/>
          </a:prstGeom>
        </p:spPr>
      </p:pic>
    </p:spTree>
    <p:extLst>
      <p:ext uri="{BB962C8B-B14F-4D97-AF65-F5344CB8AC3E}">
        <p14:creationId xmlns:p14="http://schemas.microsoft.com/office/powerpoint/2010/main" val="283215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54BE25-F344-2C6C-553D-D4A5A9A267B1}"/>
              </a:ext>
            </a:extLst>
          </p:cNvPr>
          <p:cNvSpPr>
            <a:spLocks noGrp="1"/>
          </p:cNvSpPr>
          <p:nvPr>
            <p:ph type="title"/>
          </p:nvPr>
        </p:nvSpPr>
        <p:spPr>
          <a:xfrm>
            <a:off x="5354955" y="552182"/>
            <a:ext cx="5998840" cy="3343135"/>
          </a:xfrm>
          <a:noFill/>
        </p:spPr>
        <p:txBody>
          <a:bodyPr vert="horz" lIns="91440" tIns="45720" rIns="91440" bIns="45720" rtlCol="0" anchor="b">
            <a:normAutofit/>
          </a:bodyPr>
          <a:lstStyle/>
          <a:p>
            <a:r>
              <a:rPr lang="en-US" sz="5200"/>
              <a:t>Step 4: Run Areal Interpolation Layer to Polygons tool</a:t>
            </a:r>
          </a:p>
        </p:txBody>
      </p:sp>
      <p:pic>
        <p:nvPicPr>
          <p:cNvPr id="5" name="Picture 4">
            <a:extLst>
              <a:ext uri="{FF2B5EF4-FFF2-40B4-BE49-F238E27FC236}">
                <a16:creationId xmlns:a16="http://schemas.microsoft.com/office/drawing/2014/main" id="{ADC9BAB3-3829-DC2C-E86D-DD035204BA4C}"/>
              </a:ext>
            </a:extLst>
          </p:cNvPr>
          <p:cNvPicPr>
            <a:picLocks noChangeAspect="1"/>
          </p:cNvPicPr>
          <p:nvPr/>
        </p:nvPicPr>
        <p:blipFill rotWithShape="1">
          <a:blip r:embed="rId2"/>
          <a:srcRect r="1" b="25831"/>
          <a:stretch/>
        </p:blipFill>
        <p:spPr>
          <a:xfrm>
            <a:off x="20" y="10"/>
            <a:ext cx="4992985" cy="6857990"/>
          </a:xfrm>
          <a:prstGeom prst="rect">
            <a:avLst/>
          </a:prstGeom>
        </p:spPr>
      </p:pic>
    </p:spTree>
    <p:extLst>
      <p:ext uri="{BB962C8B-B14F-4D97-AF65-F5344CB8AC3E}">
        <p14:creationId xmlns:p14="http://schemas.microsoft.com/office/powerpoint/2010/main" val="219008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54C26-633F-0727-E6BE-C2D808850F2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Step 5: Change Symbology to match original and display</a:t>
            </a:r>
          </a:p>
        </p:txBody>
      </p:sp>
      <p:pic>
        <p:nvPicPr>
          <p:cNvPr id="1026" name="Picture 2" descr="Map of Poland with powiaty colored by percentage of seniors, without any gaps">
            <a:extLst>
              <a:ext uri="{FF2B5EF4-FFF2-40B4-BE49-F238E27FC236}">
                <a16:creationId xmlns:a16="http://schemas.microsoft.com/office/drawing/2014/main" id="{017D5BD7-19C4-53D6-D816-987D0312C3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9062" y="492573"/>
            <a:ext cx="6223064"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28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81EF45-1EB1-BA3A-26CD-25CDC9C1A1EE}"/>
              </a:ext>
            </a:extLst>
          </p:cNvPr>
          <p:cNvSpPr>
            <a:spLocks noGrp="1"/>
          </p:cNvSpPr>
          <p:nvPr>
            <p:ph type="title"/>
          </p:nvPr>
        </p:nvSpPr>
        <p:spPr>
          <a:xfrm>
            <a:off x="630936" y="457200"/>
            <a:ext cx="4343400" cy="1929384"/>
          </a:xfrm>
        </p:spPr>
        <p:txBody>
          <a:bodyPr anchor="ctr">
            <a:normAutofit/>
          </a:bodyPr>
          <a:lstStyle/>
          <a:p>
            <a:r>
              <a:rPr lang="en-US" sz="4800"/>
              <a:t>Step 6: Compare pre/post maps</a:t>
            </a:r>
          </a:p>
        </p:txBody>
      </p:sp>
      <p:sp>
        <p:nvSpPr>
          <p:cNvPr id="1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614613-3230-B8F8-A615-CE1D64E6C521}"/>
              </a:ext>
            </a:extLst>
          </p:cNvPr>
          <p:cNvSpPr>
            <a:spLocks noGrp="1"/>
          </p:cNvSpPr>
          <p:nvPr>
            <p:ph idx="1"/>
          </p:nvPr>
        </p:nvSpPr>
        <p:spPr>
          <a:xfrm>
            <a:off x="5541263" y="457200"/>
            <a:ext cx="6007608" cy="1929384"/>
          </a:xfrm>
        </p:spPr>
        <p:txBody>
          <a:bodyPr anchor="ctr">
            <a:normAutofit/>
          </a:bodyPr>
          <a:lstStyle/>
          <a:p>
            <a:r>
              <a:rPr lang="en-US" sz="2200" dirty="0"/>
              <a:t>Left = Before</a:t>
            </a:r>
          </a:p>
          <a:p>
            <a:r>
              <a:rPr lang="en-US" sz="2200" dirty="0"/>
              <a:t>Right = After</a:t>
            </a:r>
          </a:p>
        </p:txBody>
      </p:sp>
      <p:pic>
        <p:nvPicPr>
          <p:cNvPr id="5" name="Picture 2" descr="Map of Poland with powiaty colored by percentage of seniors, without any gaps">
            <a:extLst>
              <a:ext uri="{FF2B5EF4-FFF2-40B4-BE49-F238E27FC236}">
                <a16:creationId xmlns:a16="http://schemas.microsoft.com/office/drawing/2014/main" id="{FACD0AC8-85C2-06E6-7DBB-3817FF8BAF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28893" y="2721864"/>
            <a:ext cx="3893053" cy="36789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Map&#10;&#10;Description automatically generated">
            <a:extLst>
              <a:ext uri="{FF2B5EF4-FFF2-40B4-BE49-F238E27FC236}">
                <a16:creationId xmlns:a16="http://schemas.microsoft.com/office/drawing/2014/main" id="{9BA87ADD-692C-CC74-2DDB-E950FB4E86E5}"/>
              </a:ext>
            </a:extLst>
          </p:cNvPr>
          <p:cNvPicPr>
            <a:picLocks noChangeAspect="1"/>
          </p:cNvPicPr>
          <p:nvPr/>
        </p:nvPicPr>
        <p:blipFill rotWithShape="1">
          <a:blip r:embed="rId3"/>
          <a:srcRect l="7738" r="14380"/>
          <a:stretch/>
        </p:blipFill>
        <p:spPr>
          <a:xfrm>
            <a:off x="473181" y="2721864"/>
            <a:ext cx="4658909" cy="3678936"/>
          </a:xfrm>
          <a:prstGeom prst="rect">
            <a:avLst/>
          </a:prstGeom>
        </p:spPr>
      </p:pic>
    </p:spTree>
    <p:extLst>
      <p:ext uri="{BB962C8B-B14F-4D97-AF65-F5344CB8AC3E}">
        <p14:creationId xmlns:p14="http://schemas.microsoft.com/office/powerpoint/2010/main" val="79267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CBBC-95BF-C038-75A5-4F100EC38E57}"/>
              </a:ext>
            </a:extLst>
          </p:cNvPr>
          <p:cNvSpPr>
            <a:spLocks noGrp="1"/>
          </p:cNvSpPr>
          <p:nvPr>
            <p:ph type="title"/>
          </p:nvPr>
        </p:nvSpPr>
        <p:spPr>
          <a:xfrm>
            <a:off x="838200" y="365125"/>
            <a:ext cx="10515600" cy="6103131"/>
          </a:xfrm>
        </p:spPr>
        <p:txBody>
          <a:bodyPr>
            <a:normAutofit/>
          </a:bodyPr>
          <a:lstStyle/>
          <a:p>
            <a:pPr algn="ctr"/>
            <a:r>
              <a:rPr lang="en-US" sz="6000" dirty="0"/>
              <a:t>Done!</a:t>
            </a:r>
            <a:br>
              <a:rPr lang="en-US" sz="6000" dirty="0"/>
            </a:br>
            <a:r>
              <a:rPr lang="en-US" sz="6000" dirty="0"/>
              <a:t>Thank You</a:t>
            </a:r>
            <a:br>
              <a:rPr lang="en-US" sz="6000" dirty="0"/>
            </a:br>
            <a:r>
              <a:rPr lang="en-US" sz="6000" dirty="0"/>
              <a:t>A.J. Brown</a:t>
            </a:r>
          </a:p>
        </p:txBody>
      </p:sp>
    </p:spTree>
    <p:extLst>
      <p:ext uri="{BB962C8B-B14F-4D97-AF65-F5344CB8AC3E}">
        <p14:creationId xmlns:p14="http://schemas.microsoft.com/office/powerpoint/2010/main" val="137865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478</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W01</vt:lpstr>
      <vt:lpstr>Calibri</vt:lpstr>
      <vt:lpstr>Calibri Light</vt:lpstr>
      <vt:lpstr>Office Theme</vt:lpstr>
      <vt:lpstr>GIS Exercise #10</vt:lpstr>
      <vt:lpstr>Exercise 10: Fill gaps in your data with areal interpolation</vt:lpstr>
      <vt:lpstr>Step 1: Display map of Poland with missing senior population data</vt:lpstr>
      <vt:lpstr>Step 2: Input data and fit covariance model</vt:lpstr>
      <vt:lpstr>Step 3: Define search neighborhood and see goodness of fit</vt:lpstr>
      <vt:lpstr>Step 4: Run Areal Interpolation Layer to Polygons tool</vt:lpstr>
      <vt:lpstr>Step 5: Change Symbology to match original and display</vt:lpstr>
      <vt:lpstr>Step 6: Compare pre/post maps</vt:lpstr>
      <vt:lpstr>Done! Thank You A.J. Brown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Exercise #3</dc:title>
  <dc:creator>Brown,AJ</dc:creator>
  <cp:lastModifiedBy>Brown,AJ</cp:lastModifiedBy>
  <cp:revision>11</cp:revision>
  <dcterms:created xsi:type="dcterms:W3CDTF">2023-04-06T02:59:12Z</dcterms:created>
  <dcterms:modified xsi:type="dcterms:W3CDTF">2023-04-14T02:48:49Z</dcterms:modified>
</cp:coreProperties>
</file>