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8" d="100"/>
          <a:sy n="68" d="100"/>
        </p:scale>
        <p:origin x="41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ley Brown" userId="c7d62234183fd3ba" providerId="LiveId" clId="{CB502A6F-A91A-4798-A1C2-58C2A357BE6B}"/>
    <pc:docChg chg="undo custSel addSld modSld">
      <pc:chgData name="Ansley Brown" userId="c7d62234183fd3ba" providerId="LiveId" clId="{CB502A6F-A91A-4798-A1C2-58C2A357BE6B}" dt="2023-02-26T23:01:41.383" v="4452" actId="20577"/>
      <pc:docMkLst>
        <pc:docMk/>
      </pc:docMkLst>
      <pc:sldChg chg="modSp mod">
        <pc:chgData name="Ansley Brown" userId="c7d62234183fd3ba" providerId="LiveId" clId="{CB502A6F-A91A-4798-A1C2-58C2A357BE6B}" dt="2023-02-26T21:55:27.976" v="55" actId="20577"/>
        <pc:sldMkLst>
          <pc:docMk/>
          <pc:sldMk cId="109857222" sldId="256"/>
        </pc:sldMkLst>
        <pc:spChg chg="mod">
          <ac:chgData name="Ansley Brown" userId="c7d62234183fd3ba" providerId="LiveId" clId="{CB502A6F-A91A-4798-A1C2-58C2A357BE6B}" dt="2023-02-26T21:55:13.747" v="20" actId="20577"/>
          <ac:spMkLst>
            <pc:docMk/>
            <pc:sldMk cId="109857222" sldId="256"/>
            <ac:spMk id="2" creationId="{00000000-0000-0000-0000-000000000000}"/>
          </ac:spMkLst>
        </pc:spChg>
        <pc:spChg chg="mod">
          <ac:chgData name="Ansley Brown" userId="c7d62234183fd3ba" providerId="LiveId" clId="{CB502A6F-A91A-4798-A1C2-58C2A357BE6B}" dt="2023-02-26T21:55:27.976" v="55" actId="20577"/>
          <ac:spMkLst>
            <pc:docMk/>
            <pc:sldMk cId="109857222" sldId="256"/>
            <ac:spMk id="3" creationId="{00000000-0000-0000-0000-000000000000}"/>
          </ac:spMkLst>
        </pc:spChg>
      </pc:sldChg>
      <pc:sldChg chg="modSp new mod">
        <pc:chgData name="Ansley Brown" userId="c7d62234183fd3ba" providerId="LiveId" clId="{CB502A6F-A91A-4798-A1C2-58C2A357BE6B}" dt="2023-02-26T22:48:14.436" v="2890" actId="20577"/>
        <pc:sldMkLst>
          <pc:docMk/>
          <pc:sldMk cId="3722764192" sldId="257"/>
        </pc:sldMkLst>
        <pc:spChg chg="mod">
          <ac:chgData name="Ansley Brown" userId="c7d62234183fd3ba" providerId="LiveId" clId="{CB502A6F-A91A-4798-A1C2-58C2A357BE6B}" dt="2023-02-26T21:55:53.275" v="93" actId="20577"/>
          <ac:spMkLst>
            <pc:docMk/>
            <pc:sldMk cId="3722764192" sldId="257"/>
            <ac:spMk id="2" creationId="{6164C8B1-F04C-DE59-2DF4-6633B8360CF1}"/>
          </ac:spMkLst>
        </pc:spChg>
        <pc:spChg chg="mod">
          <ac:chgData name="Ansley Brown" userId="c7d62234183fd3ba" providerId="LiveId" clId="{CB502A6F-A91A-4798-A1C2-58C2A357BE6B}" dt="2023-02-26T22:48:14.436" v="2890" actId="20577"/>
          <ac:spMkLst>
            <pc:docMk/>
            <pc:sldMk cId="3722764192" sldId="257"/>
            <ac:spMk id="3" creationId="{DCAAE473-4D72-DD3E-82B0-C7437E6D4B7F}"/>
          </ac:spMkLst>
        </pc:spChg>
      </pc:sldChg>
      <pc:sldChg chg="addSp modSp new mod setBg">
        <pc:chgData name="Ansley Brown" userId="c7d62234183fd3ba" providerId="LiveId" clId="{CB502A6F-A91A-4798-A1C2-58C2A357BE6B}" dt="2023-02-26T22:04:56.775" v="659" actId="20577"/>
        <pc:sldMkLst>
          <pc:docMk/>
          <pc:sldMk cId="2645610196" sldId="258"/>
        </pc:sldMkLst>
        <pc:spChg chg="mod">
          <ac:chgData name="Ansley Brown" userId="c7d62234183fd3ba" providerId="LiveId" clId="{CB502A6F-A91A-4798-A1C2-58C2A357BE6B}" dt="2023-02-26T22:04:30.218" v="587" actId="26606"/>
          <ac:spMkLst>
            <pc:docMk/>
            <pc:sldMk cId="2645610196" sldId="258"/>
            <ac:spMk id="2" creationId="{B095CDC3-17F0-4025-8E04-32B3830B5883}"/>
          </ac:spMkLst>
        </pc:spChg>
        <pc:spChg chg="mod ord">
          <ac:chgData name="Ansley Brown" userId="c7d62234183fd3ba" providerId="LiveId" clId="{CB502A6F-A91A-4798-A1C2-58C2A357BE6B}" dt="2023-02-26T22:04:56.775" v="659" actId="20577"/>
          <ac:spMkLst>
            <pc:docMk/>
            <pc:sldMk cId="2645610196" sldId="258"/>
            <ac:spMk id="3" creationId="{95770E51-5622-38C8-D03E-192EE8E6E9E1}"/>
          </ac:spMkLst>
        </pc:spChg>
        <pc:spChg chg="add">
          <ac:chgData name="Ansley Brown" userId="c7d62234183fd3ba" providerId="LiveId" clId="{CB502A6F-A91A-4798-A1C2-58C2A357BE6B}" dt="2023-02-26T22:04:30.218" v="587" actId="26606"/>
          <ac:spMkLst>
            <pc:docMk/>
            <pc:sldMk cId="2645610196" sldId="258"/>
            <ac:spMk id="10" creationId="{FF9B822F-893E-44C8-963C-64F50ACECBB2}"/>
          </ac:spMkLst>
        </pc:spChg>
        <pc:spChg chg="add">
          <ac:chgData name="Ansley Brown" userId="c7d62234183fd3ba" providerId="LiveId" clId="{CB502A6F-A91A-4798-A1C2-58C2A357BE6B}" dt="2023-02-26T22:04:30.218" v="587" actId="26606"/>
          <ac:spMkLst>
            <pc:docMk/>
            <pc:sldMk cId="2645610196" sldId="258"/>
            <ac:spMk id="12" creationId="{EBF87945-A001-489F-9D9B-7D9435F0B9CA}"/>
          </ac:spMkLst>
        </pc:spChg>
        <pc:picChg chg="add mod">
          <ac:chgData name="Ansley Brown" userId="c7d62234183fd3ba" providerId="LiveId" clId="{CB502A6F-A91A-4798-A1C2-58C2A357BE6B}" dt="2023-02-26T22:04:30.218" v="587" actId="26606"/>
          <ac:picMkLst>
            <pc:docMk/>
            <pc:sldMk cId="2645610196" sldId="258"/>
            <ac:picMk id="5" creationId="{0D56E0CA-288E-2798-99D6-94802B30E7F8}"/>
          </ac:picMkLst>
        </pc:picChg>
      </pc:sldChg>
      <pc:sldChg chg="modSp new mod">
        <pc:chgData name="Ansley Brown" userId="c7d62234183fd3ba" providerId="LiveId" clId="{CB502A6F-A91A-4798-A1C2-58C2A357BE6B}" dt="2023-02-26T22:33:53.061" v="1432" actId="20577"/>
        <pc:sldMkLst>
          <pc:docMk/>
          <pc:sldMk cId="2551675713" sldId="259"/>
        </pc:sldMkLst>
        <pc:spChg chg="mod">
          <ac:chgData name="Ansley Brown" userId="c7d62234183fd3ba" providerId="LiveId" clId="{CB502A6F-A91A-4798-A1C2-58C2A357BE6B}" dt="2023-02-26T22:15:43.191" v="769" actId="20577"/>
          <ac:spMkLst>
            <pc:docMk/>
            <pc:sldMk cId="2551675713" sldId="259"/>
            <ac:spMk id="2" creationId="{386C29AB-0E42-7887-7A28-4B9FAA0C4E66}"/>
          </ac:spMkLst>
        </pc:spChg>
        <pc:spChg chg="mod">
          <ac:chgData name="Ansley Brown" userId="c7d62234183fd3ba" providerId="LiveId" clId="{CB502A6F-A91A-4798-A1C2-58C2A357BE6B}" dt="2023-02-26T22:33:53.061" v="1432" actId="20577"/>
          <ac:spMkLst>
            <pc:docMk/>
            <pc:sldMk cId="2551675713" sldId="259"/>
            <ac:spMk id="3" creationId="{25429E2C-6CB8-DF34-A2C9-F64FD90B63E8}"/>
          </ac:spMkLst>
        </pc:spChg>
      </pc:sldChg>
      <pc:sldChg chg="addSp modSp add mod setBg">
        <pc:chgData name="Ansley Brown" userId="c7d62234183fd3ba" providerId="LiveId" clId="{CB502A6F-A91A-4798-A1C2-58C2A357BE6B}" dt="2023-02-26T22:36:49.200" v="1851" actId="20577"/>
        <pc:sldMkLst>
          <pc:docMk/>
          <pc:sldMk cId="2368809733" sldId="260"/>
        </pc:sldMkLst>
        <pc:spChg chg="mod">
          <ac:chgData name="Ansley Brown" userId="c7d62234183fd3ba" providerId="LiveId" clId="{CB502A6F-A91A-4798-A1C2-58C2A357BE6B}" dt="2023-02-26T22:31:16.180" v="964" actId="20577"/>
          <ac:spMkLst>
            <pc:docMk/>
            <pc:sldMk cId="2368809733" sldId="260"/>
            <ac:spMk id="2" creationId="{386C29AB-0E42-7887-7A28-4B9FAA0C4E66}"/>
          </ac:spMkLst>
        </pc:spChg>
        <pc:spChg chg="mod ord">
          <ac:chgData name="Ansley Brown" userId="c7d62234183fd3ba" providerId="LiveId" clId="{CB502A6F-A91A-4798-A1C2-58C2A357BE6B}" dt="2023-02-26T22:36:49.200" v="1851" actId="20577"/>
          <ac:spMkLst>
            <pc:docMk/>
            <pc:sldMk cId="2368809733" sldId="260"/>
            <ac:spMk id="3" creationId="{25429E2C-6CB8-DF34-A2C9-F64FD90B63E8}"/>
          </ac:spMkLst>
        </pc:spChg>
        <pc:spChg chg="add">
          <ac:chgData name="Ansley Brown" userId="c7d62234183fd3ba" providerId="LiveId" clId="{CB502A6F-A91A-4798-A1C2-58C2A357BE6B}" dt="2023-02-26T22:31:07.059" v="962" actId="26606"/>
          <ac:spMkLst>
            <pc:docMk/>
            <pc:sldMk cId="2368809733" sldId="260"/>
            <ac:spMk id="10" creationId="{FF9B822F-893E-44C8-963C-64F50ACECBB2}"/>
          </ac:spMkLst>
        </pc:spChg>
        <pc:spChg chg="add">
          <ac:chgData name="Ansley Brown" userId="c7d62234183fd3ba" providerId="LiveId" clId="{CB502A6F-A91A-4798-A1C2-58C2A357BE6B}" dt="2023-02-26T22:31:07.059" v="962" actId="26606"/>
          <ac:spMkLst>
            <pc:docMk/>
            <pc:sldMk cId="2368809733" sldId="260"/>
            <ac:spMk id="12" creationId="{EBF87945-A001-489F-9D9B-7D9435F0B9CA}"/>
          </ac:spMkLst>
        </pc:spChg>
        <pc:picChg chg="add mod">
          <ac:chgData name="Ansley Brown" userId="c7d62234183fd3ba" providerId="LiveId" clId="{CB502A6F-A91A-4798-A1C2-58C2A357BE6B}" dt="2023-02-26T22:31:07.059" v="962" actId="26606"/>
          <ac:picMkLst>
            <pc:docMk/>
            <pc:sldMk cId="2368809733" sldId="260"/>
            <ac:picMk id="5" creationId="{5E4ABBD6-B8DF-CDA8-20CD-26A8D75B41BB}"/>
          </ac:picMkLst>
        </pc:picChg>
      </pc:sldChg>
      <pc:sldChg chg="addSp modSp new mod setBg">
        <pc:chgData name="Ansley Brown" userId="c7d62234183fd3ba" providerId="LiveId" clId="{CB502A6F-A91A-4798-A1C2-58C2A357BE6B}" dt="2023-02-26T22:47:53.665" v="2864" actId="20577"/>
        <pc:sldMkLst>
          <pc:docMk/>
          <pc:sldMk cId="1447618805" sldId="261"/>
        </pc:sldMkLst>
        <pc:spChg chg="mod">
          <ac:chgData name="Ansley Brown" userId="c7d62234183fd3ba" providerId="LiveId" clId="{CB502A6F-A91A-4798-A1C2-58C2A357BE6B}" dt="2023-02-26T22:39:10.223" v="1954" actId="20577"/>
          <ac:spMkLst>
            <pc:docMk/>
            <pc:sldMk cId="1447618805" sldId="261"/>
            <ac:spMk id="2" creationId="{37ACB55D-349D-8B9C-194A-7BED41901091}"/>
          </ac:spMkLst>
        </pc:spChg>
        <pc:spChg chg="mod ord">
          <ac:chgData name="Ansley Brown" userId="c7d62234183fd3ba" providerId="LiveId" clId="{CB502A6F-A91A-4798-A1C2-58C2A357BE6B}" dt="2023-02-26T22:47:53.665" v="2864" actId="20577"/>
          <ac:spMkLst>
            <pc:docMk/>
            <pc:sldMk cId="1447618805" sldId="261"/>
            <ac:spMk id="3" creationId="{269AA2EE-760D-4CE5-F3E5-47C8D0F240C7}"/>
          </ac:spMkLst>
        </pc:spChg>
        <pc:spChg chg="add">
          <ac:chgData name="Ansley Brown" userId="c7d62234183fd3ba" providerId="LiveId" clId="{CB502A6F-A91A-4798-A1C2-58C2A357BE6B}" dt="2023-02-26T22:38:55.450" v="1940" actId="26606"/>
          <ac:spMkLst>
            <pc:docMk/>
            <pc:sldMk cId="1447618805" sldId="261"/>
            <ac:spMk id="10" creationId="{FF9B822F-893E-44C8-963C-64F50ACECBB2}"/>
          </ac:spMkLst>
        </pc:spChg>
        <pc:spChg chg="add">
          <ac:chgData name="Ansley Brown" userId="c7d62234183fd3ba" providerId="LiveId" clId="{CB502A6F-A91A-4798-A1C2-58C2A357BE6B}" dt="2023-02-26T22:38:55.450" v="1940" actId="26606"/>
          <ac:spMkLst>
            <pc:docMk/>
            <pc:sldMk cId="1447618805" sldId="261"/>
            <ac:spMk id="12" creationId="{EBF87945-A001-489F-9D9B-7D9435F0B9CA}"/>
          </ac:spMkLst>
        </pc:spChg>
        <pc:picChg chg="add mod">
          <ac:chgData name="Ansley Brown" userId="c7d62234183fd3ba" providerId="LiveId" clId="{CB502A6F-A91A-4798-A1C2-58C2A357BE6B}" dt="2023-02-26T22:38:55.450" v="1940" actId="26606"/>
          <ac:picMkLst>
            <pc:docMk/>
            <pc:sldMk cId="1447618805" sldId="261"/>
            <ac:picMk id="5" creationId="{CD0EBEBF-0594-B7E0-44D0-7F2EA56E030A}"/>
          </ac:picMkLst>
        </pc:picChg>
      </pc:sldChg>
      <pc:sldChg chg="addSp modSp new mod setBg setClrOvrMap">
        <pc:chgData name="Ansley Brown" userId="c7d62234183fd3ba" providerId="LiveId" clId="{CB502A6F-A91A-4798-A1C2-58C2A357BE6B}" dt="2023-02-26T22:58:13.531" v="3719" actId="27636"/>
        <pc:sldMkLst>
          <pc:docMk/>
          <pc:sldMk cId="2320821981" sldId="262"/>
        </pc:sldMkLst>
        <pc:spChg chg="mod">
          <ac:chgData name="Ansley Brown" userId="c7d62234183fd3ba" providerId="LiveId" clId="{CB502A6F-A91A-4798-A1C2-58C2A357BE6B}" dt="2023-02-26T22:49:33.701" v="2895" actId="26606"/>
          <ac:spMkLst>
            <pc:docMk/>
            <pc:sldMk cId="2320821981" sldId="262"/>
            <ac:spMk id="2" creationId="{D438BBA3-0EBE-9E14-8B8B-7ADB33DE27C7}"/>
          </ac:spMkLst>
        </pc:spChg>
        <pc:spChg chg="mod">
          <ac:chgData name="Ansley Brown" userId="c7d62234183fd3ba" providerId="LiveId" clId="{CB502A6F-A91A-4798-A1C2-58C2A357BE6B}" dt="2023-02-26T22:58:13.531" v="3719" actId="27636"/>
          <ac:spMkLst>
            <pc:docMk/>
            <pc:sldMk cId="2320821981" sldId="262"/>
            <ac:spMk id="3" creationId="{2620C7E9-4FA0-AE09-76D8-743EAE80B82F}"/>
          </ac:spMkLst>
        </pc:spChg>
        <pc:spChg chg="add">
          <ac:chgData name="Ansley Brown" userId="c7d62234183fd3ba" providerId="LiveId" clId="{CB502A6F-A91A-4798-A1C2-58C2A357BE6B}" dt="2023-02-26T22:49:33.701" v="2895" actId="26606"/>
          <ac:spMkLst>
            <pc:docMk/>
            <pc:sldMk cId="2320821981" sldId="262"/>
            <ac:spMk id="10" creationId="{C7FA33FF-088D-4F16-95A2-2C64D353DEA8}"/>
          </ac:spMkLst>
        </pc:spChg>
        <pc:spChg chg="add">
          <ac:chgData name="Ansley Brown" userId="c7d62234183fd3ba" providerId="LiveId" clId="{CB502A6F-A91A-4798-A1C2-58C2A357BE6B}" dt="2023-02-26T22:49:33.701" v="2895" actId="26606"/>
          <ac:spMkLst>
            <pc:docMk/>
            <pc:sldMk cId="2320821981" sldId="262"/>
            <ac:spMk id="12" creationId="{A376EFB1-01CF-419F-ABF1-2AF02BBFCBD1}"/>
          </ac:spMkLst>
        </pc:spChg>
        <pc:spChg chg="add">
          <ac:chgData name="Ansley Brown" userId="c7d62234183fd3ba" providerId="LiveId" clId="{CB502A6F-A91A-4798-A1C2-58C2A357BE6B}" dt="2023-02-26T22:49:33.701" v="2895" actId="26606"/>
          <ac:spMkLst>
            <pc:docMk/>
            <pc:sldMk cId="2320821981" sldId="262"/>
            <ac:spMk id="14" creationId="{FF9DEA15-78BD-4750-AA18-B9F28A6D5AB8}"/>
          </ac:spMkLst>
        </pc:spChg>
        <pc:picChg chg="add mod">
          <ac:chgData name="Ansley Brown" userId="c7d62234183fd3ba" providerId="LiveId" clId="{CB502A6F-A91A-4798-A1C2-58C2A357BE6B}" dt="2023-02-26T22:49:33.701" v="2895" actId="26606"/>
          <ac:picMkLst>
            <pc:docMk/>
            <pc:sldMk cId="2320821981" sldId="262"/>
            <ac:picMk id="5" creationId="{C1E2A647-EBE4-9E4F-4ED9-CDDC0D327F39}"/>
          </ac:picMkLst>
        </pc:picChg>
      </pc:sldChg>
      <pc:sldChg chg="modSp new mod">
        <pc:chgData name="Ansley Brown" userId="c7d62234183fd3ba" providerId="LiveId" clId="{CB502A6F-A91A-4798-A1C2-58C2A357BE6B}" dt="2023-02-26T23:01:41.383" v="4452" actId="20577"/>
        <pc:sldMkLst>
          <pc:docMk/>
          <pc:sldMk cId="2239654801" sldId="263"/>
        </pc:sldMkLst>
        <pc:spChg chg="mod">
          <ac:chgData name="Ansley Brown" userId="c7d62234183fd3ba" providerId="LiveId" clId="{CB502A6F-A91A-4798-A1C2-58C2A357BE6B}" dt="2023-02-26T23:01:41.383" v="4452" actId="20577"/>
          <ac:spMkLst>
            <pc:docMk/>
            <pc:sldMk cId="2239654801" sldId="263"/>
            <ac:spMk id="2" creationId="{5C010753-F57A-2A19-9883-76940DA7497E}"/>
          </ac:spMkLst>
        </pc:spChg>
        <pc:spChg chg="mod">
          <ac:chgData name="Ansley Brown" userId="c7d62234183fd3ba" providerId="LiveId" clId="{CB502A6F-A91A-4798-A1C2-58C2A357BE6B}" dt="2023-02-26T23:01:35.138" v="4451" actId="5793"/>
          <ac:spMkLst>
            <pc:docMk/>
            <pc:sldMk cId="2239654801" sldId="263"/>
            <ac:spMk id="3" creationId="{F6E7CD33-6695-094E-7F95-8607B295DC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GIS Exercise #2</a:t>
            </a:r>
          </a:p>
        </p:txBody>
      </p:sp>
      <p:sp>
        <p:nvSpPr>
          <p:cNvPr id="3" name="Subtitle 2"/>
          <p:cNvSpPr>
            <a:spLocks noGrp="1"/>
          </p:cNvSpPr>
          <p:nvPr>
            <p:ph type="subTitle" idx="1"/>
          </p:nvPr>
        </p:nvSpPr>
        <p:spPr/>
        <p:txBody>
          <a:bodyPr/>
          <a:lstStyle/>
          <a:p>
            <a:r>
              <a:rPr lang="en-US" dirty="0"/>
              <a:t>AJ Brown</a:t>
            </a:r>
          </a:p>
          <a:p>
            <a:r>
              <a:rPr lang="en-US" dirty="0"/>
              <a:t>WR 514 Spring 2023</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C8B1-F04C-DE59-2DF4-6633B8360CF1}"/>
              </a:ext>
            </a:extLst>
          </p:cNvPr>
          <p:cNvSpPr>
            <a:spLocks noGrp="1"/>
          </p:cNvSpPr>
          <p:nvPr>
            <p:ph type="title"/>
          </p:nvPr>
        </p:nvSpPr>
        <p:spPr/>
        <p:txBody>
          <a:bodyPr/>
          <a:lstStyle/>
          <a:p>
            <a:r>
              <a:rPr lang="en-US" dirty="0"/>
              <a:t>Exercise: Interpolate Corn Yield Data</a:t>
            </a:r>
          </a:p>
        </p:txBody>
      </p:sp>
      <p:sp>
        <p:nvSpPr>
          <p:cNvPr id="3" name="Content Placeholder 2">
            <a:extLst>
              <a:ext uri="{FF2B5EF4-FFF2-40B4-BE49-F238E27FC236}">
                <a16:creationId xmlns:a16="http://schemas.microsoft.com/office/drawing/2014/main" id="{DCAAE473-4D72-DD3E-82B0-C7437E6D4B7F}"/>
              </a:ext>
            </a:extLst>
          </p:cNvPr>
          <p:cNvSpPr>
            <a:spLocks noGrp="1"/>
          </p:cNvSpPr>
          <p:nvPr>
            <p:ph idx="1"/>
          </p:nvPr>
        </p:nvSpPr>
        <p:spPr/>
        <p:txBody>
          <a:bodyPr>
            <a:normAutofit fontScale="92500"/>
          </a:bodyPr>
          <a:lstStyle/>
          <a:p>
            <a:pPr marL="0" indent="0">
              <a:buNone/>
            </a:pPr>
            <a:r>
              <a:rPr lang="en-US" b="0" i="0" u="none" strike="noStrike" dirty="0">
                <a:solidFill>
                  <a:srgbClr val="000000"/>
                </a:solidFill>
                <a:effectLst/>
                <a:latin typeface="Calibri" panose="020F0502020204030204" pitchFamily="34" charset="0"/>
              </a:rPr>
              <a:t>The purpose of this exercise, following GIS Exercise #1, is to display </a:t>
            </a:r>
            <a:r>
              <a:rPr lang="en-US" b="1" i="0" u="none" strike="noStrike" dirty="0">
                <a:solidFill>
                  <a:srgbClr val="000000"/>
                </a:solidFill>
                <a:effectLst/>
                <a:latin typeface="Calibri" panose="020F0502020204030204" pitchFamily="34" charset="0"/>
              </a:rPr>
              <a:t>interpolated</a:t>
            </a:r>
            <a:r>
              <a:rPr lang="en-US" i="0" u="none" strike="noStrike" dirty="0">
                <a:solidFill>
                  <a:srgbClr val="000000"/>
                </a:solidFill>
                <a:effectLst/>
                <a:latin typeface="Calibri" panose="020F0502020204030204" pitchFamily="34" charset="0"/>
              </a:rPr>
              <a:t>,</a:t>
            </a:r>
            <a:r>
              <a:rPr lang="en-US" b="0" i="0" u="none" strike="noStrike" dirty="0">
                <a:solidFill>
                  <a:srgbClr val="000000"/>
                </a:solidFill>
                <a:effectLst/>
                <a:latin typeface="Calibri" panose="020F0502020204030204" pitchFamily="34" charset="0"/>
              </a:rPr>
              <a:t> geo-reconciled combine data collected from an experimental site at the CSU Agricultural Research and Development Education Center (ARDEC) facility in 2022.  These data will be further analyzed to understand potential differences between management treatments (not described in this exercise).</a:t>
            </a:r>
          </a:p>
          <a:p>
            <a:pPr marL="514350" indent="-514350">
              <a:buFont typeface="+mj-lt"/>
              <a:buAutoNum type="arabicPeriod"/>
            </a:pPr>
            <a:r>
              <a:rPr lang="en-US" dirty="0">
                <a:solidFill>
                  <a:srgbClr val="000000"/>
                </a:solidFill>
                <a:latin typeface="Calibri" panose="020F0502020204030204" pitchFamily="34" charset="0"/>
              </a:rPr>
              <a:t>Used point data cleaned in exercise #1, in the geostatistical wizard</a:t>
            </a:r>
          </a:p>
          <a:p>
            <a:pPr marL="514350" indent="-514350">
              <a:buFont typeface="+mj-lt"/>
              <a:buAutoNum type="arabicPeriod"/>
            </a:pPr>
            <a:r>
              <a:rPr lang="en-US" dirty="0">
                <a:solidFill>
                  <a:srgbClr val="000000"/>
                </a:solidFill>
                <a:latin typeface="Calibri" panose="020F0502020204030204" pitchFamily="34" charset="0"/>
              </a:rPr>
              <a:t>Select an interpolation method and select and optimize input parameters</a:t>
            </a:r>
          </a:p>
          <a:p>
            <a:pPr marL="514350" indent="-514350">
              <a:buFont typeface="+mj-lt"/>
              <a:buAutoNum type="arabicPeriod"/>
            </a:pPr>
            <a:r>
              <a:rPr lang="en-US" dirty="0">
                <a:solidFill>
                  <a:srgbClr val="000000"/>
                </a:solidFill>
                <a:latin typeface="Calibri" panose="020F0502020204030204" pitchFamily="34" charset="0"/>
              </a:rPr>
              <a:t>Look at model calibration and cross validation goodness of fit results</a:t>
            </a:r>
          </a:p>
          <a:p>
            <a:pPr marL="514350" indent="-514350">
              <a:buFont typeface="+mj-lt"/>
              <a:buAutoNum type="arabicPeriod"/>
            </a:pPr>
            <a:r>
              <a:rPr lang="en-US" dirty="0">
                <a:solidFill>
                  <a:srgbClr val="000000"/>
                </a:solidFill>
                <a:latin typeface="Calibri" panose="020F0502020204030204" pitchFamily="34" charset="0"/>
              </a:rPr>
              <a:t>Display final interpolation map</a:t>
            </a:r>
          </a:p>
        </p:txBody>
      </p:sp>
    </p:spTree>
    <p:extLst>
      <p:ext uri="{BB962C8B-B14F-4D97-AF65-F5344CB8AC3E}">
        <p14:creationId xmlns:p14="http://schemas.microsoft.com/office/powerpoint/2010/main" val="372276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5CDC3-17F0-4025-8E04-32B3830B5883}"/>
              </a:ext>
            </a:extLst>
          </p:cNvPr>
          <p:cNvSpPr>
            <a:spLocks noGrp="1"/>
          </p:cNvSpPr>
          <p:nvPr>
            <p:ph type="title"/>
          </p:nvPr>
        </p:nvSpPr>
        <p:spPr>
          <a:xfrm>
            <a:off x="838200" y="585216"/>
            <a:ext cx="10515600" cy="1325563"/>
          </a:xfrm>
        </p:spPr>
        <p:txBody>
          <a:bodyPr>
            <a:normAutofit/>
          </a:bodyPr>
          <a:lstStyle/>
          <a:p>
            <a:r>
              <a:rPr lang="en-US">
                <a:solidFill>
                  <a:schemeClr val="bg1"/>
                </a:solidFill>
              </a:rPr>
              <a:t>Step 1: Use geostatistical wizard</a:t>
            </a:r>
          </a:p>
        </p:txBody>
      </p:sp>
      <p:pic>
        <p:nvPicPr>
          <p:cNvPr id="5" name="Picture 4">
            <a:extLst>
              <a:ext uri="{FF2B5EF4-FFF2-40B4-BE49-F238E27FC236}">
                <a16:creationId xmlns:a16="http://schemas.microsoft.com/office/drawing/2014/main" id="{0D56E0CA-288E-2798-99D6-94802B30E7F8}"/>
              </a:ext>
            </a:extLst>
          </p:cNvPr>
          <p:cNvPicPr>
            <a:picLocks noChangeAspect="1"/>
          </p:cNvPicPr>
          <p:nvPr/>
        </p:nvPicPr>
        <p:blipFill rotWithShape="1">
          <a:blip r:embed="rId2"/>
          <a:srcRect l="2311" r="24425" b="-1"/>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95770E51-5622-38C8-D03E-192EE8E6E9E1}"/>
              </a:ext>
            </a:extLst>
          </p:cNvPr>
          <p:cNvSpPr>
            <a:spLocks noGrp="1"/>
          </p:cNvSpPr>
          <p:nvPr>
            <p:ph idx="1"/>
          </p:nvPr>
        </p:nvSpPr>
        <p:spPr>
          <a:xfrm>
            <a:off x="7546848" y="2516777"/>
            <a:ext cx="3803904" cy="3660185"/>
          </a:xfrm>
        </p:spPr>
        <p:txBody>
          <a:bodyPr anchor="ctr">
            <a:normAutofit/>
          </a:bodyPr>
          <a:lstStyle/>
          <a:p>
            <a:r>
              <a:rPr lang="en-US" sz="2200" dirty="0"/>
              <a:t>Open the geostatistical wizard tool in </a:t>
            </a:r>
            <a:r>
              <a:rPr lang="en-US" sz="2200" dirty="0" err="1"/>
              <a:t>ArcPro</a:t>
            </a:r>
            <a:r>
              <a:rPr lang="en-US" sz="2200" dirty="0"/>
              <a:t> and import the cleaned data points derived in GIS Exercise #1</a:t>
            </a:r>
          </a:p>
          <a:p>
            <a:r>
              <a:rPr lang="en-US" sz="2200" dirty="0"/>
              <a:t>Make sure to specify “</a:t>
            </a:r>
            <a:r>
              <a:rPr lang="en-US" sz="2200" dirty="0" err="1"/>
              <a:t>Dry_Yield</a:t>
            </a:r>
            <a:r>
              <a:rPr lang="en-US" sz="2200" dirty="0"/>
              <a:t>” as the desired display attribute</a:t>
            </a:r>
          </a:p>
        </p:txBody>
      </p:sp>
    </p:spTree>
    <p:extLst>
      <p:ext uri="{BB962C8B-B14F-4D97-AF65-F5344CB8AC3E}">
        <p14:creationId xmlns:p14="http://schemas.microsoft.com/office/powerpoint/2010/main" val="264561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29AB-0E42-7887-7A28-4B9FAA0C4E66}"/>
              </a:ext>
            </a:extLst>
          </p:cNvPr>
          <p:cNvSpPr>
            <a:spLocks noGrp="1"/>
          </p:cNvSpPr>
          <p:nvPr>
            <p:ph type="title"/>
          </p:nvPr>
        </p:nvSpPr>
        <p:spPr/>
        <p:txBody>
          <a:bodyPr>
            <a:normAutofit/>
          </a:bodyPr>
          <a:lstStyle/>
          <a:p>
            <a:r>
              <a:rPr lang="en-US" dirty="0">
                <a:solidFill>
                  <a:srgbClr val="000000"/>
                </a:solidFill>
                <a:latin typeface="Calibri" panose="020F0502020204030204" pitchFamily="34" charset="0"/>
              </a:rPr>
              <a:t>Step 2a: Select an interpolation method and select and optimize input parameters</a:t>
            </a:r>
            <a:endParaRPr lang="en-US" dirty="0"/>
          </a:p>
        </p:txBody>
      </p:sp>
      <p:sp>
        <p:nvSpPr>
          <p:cNvPr id="3" name="Content Placeholder 2">
            <a:extLst>
              <a:ext uri="{FF2B5EF4-FFF2-40B4-BE49-F238E27FC236}">
                <a16:creationId xmlns:a16="http://schemas.microsoft.com/office/drawing/2014/main" id="{25429E2C-6CB8-DF34-A2C9-F64FD90B63E8}"/>
              </a:ext>
            </a:extLst>
          </p:cNvPr>
          <p:cNvSpPr>
            <a:spLocks noGrp="1"/>
          </p:cNvSpPr>
          <p:nvPr>
            <p:ph idx="1"/>
          </p:nvPr>
        </p:nvSpPr>
        <p:spPr/>
        <p:txBody>
          <a:bodyPr>
            <a:normAutofit fontScale="92500" lnSpcReduction="20000"/>
          </a:bodyPr>
          <a:lstStyle/>
          <a:p>
            <a:r>
              <a:rPr lang="en-US" dirty="0"/>
              <a:t>In this case, Empirical Bayesian Kriging (EBK) interpolation is selected</a:t>
            </a:r>
          </a:p>
          <a:p>
            <a:r>
              <a:rPr lang="en-US" dirty="0"/>
              <a:t>EBK interpolation accounts for the error in estimating the underlying </a:t>
            </a:r>
            <a:r>
              <a:rPr lang="en-US" dirty="0" err="1"/>
              <a:t>semivariogram</a:t>
            </a:r>
            <a:r>
              <a:rPr lang="en-US" dirty="0"/>
              <a:t> through repeated simulations.</a:t>
            </a:r>
          </a:p>
          <a:p>
            <a:pPr lvl="1"/>
            <a:r>
              <a:rPr lang="en-US" dirty="0"/>
              <a:t>This makes it a more robust statistical method, while simultaneously reducing the number of known parameters needed to obtain a pragmatic result</a:t>
            </a:r>
          </a:p>
          <a:p>
            <a:pPr lvl="1"/>
            <a:r>
              <a:rPr lang="en-US" dirty="0"/>
              <a:t>It takes subsets of the data and derives a prior distribution from multiple model runs for making future predictions</a:t>
            </a:r>
          </a:p>
          <a:p>
            <a:pPr lvl="1"/>
            <a:r>
              <a:rPr lang="en-US" dirty="0"/>
              <a:t>Finally, one good thing about EBK methods is that it can handle relatively nonstationary data, which was not checked for in this exercise, so it lends itself to use here</a:t>
            </a:r>
          </a:p>
          <a:p>
            <a:r>
              <a:rPr lang="en-US" dirty="0"/>
              <a:t>The subset size (i.e., the number of points used in each subset simulation) was set to 200</a:t>
            </a:r>
          </a:p>
          <a:p>
            <a:r>
              <a:rPr lang="en-US" dirty="0"/>
              <a:t>The number of simulations was set to 100</a:t>
            </a:r>
          </a:p>
        </p:txBody>
      </p:sp>
    </p:spTree>
    <p:extLst>
      <p:ext uri="{BB962C8B-B14F-4D97-AF65-F5344CB8AC3E}">
        <p14:creationId xmlns:p14="http://schemas.microsoft.com/office/powerpoint/2010/main" val="255167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C29AB-0E42-7887-7A28-4B9FAA0C4E66}"/>
              </a:ext>
            </a:extLst>
          </p:cNvPr>
          <p:cNvSpPr>
            <a:spLocks noGrp="1"/>
          </p:cNvSpPr>
          <p:nvPr>
            <p:ph type="title"/>
          </p:nvPr>
        </p:nvSpPr>
        <p:spPr>
          <a:xfrm>
            <a:off x="838200" y="585216"/>
            <a:ext cx="10515600" cy="1325563"/>
          </a:xfrm>
        </p:spPr>
        <p:txBody>
          <a:bodyPr>
            <a:normAutofit/>
          </a:bodyPr>
          <a:lstStyle/>
          <a:p>
            <a:r>
              <a:rPr lang="en-US" dirty="0">
                <a:solidFill>
                  <a:schemeClr val="bg1"/>
                </a:solidFill>
                <a:latin typeface="Calibri" panose="020F0502020204030204" pitchFamily="34" charset="0"/>
              </a:rPr>
              <a:t>Step 2b: Select an interpolation method and select and optimize input parameters</a:t>
            </a:r>
            <a:endParaRPr lang="en-US" dirty="0">
              <a:solidFill>
                <a:schemeClr val="bg1"/>
              </a:solidFill>
            </a:endParaRPr>
          </a:p>
        </p:txBody>
      </p:sp>
      <p:pic>
        <p:nvPicPr>
          <p:cNvPr id="5" name="Picture 4">
            <a:extLst>
              <a:ext uri="{FF2B5EF4-FFF2-40B4-BE49-F238E27FC236}">
                <a16:creationId xmlns:a16="http://schemas.microsoft.com/office/drawing/2014/main" id="{5E4ABBD6-B8DF-CDA8-20CD-26A8D75B41BB}"/>
              </a:ext>
            </a:extLst>
          </p:cNvPr>
          <p:cNvPicPr>
            <a:picLocks noChangeAspect="1"/>
          </p:cNvPicPr>
          <p:nvPr/>
        </p:nvPicPr>
        <p:blipFill rotWithShape="1">
          <a:blip r:embed="rId2"/>
          <a:srcRect r="3" b="5338"/>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25429E2C-6CB8-DF34-A2C9-F64FD90B63E8}"/>
              </a:ext>
            </a:extLst>
          </p:cNvPr>
          <p:cNvSpPr>
            <a:spLocks noGrp="1"/>
          </p:cNvSpPr>
          <p:nvPr>
            <p:ph idx="1"/>
          </p:nvPr>
        </p:nvSpPr>
        <p:spPr>
          <a:xfrm>
            <a:off x="7546848" y="2516777"/>
            <a:ext cx="3803904" cy="3660185"/>
          </a:xfrm>
        </p:spPr>
        <p:txBody>
          <a:bodyPr anchor="ctr">
            <a:normAutofit/>
          </a:bodyPr>
          <a:lstStyle/>
          <a:p>
            <a:r>
              <a:rPr lang="en-US" sz="1700" dirty="0"/>
              <a:t>The data required an Empirical transformation to best fit the majority of </a:t>
            </a:r>
            <a:r>
              <a:rPr lang="en-US" sz="1700" dirty="0" err="1"/>
              <a:t>semivariograms</a:t>
            </a:r>
            <a:r>
              <a:rPr lang="en-US" sz="1700" dirty="0"/>
              <a:t> observed in the dataset</a:t>
            </a:r>
          </a:p>
          <a:p>
            <a:r>
              <a:rPr lang="en-US" sz="1700" dirty="0"/>
              <a:t>The </a:t>
            </a:r>
            <a:r>
              <a:rPr lang="en-US" sz="1700" dirty="0" err="1"/>
              <a:t>semivariogram</a:t>
            </a:r>
            <a:r>
              <a:rPr lang="en-US" sz="1700" dirty="0"/>
              <a:t> of best fit for these data was the “Exponential Detrended” model</a:t>
            </a:r>
          </a:p>
          <a:p>
            <a:r>
              <a:rPr lang="en-US" sz="1700" dirty="0"/>
              <a:t>The neighborhood type was set to “smooth circular” for flexibility by the EDK algorithm</a:t>
            </a:r>
          </a:p>
          <a:p>
            <a:r>
              <a:rPr lang="en-US" sz="1700" dirty="0"/>
              <a:t>All other parameters were left as default</a:t>
            </a:r>
          </a:p>
          <a:p>
            <a:endParaRPr lang="en-US" sz="1700" dirty="0"/>
          </a:p>
        </p:txBody>
      </p:sp>
    </p:spTree>
    <p:extLst>
      <p:ext uri="{BB962C8B-B14F-4D97-AF65-F5344CB8AC3E}">
        <p14:creationId xmlns:p14="http://schemas.microsoft.com/office/powerpoint/2010/main" val="236880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CB55D-349D-8B9C-194A-7BED41901091}"/>
              </a:ext>
            </a:extLst>
          </p:cNvPr>
          <p:cNvSpPr>
            <a:spLocks noGrp="1"/>
          </p:cNvSpPr>
          <p:nvPr>
            <p:ph type="title"/>
          </p:nvPr>
        </p:nvSpPr>
        <p:spPr>
          <a:xfrm>
            <a:off x="838200" y="585216"/>
            <a:ext cx="10515600" cy="1325563"/>
          </a:xfrm>
        </p:spPr>
        <p:txBody>
          <a:bodyPr>
            <a:normAutofit/>
          </a:bodyPr>
          <a:lstStyle/>
          <a:p>
            <a:r>
              <a:rPr lang="en-US" sz="2800" dirty="0">
                <a:solidFill>
                  <a:schemeClr val="bg1"/>
                </a:solidFill>
              </a:rPr>
              <a:t>Step 3: Look at model calibration and cross validation goodness of fit (GOF) results</a:t>
            </a:r>
            <a:br>
              <a:rPr lang="en-US" sz="2800" dirty="0">
                <a:solidFill>
                  <a:schemeClr val="bg1"/>
                </a:solidFill>
              </a:rPr>
            </a:br>
            <a:endParaRPr lang="en-US" sz="2800" dirty="0">
              <a:solidFill>
                <a:schemeClr val="bg1"/>
              </a:solidFill>
            </a:endParaRPr>
          </a:p>
        </p:txBody>
      </p:sp>
      <p:pic>
        <p:nvPicPr>
          <p:cNvPr id="5" name="Picture 4">
            <a:extLst>
              <a:ext uri="{FF2B5EF4-FFF2-40B4-BE49-F238E27FC236}">
                <a16:creationId xmlns:a16="http://schemas.microsoft.com/office/drawing/2014/main" id="{CD0EBEBF-0594-B7E0-44D0-7F2EA56E030A}"/>
              </a:ext>
            </a:extLst>
          </p:cNvPr>
          <p:cNvPicPr>
            <a:picLocks noChangeAspect="1"/>
          </p:cNvPicPr>
          <p:nvPr/>
        </p:nvPicPr>
        <p:blipFill rotWithShape="1">
          <a:blip r:embed="rId2"/>
          <a:srcRect t="4565" r="3"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269AA2EE-760D-4CE5-F3E5-47C8D0F240C7}"/>
              </a:ext>
            </a:extLst>
          </p:cNvPr>
          <p:cNvSpPr>
            <a:spLocks noGrp="1"/>
          </p:cNvSpPr>
          <p:nvPr>
            <p:ph idx="1"/>
          </p:nvPr>
        </p:nvSpPr>
        <p:spPr>
          <a:xfrm>
            <a:off x="7546848" y="2516777"/>
            <a:ext cx="3803904" cy="3660185"/>
          </a:xfrm>
        </p:spPr>
        <p:txBody>
          <a:bodyPr anchor="ctr">
            <a:normAutofit fontScale="70000" lnSpcReduction="20000"/>
          </a:bodyPr>
          <a:lstStyle/>
          <a:p>
            <a:r>
              <a:rPr lang="en-US" sz="2200" dirty="0"/>
              <a:t>Model Calibration Results</a:t>
            </a:r>
          </a:p>
          <a:p>
            <a:pPr lvl="1"/>
            <a:r>
              <a:rPr lang="en-US" sz="1800" dirty="0"/>
              <a:t>Not reported in </a:t>
            </a:r>
            <a:r>
              <a:rPr lang="en-US" sz="1800" dirty="0" err="1"/>
              <a:t>ArcPro</a:t>
            </a:r>
            <a:r>
              <a:rPr lang="en-US" sz="1800" dirty="0"/>
              <a:t> (not ideal for stats nerds)</a:t>
            </a:r>
          </a:p>
          <a:p>
            <a:r>
              <a:rPr lang="en-US" sz="2200" dirty="0"/>
              <a:t>Cross Validation Results</a:t>
            </a:r>
          </a:p>
          <a:p>
            <a:pPr lvl="1"/>
            <a:r>
              <a:rPr lang="en-US" sz="1800" dirty="0"/>
              <a:t>“leave one out” method used</a:t>
            </a:r>
          </a:p>
          <a:p>
            <a:pPr lvl="2"/>
            <a:r>
              <a:rPr lang="en-US" sz="1400" dirty="0"/>
              <a:t>Not ideal for spatial datasets (</a:t>
            </a:r>
            <a:r>
              <a:rPr lang="en-US" sz="1400" dirty="0" err="1"/>
              <a:t>RuB</a:t>
            </a:r>
            <a:r>
              <a:rPr lang="en-US" sz="1400" dirty="0"/>
              <a:t> and </a:t>
            </a:r>
            <a:r>
              <a:rPr lang="en-US" sz="1400" dirty="0" err="1"/>
              <a:t>Brenning</a:t>
            </a:r>
            <a:r>
              <a:rPr lang="en-US" sz="1400" dirty="0"/>
              <a:t>, 2006), but default and unchangeable in </a:t>
            </a:r>
            <a:r>
              <a:rPr lang="en-US" sz="1400" dirty="0" err="1"/>
              <a:t>ArcPro</a:t>
            </a:r>
            <a:endParaRPr lang="en-US" sz="1400" dirty="0"/>
          </a:p>
          <a:p>
            <a:pPr lvl="1"/>
            <a:r>
              <a:rPr lang="en-US" sz="1800" dirty="0"/>
              <a:t>Mean Error = -0.04</a:t>
            </a:r>
          </a:p>
          <a:p>
            <a:pPr lvl="1"/>
            <a:r>
              <a:rPr lang="en-US" sz="1800" dirty="0"/>
              <a:t>RMSE = 19.50 bushels/acre</a:t>
            </a:r>
          </a:p>
          <a:p>
            <a:r>
              <a:rPr lang="en-US" sz="2200" dirty="0"/>
              <a:t>Overall, the model performed </a:t>
            </a:r>
            <a:r>
              <a:rPr lang="en-US" sz="2200" i="1" dirty="0"/>
              <a:t>okay</a:t>
            </a:r>
          </a:p>
          <a:p>
            <a:pPr lvl="1"/>
            <a:r>
              <a:rPr lang="en-US" sz="1800" dirty="0"/>
              <a:t>The data might need additional cleaning to eliminate some points that were clearly an issue for the EDK algorithm (e.g., There were clearly some 0’s measured in the middle of the field that the algorithm did not handle well)</a:t>
            </a:r>
          </a:p>
          <a:p>
            <a:pPr lvl="1"/>
            <a:r>
              <a:rPr lang="en-US" sz="1800" dirty="0"/>
              <a:t>Being accurate within +/- 19.5 bu./ac. Is not often accurate enough for agricultural research</a:t>
            </a:r>
            <a:endParaRPr lang="en-US" sz="2200" dirty="0"/>
          </a:p>
          <a:p>
            <a:pPr lvl="1"/>
            <a:endParaRPr lang="en-US" sz="1800" dirty="0"/>
          </a:p>
        </p:txBody>
      </p:sp>
    </p:spTree>
    <p:extLst>
      <p:ext uri="{BB962C8B-B14F-4D97-AF65-F5344CB8AC3E}">
        <p14:creationId xmlns:p14="http://schemas.microsoft.com/office/powerpoint/2010/main" val="144761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38BBA3-0EBE-9E14-8B8B-7ADB33DE27C7}"/>
              </a:ext>
            </a:extLst>
          </p:cNvPr>
          <p:cNvSpPr>
            <a:spLocks noGrp="1"/>
          </p:cNvSpPr>
          <p:nvPr>
            <p:ph type="title"/>
          </p:nvPr>
        </p:nvSpPr>
        <p:spPr>
          <a:xfrm>
            <a:off x="804672" y="640263"/>
            <a:ext cx="5157216" cy="1344975"/>
          </a:xfrm>
        </p:spPr>
        <p:txBody>
          <a:bodyPr>
            <a:normAutofit/>
          </a:bodyPr>
          <a:lstStyle/>
          <a:p>
            <a:r>
              <a:rPr lang="en-US" sz="4000"/>
              <a:t>Step 4: Display final interpolation map</a:t>
            </a:r>
          </a:p>
        </p:txBody>
      </p:sp>
      <p:sp>
        <p:nvSpPr>
          <p:cNvPr id="3" name="Content Placeholder 2">
            <a:extLst>
              <a:ext uri="{FF2B5EF4-FFF2-40B4-BE49-F238E27FC236}">
                <a16:creationId xmlns:a16="http://schemas.microsoft.com/office/drawing/2014/main" id="{2620C7E9-4FA0-AE09-76D8-743EAE80B82F}"/>
              </a:ext>
            </a:extLst>
          </p:cNvPr>
          <p:cNvSpPr>
            <a:spLocks noGrp="1"/>
          </p:cNvSpPr>
          <p:nvPr>
            <p:ph idx="1"/>
          </p:nvPr>
        </p:nvSpPr>
        <p:spPr>
          <a:xfrm>
            <a:off x="804672" y="2121762"/>
            <a:ext cx="5157216" cy="4370477"/>
          </a:xfrm>
        </p:spPr>
        <p:txBody>
          <a:bodyPr>
            <a:normAutofit/>
          </a:bodyPr>
          <a:lstStyle/>
          <a:p>
            <a:r>
              <a:rPr lang="en-US" sz="2000" dirty="0"/>
              <a:t>Assuming that the error found in the previous step is acceptable, here is a display of the final interpolation map</a:t>
            </a:r>
          </a:p>
          <a:p>
            <a:r>
              <a:rPr lang="en-US" sz="2000" dirty="0"/>
              <a:t>The data have been colored such that red = bad yield, and green = good yield.</a:t>
            </a:r>
          </a:p>
          <a:p>
            <a:r>
              <a:rPr lang="en-US" sz="2000" dirty="0"/>
              <a:t>Some insights from the map</a:t>
            </a:r>
          </a:p>
          <a:p>
            <a:pPr lvl="1"/>
            <a:r>
              <a:rPr lang="en-US" sz="1600" dirty="0"/>
              <a:t>Yield is poorest on the ends of the field (i.e., where surface irrigation enters/exits the field), which is common because of irrigation related issues</a:t>
            </a:r>
          </a:p>
          <a:p>
            <a:pPr lvl="1"/>
            <a:r>
              <a:rPr lang="en-US" sz="1600" dirty="0"/>
              <a:t>The combine picked up a single row on the West (Left) side, that is likely an error. (i.e., it’s unlikely a single pass of the combine gets unusually high yield like this)</a:t>
            </a:r>
          </a:p>
          <a:p>
            <a:pPr lvl="1"/>
            <a:r>
              <a:rPr lang="en-US" sz="1600" dirty="0"/>
              <a:t>Yield generically decreases from W to E</a:t>
            </a:r>
          </a:p>
          <a:p>
            <a:pPr lvl="2"/>
            <a:r>
              <a:rPr lang="en-US" sz="1200" dirty="0"/>
              <a:t>We suspect this is due to irrigation head issues on the concrete ditch that supplies siphon tube water.</a:t>
            </a:r>
          </a:p>
        </p:txBody>
      </p:sp>
      <p:pic>
        <p:nvPicPr>
          <p:cNvPr id="5" name="Picture 4">
            <a:extLst>
              <a:ext uri="{FF2B5EF4-FFF2-40B4-BE49-F238E27FC236}">
                <a16:creationId xmlns:a16="http://schemas.microsoft.com/office/drawing/2014/main" id="{C1E2A647-EBE4-9E4F-4ED9-CDDC0D327F39}"/>
              </a:ext>
            </a:extLst>
          </p:cNvPr>
          <p:cNvPicPr>
            <a:picLocks noChangeAspect="1"/>
          </p:cNvPicPr>
          <p:nvPr/>
        </p:nvPicPr>
        <p:blipFill>
          <a:blip r:embed="rId2"/>
          <a:stretch>
            <a:fillRect/>
          </a:stretch>
        </p:blipFill>
        <p:spPr>
          <a:xfrm>
            <a:off x="7008976" y="484632"/>
            <a:ext cx="4658295" cy="5733287"/>
          </a:xfrm>
          <a:prstGeom prst="rect">
            <a:avLst/>
          </a:prstGeom>
        </p:spPr>
      </p:pic>
    </p:spTree>
    <p:extLst>
      <p:ext uri="{BB962C8B-B14F-4D97-AF65-F5344CB8AC3E}">
        <p14:creationId xmlns:p14="http://schemas.microsoft.com/office/powerpoint/2010/main" val="23208219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0753-F57A-2A19-9883-76940DA7497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6E7CD33-6695-094E-7F95-8607B295DC1F}"/>
              </a:ext>
            </a:extLst>
          </p:cNvPr>
          <p:cNvSpPr>
            <a:spLocks noGrp="1"/>
          </p:cNvSpPr>
          <p:nvPr>
            <p:ph idx="1"/>
          </p:nvPr>
        </p:nvSpPr>
        <p:spPr/>
        <p:txBody>
          <a:bodyPr>
            <a:normAutofit fontScale="92500" lnSpcReduction="10000"/>
          </a:bodyPr>
          <a:lstStyle/>
          <a:p>
            <a:r>
              <a:rPr lang="en-US" dirty="0"/>
              <a:t>Interpolation is an incredibly valuable tool in agricultural research</a:t>
            </a:r>
          </a:p>
          <a:p>
            <a:r>
              <a:rPr lang="en-US" dirty="0"/>
              <a:t>Unfortunately, it is also statistically heavy, requiring much data cleaning and assumption checking for accurate and useful results</a:t>
            </a:r>
          </a:p>
          <a:p>
            <a:r>
              <a:rPr lang="en-US" dirty="0"/>
              <a:t>These data could use additional cleaning to make the final result a better representation of yield in the field</a:t>
            </a:r>
          </a:p>
          <a:p>
            <a:pPr lvl="1"/>
            <a:r>
              <a:rPr lang="en-US" dirty="0"/>
              <a:t>E.g., abnormally high yield pass from combine</a:t>
            </a:r>
          </a:p>
          <a:p>
            <a:pPr lvl="1"/>
            <a:r>
              <a:rPr lang="en-US" dirty="0"/>
              <a:t>numerous (seemingly) random zeros in the dataset</a:t>
            </a:r>
          </a:p>
          <a:p>
            <a:r>
              <a:rPr lang="en-US" dirty="0"/>
              <a:t>However, we could still determine that yield decreased generally from W to E, which aligns with irrigation issues we observe </a:t>
            </a:r>
            <a:r>
              <a:rPr lang="en-US" i="1" dirty="0"/>
              <a:t>in-situ</a:t>
            </a:r>
            <a:r>
              <a:rPr lang="en-US" dirty="0"/>
              <a:t>. Therefore, this map has still proven to be quite useful</a:t>
            </a:r>
          </a:p>
          <a:p>
            <a:pPr marL="0" indent="0">
              <a:buNone/>
            </a:pPr>
            <a:r>
              <a:rPr lang="en-US" i="1" dirty="0"/>
              <a:t>Thanks! -AJ</a:t>
            </a:r>
          </a:p>
          <a:p>
            <a:pPr lvl="1"/>
            <a:endParaRPr lang="en-US" dirty="0"/>
          </a:p>
        </p:txBody>
      </p:sp>
    </p:spTree>
    <p:extLst>
      <p:ext uri="{BB962C8B-B14F-4D97-AF65-F5344CB8AC3E}">
        <p14:creationId xmlns:p14="http://schemas.microsoft.com/office/powerpoint/2010/main" val="2239654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762</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GIS Exercise #2</vt:lpstr>
      <vt:lpstr>Exercise: Interpolate Corn Yield Data</vt:lpstr>
      <vt:lpstr>Step 1: Use geostatistical wizard</vt:lpstr>
      <vt:lpstr>Step 2a: Select an interpolation method and select and optimize input parameters</vt:lpstr>
      <vt:lpstr>Step 2b: Select an interpolation method and select and optimize input parameters</vt:lpstr>
      <vt:lpstr>Step 3: Look at model calibration and cross validation goodness of fit (GOF) results </vt:lpstr>
      <vt:lpstr>Step 4: Display final interpolation map</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Ansley Brown</cp:lastModifiedBy>
  <cp:revision>1</cp:revision>
  <dcterms:created xsi:type="dcterms:W3CDTF">2023-02-26T21:54:00Z</dcterms:created>
  <dcterms:modified xsi:type="dcterms:W3CDTF">2023-02-26T23:01:44Z</dcterms:modified>
</cp:coreProperties>
</file>