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4" r:id="rId6"/>
    <p:sldId id="263" r:id="rId7"/>
    <p:sldId id="265" r:id="rId8"/>
    <p:sldId id="266"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41"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9252-81E7-02E9-ACB0-238E882FE5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591456-42AA-66AE-76C1-341146506B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35D79B-DC9A-5413-C27A-BE2C2E1FAF4C}"/>
              </a:ext>
            </a:extLst>
          </p:cNvPr>
          <p:cNvSpPr>
            <a:spLocks noGrp="1"/>
          </p:cNvSpPr>
          <p:nvPr>
            <p:ph type="dt" sz="half" idx="10"/>
          </p:nvPr>
        </p:nvSpPr>
        <p:spPr/>
        <p:txBody>
          <a:bodyPr/>
          <a:lstStyle/>
          <a:p>
            <a:fld id="{BFE8DED3-9F02-4D41-8872-E4871F0F6BC7}" type="datetimeFigureOut">
              <a:rPr lang="en-US" smtClean="0"/>
              <a:t>4/12/2023</a:t>
            </a:fld>
            <a:endParaRPr lang="en-US"/>
          </a:p>
        </p:txBody>
      </p:sp>
      <p:sp>
        <p:nvSpPr>
          <p:cNvPr id="5" name="Footer Placeholder 4">
            <a:extLst>
              <a:ext uri="{FF2B5EF4-FFF2-40B4-BE49-F238E27FC236}">
                <a16:creationId xmlns:a16="http://schemas.microsoft.com/office/drawing/2014/main" id="{B794EDDD-4B80-FF03-3581-0853471A4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B05E7-260D-722B-8965-4D7D6744B982}"/>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4174274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BD4F-DB42-5E9E-AEEB-ED269DBD40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1491A2-1CE7-ED26-0FE4-F32077B06F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E9F48D-866F-999A-DE0C-AF9D474DE064}"/>
              </a:ext>
            </a:extLst>
          </p:cNvPr>
          <p:cNvSpPr>
            <a:spLocks noGrp="1"/>
          </p:cNvSpPr>
          <p:nvPr>
            <p:ph type="dt" sz="half" idx="10"/>
          </p:nvPr>
        </p:nvSpPr>
        <p:spPr/>
        <p:txBody>
          <a:bodyPr/>
          <a:lstStyle/>
          <a:p>
            <a:fld id="{BFE8DED3-9F02-4D41-8872-E4871F0F6BC7}" type="datetimeFigureOut">
              <a:rPr lang="en-US" smtClean="0"/>
              <a:t>4/12/2023</a:t>
            </a:fld>
            <a:endParaRPr lang="en-US"/>
          </a:p>
        </p:txBody>
      </p:sp>
      <p:sp>
        <p:nvSpPr>
          <p:cNvPr id="5" name="Footer Placeholder 4">
            <a:extLst>
              <a:ext uri="{FF2B5EF4-FFF2-40B4-BE49-F238E27FC236}">
                <a16:creationId xmlns:a16="http://schemas.microsoft.com/office/drawing/2014/main" id="{ACDB1790-CBC1-A5DE-693C-23FB60911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38A4F4-64F1-4969-B04F-0636DD0012D6}"/>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3491649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FB8AD9-A345-1077-2846-161ADEF8AA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8560A7-D376-B752-820A-1E0F3B0E7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19313-D67B-1FC8-743C-C270B14DFD7E}"/>
              </a:ext>
            </a:extLst>
          </p:cNvPr>
          <p:cNvSpPr>
            <a:spLocks noGrp="1"/>
          </p:cNvSpPr>
          <p:nvPr>
            <p:ph type="dt" sz="half" idx="10"/>
          </p:nvPr>
        </p:nvSpPr>
        <p:spPr/>
        <p:txBody>
          <a:bodyPr/>
          <a:lstStyle/>
          <a:p>
            <a:fld id="{BFE8DED3-9F02-4D41-8872-E4871F0F6BC7}" type="datetimeFigureOut">
              <a:rPr lang="en-US" smtClean="0"/>
              <a:t>4/12/2023</a:t>
            </a:fld>
            <a:endParaRPr lang="en-US"/>
          </a:p>
        </p:txBody>
      </p:sp>
      <p:sp>
        <p:nvSpPr>
          <p:cNvPr id="5" name="Footer Placeholder 4">
            <a:extLst>
              <a:ext uri="{FF2B5EF4-FFF2-40B4-BE49-F238E27FC236}">
                <a16:creationId xmlns:a16="http://schemas.microsoft.com/office/drawing/2014/main" id="{4AD3CDFD-84ED-B86A-0F1F-86AD0367F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D8CF3-370E-716C-98A1-5A89B2353231}"/>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85995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56C4-B4AC-7089-2F19-55C41B5918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EC687A-7FCB-C39A-1AA2-0D0163A56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8B8E8-9976-53D7-DB5A-878AAF232567}"/>
              </a:ext>
            </a:extLst>
          </p:cNvPr>
          <p:cNvSpPr>
            <a:spLocks noGrp="1"/>
          </p:cNvSpPr>
          <p:nvPr>
            <p:ph type="dt" sz="half" idx="10"/>
          </p:nvPr>
        </p:nvSpPr>
        <p:spPr/>
        <p:txBody>
          <a:bodyPr/>
          <a:lstStyle/>
          <a:p>
            <a:fld id="{BFE8DED3-9F02-4D41-8872-E4871F0F6BC7}" type="datetimeFigureOut">
              <a:rPr lang="en-US" smtClean="0"/>
              <a:t>4/12/2023</a:t>
            </a:fld>
            <a:endParaRPr lang="en-US"/>
          </a:p>
        </p:txBody>
      </p:sp>
      <p:sp>
        <p:nvSpPr>
          <p:cNvPr id="5" name="Footer Placeholder 4">
            <a:extLst>
              <a:ext uri="{FF2B5EF4-FFF2-40B4-BE49-F238E27FC236}">
                <a16:creationId xmlns:a16="http://schemas.microsoft.com/office/drawing/2014/main" id="{120BF26B-36B5-62EB-EAF3-3941C305E3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C22C6-F1C5-FFB5-EE12-AE040EE92794}"/>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87644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2111-C401-A240-C91A-0F7FBAFB62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E0575B-CDDB-7632-6DF6-D773091C4B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063CE6-DB3B-F0F8-DBB9-FE78FDDD7B23}"/>
              </a:ext>
            </a:extLst>
          </p:cNvPr>
          <p:cNvSpPr>
            <a:spLocks noGrp="1"/>
          </p:cNvSpPr>
          <p:nvPr>
            <p:ph type="dt" sz="half" idx="10"/>
          </p:nvPr>
        </p:nvSpPr>
        <p:spPr/>
        <p:txBody>
          <a:bodyPr/>
          <a:lstStyle/>
          <a:p>
            <a:fld id="{BFE8DED3-9F02-4D41-8872-E4871F0F6BC7}" type="datetimeFigureOut">
              <a:rPr lang="en-US" smtClean="0"/>
              <a:t>4/12/2023</a:t>
            </a:fld>
            <a:endParaRPr lang="en-US"/>
          </a:p>
        </p:txBody>
      </p:sp>
      <p:sp>
        <p:nvSpPr>
          <p:cNvPr id="5" name="Footer Placeholder 4">
            <a:extLst>
              <a:ext uri="{FF2B5EF4-FFF2-40B4-BE49-F238E27FC236}">
                <a16:creationId xmlns:a16="http://schemas.microsoft.com/office/drawing/2014/main" id="{EE0980CA-9E3A-6C89-A34E-5C974205E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F2236-30F3-61DB-6643-8BEB607417F6}"/>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1054935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C76CC-3AD7-F4A9-ABC0-A0DC20BCDF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42FBD4-8182-E2B6-8F64-C304BF1C49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8BA3D4-C5EB-6FE0-C7F9-5FF7398790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F0BBF9-373C-F7CB-61F8-8729D7B1BB33}"/>
              </a:ext>
            </a:extLst>
          </p:cNvPr>
          <p:cNvSpPr>
            <a:spLocks noGrp="1"/>
          </p:cNvSpPr>
          <p:nvPr>
            <p:ph type="dt" sz="half" idx="10"/>
          </p:nvPr>
        </p:nvSpPr>
        <p:spPr/>
        <p:txBody>
          <a:bodyPr/>
          <a:lstStyle/>
          <a:p>
            <a:fld id="{BFE8DED3-9F02-4D41-8872-E4871F0F6BC7}" type="datetimeFigureOut">
              <a:rPr lang="en-US" smtClean="0"/>
              <a:t>4/12/2023</a:t>
            </a:fld>
            <a:endParaRPr lang="en-US"/>
          </a:p>
        </p:txBody>
      </p:sp>
      <p:sp>
        <p:nvSpPr>
          <p:cNvPr id="6" name="Footer Placeholder 5">
            <a:extLst>
              <a:ext uri="{FF2B5EF4-FFF2-40B4-BE49-F238E27FC236}">
                <a16:creationId xmlns:a16="http://schemas.microsoft.com/office/drawing/2014/main" id="{ABAC417F-D574-3A9A-1631-13E737B4B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04D55-9406-E43E-2EB3-176A39CB361B}"/>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77989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CCCC-07B5-0B5A-CF95-417237E865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185292-C054-E826-42F4-1D77FBF769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D0DD2B-2367-EF4C-8462-66E1BE1D68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DEBC62-792E-10EB-D0FA-78D69A2C4C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0685DD-E90C-A0F9-0E30-106B3359F9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59227D-E7ED-4136-C351-EF668FCE1355}"/>
              </a:ext>
            </a:extLst>
          </p:cNvPr>
          <p:cNvSpPr>
            <a:spLocks noGrp="1"/>
          </p:cNvSpPr>
          <p:nvPr>
            <p:ph type="dt" sz="half" idx="10"/>
          </p:nvPr>
        </p:nvSpPr>
        <p:spPr/>
        <p:txBody>
          <a:bodyPr/>
          <a:lstStyle/>
          <a:p>
            <a:fld id="{BFE8DED3-9F02-4D41-8872-E4871F0F6BC7}" type="datetimeFigureOut">
              <a:rPr lang="en-US" smtClean="0"/>
              <a:t>4/12/2023</a:t>
            </a:fld>
            <a:endParaRPr lang="en-US"/>
          </a:p>
        </p:txBody>
      </p:sp>
      <p:sp>
        <p:nvSpPr>
          <p:cNvPr id="8" name="Footer Placeholder 7">
            <a:extLst>
              <a:ext uri="{FF2B5EF4-FFF2-40B4-BE49-F238E27FC236}">
                <a16:creationId xmlns:a16="http://schemas.microsoft.com/office/drawing/2014/main" id="{1D242822-8EDB-5CA9-9035-FCB563022C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CB64FC-F141-5699-ADB8-5FF81E889FC3}"/>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224894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E9BF-3DAF-2E41-8487-F2C969FF5F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E59796-839B-3C0B-6D8B-F8EA4C52FBBD}"/>
              </a:ext>
            </a:extLst>
          </p:cNvPr>
          <p:cNvSpPr>
            <a:spLocks noGrp="1"/>
          </p:cNvSpPr>
          <p:nvPr>
            <p:ph type="dt" sz="half" idx="10"/>
          </p:nvPr>
        </p:nvSpPr>
        <p:spPr/>
        <p:txBody>
          <a:bodyPr/>
          <a:lstStyle/>
          <a:p>
            <a:fld id="{BFE8DED3-9F02-4D41-8872-E4871F0F6BC7}" type="datetimeFigureOut">
              <a:rPr lang="en-US" smtClean="0"/>
              <a:t>4/12/2023</a:t>
            </a:fld>
            <a:endParaRPr lang="en-US"/>
          </a:p>
        </p:txBody>
      </p:sp>
      <p:sp>
        <p:nvSpPr>
          <p:cNvPr id="4" name="Footer Placeholder 3">
            <a:extLst>
              <a:ext uri="{FF2B5EF4-FFF2-40B4-BE49-F238E27FC236}">
                <a16:creationId xmlns:a16="http://schemas.microsoft.com/office/drawing/2014/main" id="{6CE6B6F8-BC0D-45F9-5E11-2E3130090C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2C047C-07FB-32C6-58A4-19D4EBEEFF5D}"/>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2324388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29BE00-D749-47F7-23A9-9BBFD7A4E12C}"/>
              </a:ext>
            </a:extLst>
          </p:cNvPr>
          <p:cNvSpPr>
            <a:spLocks noGrp="1"/>
          </p:cNvSpPr>
          <p:nvPr>
            <p:ph type="dt" sz="half" idx="10"/>
          </p:nvPr>
        </p:nvSpPr>
        <p:spPr/>
        <p:txBody>
          <a:bodyPr/>
          <a:lstStyle/>
          <a:p>
            <a:fld id="{BFE8DED3-9F02-4D41-8872-E4871F0F6BC7}" type="datetimeFigureOut">
              <a:rPr lang="en-US" smtClean="0"/>
              <a:t>4/12/2023</a:t>
            </a:fld>
            <a:endParaRPr lang="en-US"/>
          </a:p>
        </p:txBody>
      </p:sp>
      <p:sp>
        <p:nvSpPr>
          <p:cNvPr id="3" name="Footer Placeholder 2">
            <a:extLst>
              <a:ext uri="{FF2B5EF4-FFF2-40B4-BE49-F238E27FC236}">
                <a16:creationId xmlns:a16="http://schemas.microsoft.com/office/drawing/2014/main" id="{2201927D-FD58-A73E-FB2C-7A4FD7FF8B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0C3C16-6DFB-49FE-5562-DC7D133EFE76}"/>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3043632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92CF1-36B8-6CBD-EAD1-428C36B4CE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28B792-2502-B627-DF8E-F480981C3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F376E4-7AE3-EBBD-20D5-1B3E210725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EE768-9381-6275-9024-701A5D53B37B}"/>
              </a:ext>
            </a:extLst>
          </p:cNvPr>
          <p:cNvSpPr>
            <a:spLocks noGrp="1"/>
          </p:cNvSpPr>
          <p:nvPr>
            <p:ph type="dt" sz="half" idx="10"/>
          </p:nvPr>
        </p:nvSpPr>
        <p:spPr/>
        <p:txBody>
          <a:bodyPr/>
          <a:lstStyle/>
          <a:p>
            <a:fld id="{BFE8DED3-9F02-4D41-8872-E4871F0F6BC7}" type="datetimeFigureOut">
              <a:rPr lang="en-US" smtClean="0"/>
              <a:t>4/12/2023</a:t>
            </a:fld>
            <a:endParaRPr lang="en-US"/>
          </a:p>
        </p:txBody>
      </p:sp>
      <p:sp>
        <p:nvSpPr>
          <p:cNvPr id="6" name="Footer Placeholder 5">
            <a:extLst>
              <a:ext uri="{FF2B5EF4-FFF2-40B4-BE49-F238E27FC236}">
                <a16:creationId xmlns:a16="http://schemas.microsoft.com/office/drawing/2014/main" id="{63BAC210-0B74-D026-DFF8-E82722FEEE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5466BB-6E7D-A9C0-0836-DF7562433EEA}"/>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129386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1E12A-12E8-3DC5-76E0-59EDE681D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D5DFD0-1AB7-4797-BC2B-CF9A589B41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52FBB-EFC3-2057-10F8-E84F90413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49D2A-842C-BE1A-58F2-6A5A4C154B44}"/>
              </a:ext>
            </a:extLst>
          </p:cNvPr>
          <p:cNvSpPr>
            <a:spLocks noGrp="1"/>
          </p:cNvSpPr>
          <p:nvPr>
            <p:ph type="dt" sz="half" idx="10"/>
          </p:nvPr>
        </p:nvSpPr>
        <p:spPr/>
        <p:txBody>
          <a:bodyPr/>
          <a:lstStyle/>
          <a:p>
            <a:fld id="{BFE8DED3-9F02-4D41-8872-E4871F0F6BC7}" type="datetimeFigureOut">
              <a:rPr lang="en-US" smtClean="0"/>
              <a:t>4/12/2023</a:t>
            </a:fld>
            <a:endParaRPr lang="en-US"/>
          </a:p>
        </p:txBody>
      </p:sp>
      <p:sp>
        <p:nvSpPr>
          <p:cNvPr id="6" name="Footer Placeholder 5">
            <a:extLst>
              <a:ext uri="{FF2B5EF4-FFF2-40B4-BE49-F238E27FC236}">
                <a16:creationId xmlns:a16="http://schemas.microsoft.com/office/drawing/2014/main" id="{5BF70E9E-460A-2534-66E3-30619D451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CE6D52-F633-7678-7350-8943DF45EE26}"/>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394729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2378FD-FD38-7B75-521A-0DA58006C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530DB-8DB8-FF12-6CA0-EC1D6C1BCE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2A2AF-2230-6200-C575-A00CBDA20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8DED3-9F02-4D41-8872-E4871F0F6BC7}" type="datetimeFigureOut">
              <a:rPr lang="en-US" smtClean="0"/>
              <a:t>4/12/2023</a:t>
            </a:fld>
            <a:endParaRPr lang="en-US"/>
          </a:p>
        </p:txBody>
      </p:sp>
      <p:sp>
        <p:nvSpPr>
          <p:cNvPr id="5" name="Footer Placeholder 4">
            <a:extLst>
              <a:ext uri="{FF2B5EF4-FFF2-40B4-BE49-F238E27FC236}">
                <a16:creationId xmlns:a16="http://schemas.microsoft.com/office/drawing/2014/main" id="{1083C91E-2079-6387-86EA-F4EE53E7D5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D00D75-44D2-4C89-D851-19F5929C00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80E83-A43A-4FB4-A4CF-C62BBDCA748E}" type="slidenum">
              <a:rPr lang="en-US" smtClean="0"/>
              <a:t>‹#›</a:t>
            </a:fld>
            <a:endParaRPr lang="en-US"/>
          </a:p>
        </p:txBody>
      </p:sp>
    </p:spTree>
    <p:extLst>
      <p:ext uri="{BB962C8B-B14F-4D97-AF65-F5344CB8AC3E}">
        <p14:creationId xmlns:p14="http://schemas.microsoft.com/office/powerpoint/2010/main" val="4064342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9377208-CB9B-35FE-0A99-748EF3B11C1B}"/>
              </a:ext>
            </a:extLst>
          </p:cNvPr>
          <p:cNvSpPr>
            <a:spLocks noGrp="1"/>
          </p:cNvSpPr>
          <p:nvPr>
            <p:ph type="ctrTitle"/>
          </p:nvPr>
        </p:nvSpPr>
        <p:spPr>
          <a:xfrm>
            <a:off x="1524000" y="1122363"/>
            <a:ext cx="9144000" cy="2387600"/>
          </a:xfrm>
        </p:spPr>
        <p:txBody>
          <a:bodyPr/>
          <a:lstStyle/>
          <a:p>
            <a:r>
              <a:rPr lang="en-US" dirty="0"/>
              <a:t>GIS Exercise #7</a:t>
            </a:r>
          </a:p>
        </p:txBody>
      </p:sp>
      <p:sp>
        <p:nvSpPr>
          <p:cNvPr id="7" name="Subtitle 2">
            <a:extLst>
              <a:ext uri="{FF2B5EF4-FFF2-40B4-BE49-F238E27FC236}">
                <a16:creationId xmlns:a16="http://schemas.microsoft.com/office/drawing/2014/main" id="{A3B09B88-0677-04AA-77B7-4F210B7EFDC6}"/>
              </a:ext>
            </a:extLst>
          </p:cNvPr>
          <p:cNvSpPr>
            <a:spLocks noGrp="1"/>
          </p:cNvSpPr>
          <p:nvPr>
            <p:ph type="subTitle" idx="1"/>
          </p:nvPr>
        </p:nvSpPr>
        <p:spPr>
          <a:xfrm>
            <a:off x="1524000" y="3602038"/>
            <a:ext cx="9144000" cy="1655762"/>
          </a:xfrm>
        </p:spPr>
        <p:txBody>
          <a:bodyPr/>
          <a:lstStyle/>
          <a:p>
            <a:r>
              <a:rPr lang="en-US" dirty="0"/>
              <a:t>AJ Brown</a:t>
            </a:r>
          </a:p>
          <a:p>
            <a:r>
              <a:rPr lang="en-US" dirty="0"/>
              <a:t>WR 514 Spring 2023</a:t>
            </a:r>
          </a:p>
        </p:txBody>
      </p:sp>
    </p:spTree>
    <p:extLst>
      <p:ext uri="{BB962C8B-B14F-4D97-AF65-F5344CB8AC3E}">
        <p14:creationId xmlns:p14="http://schemas.microsoft.com/office/powerpoint/2010/main" val="129430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E71DE-F56E-208F-C2CE-D59F2B3F9A85}"/>
              </a:ext>
            </a:extLst>
          </p:cNvPr>
          <p:cNvSpPr>
            <a:spLocks noGrp="1"/>
          </p:cNvSpPr>
          <p:nvPr>
            <p:ph type="title"/>
          </p:nvPr>
        </p:nvSpPr>
        <p:spPr/>
        <p:txBody>
          <a:bodyPr>
            <a:normAutofit/>
          </a:bodyPr>
          <a:lstStyle/>
          <a:p>
            <a:r>
              <a:rPr lang="en-US" dirty="0"/>
              <a:t>Exercise: Contiguity Weights in Python using </a:t>
            </a:r>
            <a:r>
              <a:rPr lang="en-US" dirty="0" err="1"/>
              <a:t>GeoPandas</a:t>
            </a:r>
            <a:r>
              <a:rPr lang="en-US" dirty="0"/>
              <a:t> and </a:t>
            </a:r>
            <a:r>
              <a:rPr lang="en-US" dirty="0" err="1"/>
              <a:t>libpysal</a:t>
            </a:r>
            <a:endParaRPr lang="en-US" dirty="0"/>
          </a:p>
        </p:txBody>
      </p:sp>
      <p:sp>
        <p:nvSpPr>
          <p:cNvPr id="3" name="Content Placeholder 2">
            <a:extLst>
              <a:ext uri="{FF2B5EF4-FFF2-40B4-BE49-F238E27FC236}">
                <a16:creationId xmlns:a16="http://schemas.microsoft.com/office/drawing/2014/main" id="{07EB85DE-84BC-A0AA-5103-E3AF7595BB27}"/>
              </a:ext>
            </a:extLst>
          </p:cNvPr>
          <p:cNvSpPr>
            <a:spLocks noGrp="1"/>
          </p:cNvSpPr>
          <p:nvPr>
            <p:ph idx="1"/>
          </p:nvPr>
        </p:nvSpPr>
        <p:spPr/>
        <p:txBody>
          <a:bodyPr>
            <a:normAutofit fontScale="55000" lnSpcReduction="20000"/>
          </a:bodyPr>
          <a:lstStyle/>
          <a:p>
            <a:pPr marL="0" indent="0">
              <a:buNone/>
            </a:pPr>
            <a:r>
              <a:rPr lang="en-US" dirty="0"/>
              <a:t>Contiguity means that two spatial units share a common border of non-zero length. Operationally, we can further distinguish between a rook and a queen criterion of contiguity, in analogy to the moves allowed for the such-named pieces on a chess board.</a:t>
            </a:r>
          </a:p>
          <a:p>
            <a:pPr marL="0" indent="0">
              <a:buNone/>
            </a:pPr>
            <a:endParaRPr lang="en-US" dirty="0"/>
          </a:p>
          <a:p>
            <a:pPr marL="0" indent="0">
              <a:buNone/>
            </a:pPr>
            <a:r>
              <a:rPr lang="en-US" dirty="0"/>
              <a:t>The </a:t>
            </a:r>
            <a:r>
              <a:rPr lang="en-US" b="1" dirty="0"/>
              <a:t>rook criterion</a:t>
            </a:r>
            <a:r>
              <a:rPr lang="en-US" dirty="0"/>
              <a:t> defines neighbors by the existence of a common edge between two spatial units. The </a:t>
            </a:r>
            <a:r>
              <a:rPr lang="en-US" b="1" dirty="0"/>
              <a:t>queen criterion</a:t>
            </a:r>
            <a:r>
              <a:rPr lang="en-US" dirty="0"/>
              <a:t> is somewhat more encompassing and defines neighbors as spatial units sharing a common edge or a common vertex. Therefore, the number of neighbors according to the queen criterion will always be at least as large as for the rook criterion.</a:t>
            </a:r>
          </a:p>
          <a:p>
            <a:pPr marL="0" indent="0">
              <a:buNone/>
            </a:pPr>
            <a:endParaRPr lang="en-US" dirty="0"/>
          </a:p>
          <a:p>
            <a:pPr marL="0" indent="0">
              <a:buNone/>
            </a:pPr>
            <a:r>
              <a:rPr lang="en-US" dirty="0"/>
              <a:t>In practice, the construction of the spatial weights from the geometry of the data cannot be done by visual inspection or manual calculation, except in the most trivial of situations. To assess whether two polygons are contiguous requires the use of explicit spatial data structures to deal with the location and arrangement of the polygons.</a:t>
            </a:r>
          </a:p>
          <a:p>
            <a:pPr marL="0" indent="0">
              <a:buNone/>
            </a:pPr>
            <a:endParaRPr lang="en-US" dirty="0"/>
          </a:p>
          <a:p>
            <a:pPr marL="0" indent="0">
              <a:buNone/>
            </a:pPr>
            <a:r>
              <a:rPr lang="en-US" dirty="0"/>
              <a:t>It is important to keep in mind that the spatial weights are critically dependent on the quality of the spatial data source (GIS) from which they are constructed. Problems with the topology in the GIS (e.g., slivers) will result in inaccuracies for the neighbor relations included in the spatial weights. In practice, it is essential to check the characteristics of the weights for any evidence of problems. When problems are detected, the solution is to go back to the GIS and fix or clean the topology of the data set.</a:t>
            </a:r>
          </a:p>
          <a:p>
            <a:pPr marL="0" indent="0">
              <a:buNone/>
            </a:pPr>
            <a:endParaRPr lang="en-US" dirty="0"/>
          </a:p>
          <a:p>
            <a:pPr marL="0" indent="0">
              <a:buNone/>
            </a:pPr>
            <a:r>
              <a:rPr lang="en-US" dirty="0"/>
              <a:t>In this exercise, we derive contiguity weights and create rook and queen contiguity networks for display.</a:t>
            </a:r>
          </a:p>
        </p:txBody>
      </p:sp>
    </p:spTree>
    <p:extLst>
      <p:ext uri="{BB962C8B-B14F-4D97-AF65-F5344CB8AC3E}">
        <p14:creationId xmlns:p14="http://schemas.microsoft.com/office/powerpoint/2010/main" val="405507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89DCD-4C9B-BF4D-632E-7BE8A765F71F}"/>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800" kern="1200" dirty="0">
                <a:solidFill>
                  <a:schemeClr val="tx1"/>
                </a:solidFill>
                <a:latin typeface="+mj-lt"/>
                <a:ea typeface="+mj-ea"/>
                <a:cs typeface="+mj-cs"/>
              </a:rPr>
              <a:t>Step 1: Import Mexico State boundaries</a:t>
            </a:r>
          </a:p>
        </p:txBody>
      </p:sp>
      <p:pic>
        <p:nvPicPr>
          <p:cNvPr id="4" name="Picture 3">
            <a:extLst>
              <a:ext uri="{FF2B5EF4-FFF2-40B4-BE49-F238E27FC236}">
                <a16:creationId xmlns:a16="http://schemas.microsoft.com/office/drawing/2014/main" id="{0D17D597-996A-E287-26BC-7D3B386260D0}"/>
              </a:ext>
            </a:extLst>
          </p:cNvPr>
          <p:cNvPicPr>
            <a:picLocks noChangeAspect="1"/>
          </p:cNvPicPr>
          <p:nvPr/>
        </p:nvPicPr>
        <p:blipFill>
          <a:blip r:embed="rId2"/>
          <a:stretch>
            <a:fillRect/>
          </a:stretch>
        </p:blipFill>
        <p:spPr>
          <a:xfrm>
            <a:off x="246340" y="1433997"/>
            <a:ext cx="11696272" cy="4517030"/>
          </a:xfrm>
          <a:prstGeom prst="rect">
            <a:avLst/>
          </a:prstGeom>
        </p:spPr>
      </p:pic>
    </p:spTree>
    <p:extLst>
      <p:ext uri="{BB962C8B-B14F-4D97-AF65-F5344CB8AC3E}">
        <p14:creationId xmlns:p14="http://schemas.microsoft.com/office/powerpoint/2010/main" val="3482729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4E613E-A993-A8D6-96BB-02BED1121CC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874" r="6156" b="12741"/>
          <a:stretch/>
        </p:blipFill>
        <p:spPr>
          <a:xfrm>
            <a:off x="3250346" y="-874295"/>
            <a:ext cx="9871422" cy="5984172"/>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43499-563B-D1CB-52A0-59A1F3B9BFEE}"/>
              </a:ext>
            </a:extLst>
          </p:cNvPr>
          <p:cNvSpPr>
            <a:spLocks noGrp="1"/>
          </p:cNvSpPr>
          <p:nvPr>
            <p:ph type="title"/>
          </p:nvPr>
        </p:nvSpPr>
        <p:spPr>
          <a:xfrm>
            <a:off x="662188" y="5422868"/>
            <a:ext cx="7429100" cy="744836"/>
          </a:xfrm>
        </p:spPr>
        <p:txBody>
          <a:bodyPr vert="horz" lIns="91440" tIns="45720" rIns="91440" bIns="45720" rtlCol="0" anchor="ctr">
            <a:normAutofit/>
          </a:bodyPr>
          <a:lstStyle/>
          <a:p>
            <a:pPr algn="ctr"/>
            <a:r>
              <a:rPr lang="en-US" sz="3600" dirty="0">
                <a:solidFill>
                  <a:schemeClr val="tx1">
                    <a:lumMod val="85000"/>
                    <a:lumOff val="15000"/>
                  </a:schemeClr>
                </a:solidFill>
              </a:rPr>
              <a:t>Step 2a: Create Rook Network Map</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43986E96-5C9B-F0DC-C197-1F713BD96B1B}"/>
              </a:ext>
            </a:extLst>
          </p:cNvPr>
          <p:cNvPicPr>
            <a:picLocks noChangeAspect="1"/>
          </p:cNvPicPr>
          <p:nvPr/>
        </p:nvPicPr>
        <p:blipFill>
          <a:blip r:embed="rId3"/>
          <a:stretch>
            <a:fillRect/>
          </a:stretch>
        </p:blipFill>
        <p:spPr>
          <a:xfrm>
            <a:off x="566435" y="3291505"/>
            <a:ext cx="4896533" cy="1686160"/>
          </a:xfrm>
          <a:prstGeom prst="rect">
            <a:avLst/>
          </a:prstGeom>
          <a:ln>
            <a:solidFill>
              <a:schemeClr val="tx1"/>
            </a:solidFill>
          </a:ln>
        </p:spPr>
      </p:pic>
    </p:spTree>
    <p:extLst>
      <p:ext uri="{BB962C8B-B14F-4D97-AF65-F5344CB8AC3E}">
        <p14:creationId xmlns:p14="http://schemas.microsoft.com/office/powerpoint/2010/main" val="414786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 name="Rectangle 16">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38B02A-0AB8-8622-8C27-6A0B228C730F}"/>
              </a:ext>
            </a:extLst>
          </p:cNvPr>
          <p:cNvSpPr>
            <a:spLocks noGrp="1"/>
          </p:cNvSpPr>
          <p:nvPr>
            <p:ph type="title"/>
          </p:nvPr>
        </p:nvSpPr>
        <p:spPr>
          <a:xfrm>
            <a:off x="-1" y="0"/>
            <a:ext cx="4038601" cy="6858000"/>
          </a:xfrm>
          <a:solidFill>
            <a:schemeClr val="accent2"/>
          </a:solidFill>
        </p:spPr>
        <p:txBody>
          <a:bodyPr vert="horz" lIns="91440" tIns="45720" rIns="91440" bIns="45720" rtlCol="0" anchor="t">
            <a:normAutofit/>
          </a:bodyPr>
          <a:lstStyle/>
          <a:p>
            <a:pPr algn="ctr"/>
            <a:r>
              <a:rPr lang="en-US" sz="4000" dirty="0">
                <a:solidFill>
                  <a:srgbClr val="FFFFFF"/>
                </a:solidFill>
              </a:rPr>
              <a:t>Step 2b: Display Rook Weights</a:t>
            </a:r>
            <a:br>
              <a:rPr lang="en-US" sz="4000" dirty="0">
                <a:solidFill>
                  <a:srgbClr val="FFFFFF"/>
                </a:solidFill>
              </a:rPr>
            </a:br>
            <a:br>
              <a:rPr lang="en-US" sz="4000" dirty="0">
                <a:solidFill>
                  <a:srgbClr val="FFFFFF"/>
                </a:solidFill>
              </a:rPr>
            </a:br>
            <a:r>
              <a:rPr lang="en-US" sz="2000" b="0" i="0" dirty="0">
                <a:solidFill>
                  <a:schemeClr val="bg1"/>
                </a:solidFill>
                <a:effectLst/>
                <a:latin typeface="Open Sans" panose="020B0606030504020204" pitchFamily="34" charset="0"/>
              </a:rPr>
              <a:t>So, Baja California Norte (0) has 2 rook neighbors: Baja California Sur (1) and Sonora (22).</a:t>
            </a:r>
            <a:br>
              <a:rPr lang="en-US" sz="2000" b="0" i="0" dirty="0">
                <a:solidFill>
                  <a:schemeClr val="bg1"/>
                </a:solidFill>
                <a:effectLst/>
                <a:latin typeface="Open Sans" panose="020B0606030504020204" pitchFamily="34" charset="0"/>
              </a:rPr>
            </a:br>
            <a:br>
              <a:rPr lang="en-US" sz="2000" b="0" i="0" dirty="0">
                <a:solidFill>
                  <a:schemeClr val="bg1"/>
                </a:solidFill>
                <a:effectLst/>
                <a:latin typeface="Open Sans" panose="020B0606030504020204" pitchFamily="34" charset="0"/>
              </a:rPr>
            </a:br>
            <a:r>
              <a:rPr lang="en-US" sz="2000" b="0" i="0" dirty="0">
                <a:solidFill>
                  <a:schemeClr val="bg1"/>
                </a:solidFill>
                <a:effectLst/>
                <a:latin typeface="Open Sans" panose="020B0606030504020204" pitchFamily="34" charset="0"/>
              </a:rPr>
              <a:t>Additionally, Jalisco (3), has 6 neighbors</a:t>
            </a:r>
            <a:endParaRPr lang="en-US" sz="4000" dirty="0">
              <a:solidFill>
                <a:schemeClr val="bg1"/>
              </a:solidFill>
            </a:endParaRPr>
          </a:p>
        </p:txBody>
      </p:sp>
      <p:pic>
        <p:nvPicPr>
          <p:cNvPr id="8" name="Picture 7">
            <a:extLst>
              <a:ext uri="{FF2B5EF4-FFF2-40B4-BE49-F238E27FC236}">
                <a16:creationId xmlns:a16="http://schemas.microsoft.com/office/drawing/2014/main" id="{5A6BF228-6787-5F1A-AFDD-64B3E43D033B}"/>
              </a:ext>
            </a:extLst>
          </p:cNvPr>
          <p:cNvPicPr>
            <a:picLocks noChangeAspect="1"/>
          </p:cNvPicPr>
          <p:nvPr/>
        </p:nvPicPr>
        <p:blipFill>
          <a:blip r:embed="rId2"/>
          <a:stretch>
            <a:fillRect/>
          </a:stretch>
        </p:blipFill>
        <p:spPr>
          <a:xfrm>
            <a:off x="4038602" y="-1"/>
            <a:ext cx="3581401" cy="6770917"/>
          </a:xfrm>
          <a:prstGeom prst="rect">
            <a:avLst/>
          </a:prstGeom>
        </p:spPr>
      </p:pic>
      <p:pic>
        <p:nvPicPr>
          <p:cNvPr id="10" name="Picture 9">
            <a:extLst>
              <a:ext uri="{FF2B5EF4-FFF2-40B4-BE49-F238E27FC236}">
                <a16:creationId xmlns:a16="http://schemas.microsoft.com/office/drawing/2014/main" id="{762F90D8-2478-0C95-376F-19D45470D180}"/>
              </a:ext>
            </a:extLst>
          </p:cNvPr>
          <p:cNvPicPr>
            <a:picLocks noChangeAspect="1"/>
          </p:cNvPicPr>
          <p:nvPr/>
        </p:nvPicPr>
        <p:blipFill>
          <a:blip r:embed="rId3"/>
          <a:stretch>
            <a:fillRect/>
          </a:stretch>
        </p:blipFill>
        <p:spPr>
          <a:xfrm>
            <a:off x="8151258" y="56840"/>
            <a:ext cx="2956558" cy="6744319"/>
          </a:xfrm>
          <a:prstGeom prst="rect">
            <a:avLst/>
          </a:prstGeom>
        </p:spPr>
      </p:pic>
    </p:spTree>
    <p:extLst>
      <p:ext uri="{BB962C8B-B14F-4D97-AF65-F5344CB8AC3E}">
        <p14:creationId xmlns:p14="http://schemas.microsoft.com/office/powerpoint/2010/main" val="309079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4E613E-A993-A8D6-96BB-02BED1121CC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874" r="6156" b="12741"/>
          <a:stretch/>
        </p:blipFill>
        <p:spPr>
          <a:xfrm>
            <a:off x="3250346" y="-874295"/>
            <a:ext cx="9871422" cy="5984172"/>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43499-563B-D1CB-52A0-59A1F3B9BFEE}"/>
              </a:ext>
            </a:extLst>
          </p:cNvPr>
          <p:cNvSpPr>
            <a:spLocks noGrp="1"/>
          </p:cNvSpPr>
          <p:nvPr>
            <p:ph type="title"/>
          </p:nvPr>
        </p:nvSpPr>
        <p:spPr>
          <a:xfrm>
            <a:off x="662188" y="5422868"/>
            <a:ext cx="7429100" cy="744836"/>
          </a:xfrm>
        </p:spPr>
        <p:txBody>
          <a:bodyPr vert="horz" lIns="91440" tIns="45720" rIns="91440" bIns="45720" rtlCol="0" anchor="ctr">
            <a:normAutofit/>
          </a:bodyPr>
          <a:lstStyle/>
          <a:p>
            <a:pPr algn="ctr"/>
            <a:r>
              <a:rPr lang="en-US" sz="3600" dirty="0">
                <a:solidFill>
                  <a:schemeClr val="tx1">
                    <a:lumMod val="85000"/>
                    <a:lumOff val="15000"/>
                  </a:schemeClr>
                </a:solidFill>
              </a:rPr>
              <a:t>Step 3a: Create Queen Network Map</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43986E96-5C9B-F0DC-C197-1F713BD96B1B}"/>
              </a:ext>
            </a:extLst>
          </p:cNvPr>
          <p:cNvPicPr>
            <a:picLocks noChangeAspect="1"/>
          </p:cNvPicPr>
          <p:nvPr/>
        </p:nvPicPr>
        <p:blipFill>
          <a:blip r:embed="rId3"/>
          <a:stretch>
            <a:fillRect/>
          </a:stretch>
        </p:blipFill>
        <p:spPr>
          <a:xfrm>
            <a:off x="566435" y="3291505"/>
            <a:ext cx="4896533" cy="1686160"/>
          </a:xfrm>
          <a:prstGeom prst="rect">
            <a:avLst/>
          </a:prstGeom>
          <a:ln>
            <a:solidFill>
              <a:schemeClr val="tx1"/>
            </a:solidFill>
          </a:ln>
        </p:spPr>
      </p:pic>
    </p:spTree>
    <p:extLst>
      <p:ext uri="{BB962C8B-B14F-4D97-AF65-F5344CB8AC3E}">
        <p14:creationId xmlns:p14="http://schemas.microsoft.com/office/powerpoint/2010/main" val="411639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 name="Rectangle 16">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38B02A-0AB8-8622-8C27-6A0B228C730F}"/>
              </a:ext>
            </a:extLst>
          </p:cNvPr>
          <p:cNvSpPr>
            <a:spLocks noGrp="1"/>
          </p:cNvSpPr>
          <p:nvPr>
            <p:ph type="title"/>
          </p:nvPr>
        </p:nvSpPr>
        <p:spPr>
          <a:xfrm>
            <a:off x="-1" y="0"/>
            <a:ext cx="4038601" cy="6858000"/>
          </a:xfrm>
          <a:solidFill>
            <a:schemeClr val="accent2"/>
          </a:solidFill>
        </p:spPr>
        <p:txBody>
          <a:bodyPr vert="horz" lIns="91440" tIns="45720" rIns="91440" bIns="45720" rtlCol="0" anchor="t">
            <a:normAutofit/>
          </a:bodyPr>
          <a:lstStyle/>
          <a:p>
            <a:pPr algn="ctr"/>
            <a:r>
              <a:rPr lang="en-US" sz="4000" dirty="0">
                <a:solidFill>
                  <a:srgbClr val="FFFFFF"/>
                </a:solidFill>
              </a:rPr>
              <a:t>Step 3b: Display Queen Weights</a:t>
            </a:r>
            <a:br>
              <a:rPr lang="en-US" sz="4000" dirty="0">
                <a:solidFill>
                  <a:srgbClr val="FFFFFF"/>
                </a:solidFill>
              </a:rPr>
            </a:br>
            <a:br>
              <a:rPr lang="en-US" sz="4000" dirty="0">
                <a:solidFill>
                  <a:srgbClr val="FFFFFF"/>
                </a:solidFill>
              </a:rPr>
            </a:br>
            <a:r>
              <a:rPr lang="en-US" sz="2000" b="0" i="0" dirty="0">
                <a:solidFill>
                  <a:schemeClr val="bg1"/>
                </a:solidFill>
                <a:effectLst/>
                <a:latin typeface="Open Sans" panose="020B0606030504020204" pitchFamily="34" charset="0"/>
              </a:rPr>
              <a:t>So, Baja California Norte (0) has 2 rook neighbors: Baja California Sur (1) and Sonora (22).</a:t>
            </a:r>
            <a:br>
              <a:rPr lang="en-US" sz="2000" b="0" i="0" dirty="0">
                <a:solidFill>
                  <a:schemeClr val="bg1"/>
                </a:solidFill>
                <a:effectLst/>
                <a:latin typeface="Open Sans" panose="020B0606030504020204" pitchFamily="34" charset="0"/>
              </a:rPr>
            </a:br>
            <a:br>
              <a:rPr lang="en-US" sz="2000" b="0" i="0" dirty="0">
                <a:solidFill>
                  <a:schemeClr val="bg1"/>
                </a:solidFill>
                <a:effectLst/>
                <a:latin typeface="Open Sans" panose="020B0606030504020204" pitchFamily="34" charset="0"/>
              </a:rPr>
            </a:br>
            <a:br>
              <a:rPr lang="en-US" sz="2000" b="0" i="0" dirty="0">
                <a:solidFill>
                  <a:schemeClr val="bg1"/>
                </a:solidFill>
                <a:effectLst/>
                <a:latin typeface="Open Sans" panose="020B0606030504020204" pitchFamily="34" charset="0"/>
              </a:rPr>
            </a:br>
            <a:r>
              <a:rPr lang="en-US" sz="2000" b="0" i="0" dirty="0">
                <a:solidFill>
                  <a:schemeClr val="bg1"/>
                </a:solidFill>
                <a:effectLst/>
                <a:latin typeface="Open Sans" panose="020B0606030504020204" pitchFamily="34" charset="0"/>
              </a:rPr>
              <a:t>This time</a:t>
            </a:r>
            <a:r>
              <a:rPr lang="en-US" sz="2000" dirty="0">
                <a:solidFill>
                  <a:schemeClr val="bg1"/>
                </a:solidFill>
                <a:latin typeface="Open Sans" panose="020B0606030504020204" pitchFamily="34" charset="0"/>
              </a:rPr>
              <a:t>, Jalisco (3), has 7 neighbors! There are other differences as well.</a:t>
            </a:r>
          </a:p>
        </p:txBody>
      </p:sp>
      <p:pic>
        <p:nvPicPr>
          <p:cNvPr id="10" name="Picture 9">
            <a:extLst>
              <a:ext uri="{FF2B5EF4-FFF2-40B4-BE49-F238E27FC236}">
                <a16:creationId xmlns:a16="http://schemas.microsoft.com/office/drawing/2014/main" id="{762F90D8-2478-0C95-376F-19D45470D180}"/>
              </a:ext>
            </a:extLst>
          </p:cNvPr>
          <p:cNvPicPr>
            <a:picLocks noChangeAspect="1"/>
          </p:cNvPicPr>
          <p:nvPr/>
        </p:nvPicPr>
        <p:blipFill>
          <a:blip r:embed="rId2"/>
          <a:stretch>
            <a:fillRect/>
          </a:stretch>
        </p:blipFill>
        <p:spPr>
          <a:xfrm>
            <a:off x="8151258" y="56840"/>
            <a:ext cx="2956558" cy="6744319"/>
          </a:xfrm>
          <a:prstGeom prst="rect">
            <a:avLst/>
          </a:prstGeom>
        </p:spPr>
      </p:pic>
      <p:pic>
        <p:nvPicPr>
          <p:cNvPr id="4" name="Picture 3">
            <a:extLst>
              <a:ext uri="{FF2B5EF4-FFF2-40B4-BE49-F238E27FC236}">
                <a16:creationId xmlns:a16="http://schemas.microsoft.com/office/drawing/2014/main" id="{693CB71E-CF5F-7483-D1E3-96581399906A}"/>
              </a:ext>
            </a:extLst>
          </p:cNvPr>
          <p:cNvPicPr>
            <a:picLocks noChangeAspect="1"/>
          </p:cNvPicPr>
          <p:nvPr/>
        </p:nvPicPr>
        <p:blipFill>
          <a:blip r:embed="rId3"/>
          <a:stretch>
            <a:fillRect/>
          </a:stretch>
        </p:blipFill>
        <p:spPr>
          <a:xfrm>
            <a:off x="4038600" y="-2"/>
            <a:ext cx="3672840" cy="6858919"/>
          </a:xfrm>
          <a:prstGeom prst="rect">
            <a:avLst/>
          </a:prstGeom>
        </p:spPr>
      </p:pic>
    </p:spTree>
    <p:extLst>
      <p:ext uri="{BB962C8B-B14F-4D97-AF65-F5344CB8AC3E}">
        <p14:creationId xmlns:p14="http://schemas.microsoft.com/office/powerpoint/2010/main" val="4044986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E270CD-ACC8-1C6E-0C35-1645C637E5F3}"/>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Final: Map Comparison</a:t>
            </a:r>
          </a:p>
        </p:txBody>
      </p:sp>
      <p:sp>
        <p:nvSpPr>
          <p:cNvPr id="2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CBF2D84-33A6-A8E7-1AB4-A769BAFE2FFE}"/>
              </a:ext>
            </a:extLst>
          </p:cNvPr>
          <p:cNvPicPr>
            <a:picLocks noChangeAspect="1"/>
          </p:cNvPicPr>
          <p:nvPr/>
        </p:nvPicPr>
        <p:blipFill rotWithShape="1">
          <a:blip r:embed="rId2">
            <a:extLst>
              <a:ext uri="{28A0092B-C50C-407E-A947-70E740481C1C}">
                <a14:useLocalDpi xmlns:a14="http://schemas.microsoft.com/office/drawing/2010/main" val="0"/>
              </a:ext>
            </a:extLst>
          </a:blip>
          <a:srcRect l="20629" t="10260" r="18974" b="11401"/>
          <a:stretch/>
        </p:blipFill>
        <p:spPr>
          <a:xfrm>
            <a:off x="347298" y="2642616"/>
            <a:ext cx="5559901" cy="3605784"/>
          </a:xfrm>
          <a:prstGeom prst="rect">
            <a:avLst/>
          </a:prstGeom>
        </p:spPr>
      </p:pic>
      <p:pic>
        <p:nvPicPr>
          <p:cNvPr id="5" name="Picture 4">
            <a:extLst>
              <a:ext uri="{FF2B5EF4-FFF2-40B4-BE49-F238E27FC236}">
                <a16:creationId xmlns:a16="http://schemas.microsoft.com/office/drawing/2014/main" id="{3EFA5DB3-DDBD-FA0A-4A5E-986A54EE65DF}"/>
              </a:ext>
            </a:extLst>
          </p:cNvPr>
          <p:cNvPicPr>
            <a:picLocks noChangeAspect="1"/>
          </p:cNvPicPr>
          <p:nvPr/>
        </p:nvPicPr>
        <p:blipFill rotWithShape="1">
          <a:blip r:embed="rId3">
            <a:extLst>
              <a:ext uri="{28A0092B-C50C-407E-A947-70E740481C1C}">
                <a14:useLocalDpi xmlns:a14="http://schemas.microsoft.com/office/drawing/2010/main" val="0"/>
              </a:ext>
            </a:extLst>
          </a:blip>
          <a:srcRect l="22014" t="12215" r="17590" b="13355"/>
          <a:stretch/>
        </p:blipFill>
        <p:spPr>
          <a:xfrm>
            <a:off x="6254496" y="2715753"/>
            <a:ext cx="5614416" cy="3459509"/>
          </a:xfrm>
          <a:prstGeom prst="rect">
            <a:avLst/>
          </a:prstGeom>
        </p:spPr>
      </p:pic>
      <p:sp>
        <p:nvSpPr>
          <p:cNvPr id="8" name="TextBox 7">
            <a:extLst>
              <a:ext uri="{FF2B5EF4-FFF2-40B4-BE49-F238E27FC236}">
                <a16:creationId xmlns:a16="http://schemas.microsoft.com/office/drawing/2014/main" id="{5A51E7B8-E2BA-E600-9FD4-5D945C298D60}"/>
              </a:ext>
            </a:extLst>
          </p:cNvPr>
          <p:cNvSpPr txBox="1"/>
          <p:nvPr/>
        </p:nvSpPr>
        <p:spPr>
          <a:xfrm>
            <a:off x="741013" y="2276293"/>
            <a:ext cx="3916680" cy="646331"/>
          </a:xfrm>
          <a:prstGeom prst="rect">
            <a:avLst/>
          </a:prstGeom>
          <a:noFill/>
        </p:spPr>
        <p:txBody>
          <a:bodyPr wrap="square" rtlCol="0">
            <a:spAutoFit/>
          </a:bodyPr>
          <a:lstStyle/>
          <a:p>
            <a:pPr algn="ctr"/>
            <a:r>
              <a:rPr lang="en-US" sz="3600" dirty="0"/>
              <a:t>Rook</a:t>
            </a:r>
          </a:p>
        </p:txBody>
      </p:sp>
      <p:sp>
        <p:nvSpPr>
          <p:cNvPr id="9" name="TextBox 8">
            <a:extLst>
              <a:ext uri="{FF2B5EF4-FFF2-40B4-BE49-F238E27FC236}">
                <a16:creationId xmlns:a16="http://schemas.microsoft.com/office/drawing/2014/main" id="{E362F6E3-93D5-017E-673C-C7D53ED93813}"/>
              </a:ext>
            </a:extLst>
          </p:cNvPr>
          <p:cNvSpPr txBox="1"/>
          <p:nvPr/>
        </p:nvSpPr>
        <p:spPr>
          <a:xfrm>
            <a:off x="7031885" y="2276292"/>
            <a:ext cx="3916680" cy="646331"/>
          </a:xfrm>
          <a:prstGeom prst="rect">
            <a:avLst/>
          </a:prstGeom>
          <a:noFill/>
        </p:spPr>
        <p:txBody>
          <a:bodyPr wrap="square" rtlCol="0">
            <a:spAutoFit/>
          </a:bodyPr>
          <a:lstStyle/>
          <a:p>
            <a:pPr algn="ctr"/>
            <a:r>
              <a:rPr lang="en-US" sz="3600" dirty="0"/>
              <a:t>Queen</a:t>
            </a:r>
          </a:p>
        </p:txBody>
      </p:sp>
    </p:spTree>
    <p:extLst>
      <p:ext uri="{BB962C8B-B14F-4D97-AF65-F5344CB8AC3E}">
        <p14:creationId xmlns:p14="http://schemas.microsoft.com/office/powerpoint/2010/main" val="947588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CBBC-95BF-C038-75A5-4F100EC38E57}"/>
              </a:ext>
            </a:extLst>
          </p:cNvPr>
          <p:cNvSpPr>
            <a:spLocks noGrp="1"/>
          </p:cNvSpPr>
          <p:nvPr>
            <p:ph type="title"/>
          </p:nvPr>
        </p:nvSpPr>
        <p:spPr>
          <a:xfrm>
            <a:off x="838200" y="365125"/>
            <a:ext cx="10515600" cy="6103131"/>
          </a:xfrm>
        </p:spPr>
        <p:txBody>
          <a:bodyPr>
            <a:normAutofit/>
          </a:bodyPr>
          <a:lstStyle/>
          <a:p>
            <a:pPr algn="ctr"/>
            <a:r>
              <a:rPr lang="en-US" sz="6000" dirty="0"/>
              <a:t>Done!</a:t>
            </a:r>
            <a:br>
              <a:rPr lang="en-US" sz="6000" dirty="0"/>
            </a:br>
            <a:r>
              <a:rPr lang="en-US" sz="6000" dirty="0"/>
              <a:t>Thank You</a:t>
            </a:r>
            <a:br>
              <a:rPr lang="en-US" sz="6000" dirty="0"/>
            </a:br>
            <a:r>
              <a:rPr lang="en-US" sz="6000" dirty="0"/>
              <a:t>A.J. Brown</a:t>
            </a:r>
          </a:p>
        </p:txBody>
      </p:sp>
    </p:spTree>
    <p:extLst>
      <p:ext uri="{BB962C8B-B14F-4D97-AF65-F5344CB8AC3E}">
        <p14:creationId xmlns:p14="http://schemas.microsoft.com/office/powerpoint/2010/main" val="137865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442</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Open Sans</vt:lpstr>
      <vt:lpstr>Office Theme</vt:lpstr>
      <vt:lpstr>GIS Exercise #7</vt:lpstr>
      <vt:lpstr>Exercise: Contiguity Weights in Python using GeoPandas and libpysal</vt:lpstr>
      <vt:lpstr>Step 1: Import Mexico State boundaries</vt:lpstr>
      <vt:lpstr>Step 2a: Create Rook Network Map</vt:lpstr>
      <vt:lpstr>Step 2b: Display Rook Weights  So, Baja California Norte (0) has 2 rook neighbors: Baja California Sur (1) and Sonora (22).  Additionally, Jalisco (3), has 6 neighbors</vt:lpstr>
      <vt:lpstr>Step 3a: Create Queen Network Map</vt:lpstr>
      <vt:lpstr>Step 3b: Display Queen Weights  So, Baja California Norte (0) has 2 rook neighbors: Baja California Sur (1) and Sonora (22).   This time, Jalisco (3), has 7 neighbors! There are other differences as well.</vt:lpstr>
      <vt:lpstr>Final: Map Comparison</vt:lpstr>
      <vt:lpstr>Done! Thank You A.J. Brown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Exercise #3</dc:title>
  <dc:creator>Brown,AJ</dc:creator>
  <cp:lastModifiedBy>Brown,AJ</cp:lastModifiedBy>
  <cp:revision>8</cp:revision>
  <dcterms:created xsi:type="dcterms:W3CDTF">2023-04-06T02:59:12Z</dcterms:created>
  <dcterms:modified xsi:type="dcterms:W3CDTF">2023-04-13T02:14:23Z</dcterms:modified>
</cp:coreProperties>
</file>