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naheim"/>
      <p:regular r:id="rId16"/>
    </p:embeddedFont>
    <p:embeddedFont>
      <p:font typeface="Barlow Condensed ExtraBold"/>
      <p:bold r:id="rId17"/>
      <p:boldItalic r:id="rId18"/>
    </p:embeddedFont>
    <p:embeddedFont>
      <p:font typeface="Overpass Mono"/>
      <p:regular r:id="rId19"/>
      <p:bold r:id="rId20"/>
    </p:embeddedFont>
    <p:embeddedFont>
      <p:font typeface="Barl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YxV+BxHSfCnkgnztajkpAusN9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bold.fntdata"/><Relationship Id="rId22" Type="http://schemas.openxmlformats.org/officeDocument/2006/relationships/font" Target="fonts/Barlow-bold.fntdata"/><Relationship Id="rId21" Type="http://schemas.openxmlformats.org/officeDocument/2006/relationships/font" Target="fonts/Barlow-regular.fntdata"/><Relationship Id="rId24" Type="http://schemas.openxmlformats.org/officeDocument/2006/relationships/font" Target="fonts/Barlow-boldItalic.fntdata"/><Relationship Id="rId23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CondensedExtraBold-bold.fntdata"/><Relationship Id="rId16" Type="http://schemas.openxmlformats.org/officeDocument/2006/relationships/font" Target="fonts/Anaheim-regular.fntdata"/><Relationship Id="rId19" Type="http://schemas.openxmlformats.org/officeDocument/2006/relationships/font" Target="fonts/OverpassMono-regular.fntdata"/><Relationship Id="rId18" Type="http://schemas.openxmlformats.org/officeDocument/2006/relationships/font" Target="fonts/BarlowCondensed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c9f42865a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6c9f42865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c9f42865a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26c9f42865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7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47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7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7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7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7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47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7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7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7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7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7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7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7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7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7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7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47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5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5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1" name="Google Shape;181;p5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5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3" name="Google Shape;183;p5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5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5" name="Google Shape;185;p5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p5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7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7"/>
          <p:cNvSpPr txBox="1"/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57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7"/>
          <p:cNvSpPr txBox="1"/>
          <p:nvPr>
            <p:ph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57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7"/>
          <p:cNvSpPr txBox="1"/>
          <p:nvPr>
            <p:ph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4" name="Google Shape;194;p57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7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7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7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7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7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7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7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7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8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205" name="Google Shape;205;p58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8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8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8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8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8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8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8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8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8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8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8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8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8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8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8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8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8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58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58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25" name="Google Shape;225;p58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58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27" name="Google Shape;227;p58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58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29" name="Google Shape;229;p58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30" name="Google Shape;230;p58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58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9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4" name="Google Shape;234;p59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9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9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9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9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9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9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9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9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9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9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9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48" name="Google Shape;248;p60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49" name="Google Shape;249;p60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50" name="Google Shape;250;p60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0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0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1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56" name="Google Shape;256;p61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1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2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2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2" name="Google Shape;262;p62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2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2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2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3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3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3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3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3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3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63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4" name="Google Shape;274;p63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5" name="Google Shape;275;p63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78" name="Google Shape;278;p64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64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80" name="Google Shape;280;p64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64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82" name="Google Shape;282;p64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5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5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86" name="Google Shape;286;p65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87" name="Google Shape;287;p65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5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5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5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8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8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8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8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8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8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48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9" name="Google Shape;59;p48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48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1" name="Google Shape;61;p48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48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48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48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5" name="Google Shape;65;p48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48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6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6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6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6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6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6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6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6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6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6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6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06" name="Google Shape;306;p67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7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7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8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8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8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8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68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68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6" name="Google Shape;316;p6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9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9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0" name="Google Shape;70;p49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2" name="Google Shape;72;p49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4" name="Google Shape;74;p49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6" name="Google Shape;76;p49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8" name="Google Shape;78;p49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80" name="Google Shape;80;p49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81" name="Google Shape;81;p49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9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87" name="Google Shape;87;p5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2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2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2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3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3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3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3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3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3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3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3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3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3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3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3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3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3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3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3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3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3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3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3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3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3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3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3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3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3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53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54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5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5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55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45" name="Google Shape;145;p55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5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5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5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5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5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5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5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5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5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5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5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5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5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5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5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5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5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5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5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5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5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5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5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5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5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5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5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5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5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5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5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"/>
          <p:cNvSpPr txBox="1"/>
          <p:nvPr>
            <p:ph type="ctrTitle"/>
          </p:nvPr>
        </p:nvSpPr>
        <p:spPr>
          <a:xfrm>
            <a:off x="623400" y="717881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 sz="4400"/>
              <a:t>JAVA PROJECT:</a:t>
            </a:r>
            <a:br>
              <a:rPr lang="en" sz="4400"/>
            </a:br>
            <a:r>
              <a:rPr lang="en" sz="4400"/>
              <a:t>BOOKSTORE MANAGEMENT</a:t>
            </a:r>
            <a:endParaRPr sz="4400"/>
          </a:p>
        </p:txBody>
      </p:sp>
      <p:sp>
        <p:nvSpPr>
          <p:cNvPr id="331" name="Google Shape;331;p1"/>
          <p:cNvSpPr txBox="1"/>
          <p:nvPr>
            <p:ph idx="1" type="subTitle"/>
          </p:nvPr>
        </p:nvSpPr>
        <p:spPr>
          <a:xfrm>
            <a:off x="769050" y="2971800"/>
            <a:ext cx="8520600" cy="1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1600">
                <a:solidFill>
                  <a:schemeClr val="dk2"/>
                </a:solidFill>
              </a:rPr>
              <a:t>Presented By: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1600">
                <a:solidFill>
                  <a:schemeClr val="dk2"/>
                </a:solidFill>
              </a:rPr>
              <a:t>Amaan Ahmad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1600">
                <a:solidFill>
                  <a:schemeClr val="dk2"/>
                </a:solidFill>
              </a:rPr>
              <a:t>An Najmus Saqib Muaaz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1600">
                <a:solidFill>
                  <a:schemeClr val="dk2"/>
                </a:solidFill>
              </a:rPr>
              <a:t>Chowdhury Umme Honny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If you have any questions regarding our project, please ask.</a:t>
            </a:r>
            <a:endParaRPr/>
          </a:p>
        </p:txBody>
      </p:sp>
      <p:sp>
        <p:nvSpPr>
          <p:cNvPr id="479" name="Google Shape;479;p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Q&amp;A SESSION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"/>
          <p:cNvSpPr txBox="1"/>
          <p:nvPr>
            <p:ph type="title"/>
          </p:nvPr>
        </p:nvSpPr>
        <p:spPr>
          <a:xfrm>
            <a:off x="1826825" y="1279400"/>
            <a:ext cx="617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you for your time!</a:t>
            </a:r>
            <a:endParaRPr/>
          </a:p>
        </p:txBody>
      </p:sp>
      <p:sp>
        <p:nvSpPr>
          <p:cNvPr id="485" name="Google Shape;485;p26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86" name="Google Shape;486;p26"/>
          <p:cNvSpPr txBox="1"/>
          <p:nvPr/>
        </p:nvSpPr>
        <p:spPr>
          <a:xfrm>
            <a:off x="1875775" y="43914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7" name="Google Shape;487;p26"/>
          <p:cNvSpPr/>
          <p:nvPr/>
        </p:nvSpPr>
        <p:spPr>
          <a:xfrm>
            <a:off x="2563025" y="3280675"/>
            <a:ext cx="4034400" cy="90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AIMS</a:t>
            </a:r>
            <a:endParaRPr/>
          </a:p>
        </p:txBody>
      </p:sp>
      <p:sp>
        <p:nvSpPr>
          <p:cNvPr id="337" name="Google Shape;337;p3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/>
              <a:t>The value of integrating multiple elements in a project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3"/>
          <p:cNvSpPr txBox="1"/>
          <p:nvPr>
            <p:ph type="title"/>
          </p:nvPr>
        </p:nvSpPr>
        <p:spPr>
          <a:xfrm>
            <a:off x="6385848" y="1540800"/>
            <a:ext cx="2169333" cy="7423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600"/>
              <a:t>Integration of Components</a:t>
            </a:r>
            <a:endParaRPr sz="1600"/>
          </a:p>
        </p:txBody>
      </p:sp>
      <p:sp>
        <p:nvSpPr>
          <p:cNvPr id="339" name="Google Shape;339;p3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50"/>
              <a:t>Classes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50"/>
              <a:t>Objects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50"/>
              <a:t>Methods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50"/>
              <a:t>Inheritance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050"/>
              <a:t>File Handling</a:t>
            </a:r>
            <a:endParaRPr sz="105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3"/>
          <p:cNvSpPr txBox="1"/>
          <p:nvPr>
            <p:ph idx="3" type="title"/>
          </p:nvPr>
        </p:nvSpPr>
        <p:spPr>
          <a:xfrm>
            <a:off x="804350" y="1540800"/>
            <a:ext cx="2132814" cy="7423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800"/>
              <a:t>Hands-on Experience</a:t>
            </a:r>
            <a:endParaRPr sz="1800"/>
          </a:p>
        </p:txBody>
      </p:sp>
      <p:sp>
        <p:nvSpPr>
          <p:cNvPr id="341" name="Google Shape;341;p3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/>
              <a:t>Deciphering the principles of Object-Oriented Programming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3"/>
          <p:cNvSpPr txBox="1"/>
          <p:nvPr>
            <p:ph idx="5" type="title"/>
          </p:nvPr>
        </p:nvSpPr>
        <p:spPr>
          <a:xfrm>
            <a:off x="3593245" y="1540800"/>
            <a:ext cx="2218737" cy="7423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600"/>
              <a:t> Object-Oriented Design</a:t>
            </a:r>
            <a:endParaRPr sz="1600"/>
          </a:p>
        </p:txBody>
      </p:sp>
      <p:sp>
        <p:nvSpPr>
          <p:cNvPr id="343" name="Google Shape;343;p3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3"/>
          <p:cNvSpPr txBox="1"/>
          <p:nvPr>
            <p:ph idx="7" type="title"/>
          </p:nvPr>
        </p:nvSpPr>
        <p:spPr>
          <a:xfrm>
            <a:off x="-544482" y="2784007"/>
            <a:ext cx="45719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45" name="Google Shape;345;p3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3"/>
          <p:cNvSpPr txBox="1"/>
          <p:nvPr>
            <p:ph idx="9" type="title"/>
          </p:nvPr>
        </p:nvSpPr>
        <p:spPr>
          <a:xfrm flipH="1" rot="10800000">
            <a:off x="-927646" y="4080164"/>
            <a:ext cx="103300" cy="783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347" name="Google Shape;347;p3"/>
          <p:cNvSpPr txBox="1"/>
          <p:nvPr>
            <p:ph idx="13" type="subTitle"/>
          </p:nvPr>
        </p:nvSpPr>
        <p:spPr>
          <a:xfrm>
            <a:off x="3519055" y="3826425"/>
            <a:ext cx="2403763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/>
              <a:t>Experience in tackling real issues in a software environment</a:t>
            </a:r>
            <a:endParaRPr sz="105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3"/>
          <p:cNvSpPr txBox="1"/>
          <p:nvPr>
            <p:ph idx="14" type="title"/>
          </p:nvPr>
        </p:nvSpPr>
        <p:spPr>
          <a:xfrm>
            <a:off x="3519055" y="3179618"/>
            <a:ext cx="2403763" cy="64680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600"/>
              <a:t>Inventory and Sales Management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"/>
          <p:cNvSpPr/>
          <p:nvPr/>
        </p:nvSpPr>
        <p:spPr>
          <a:xfrm>
            <a:off x="-200" y="2542874"/>
            <a:ext cx="9144000" cy="671412"/>
          </a:xfrm>
          <a:custGeom>
            <a:rect b="b" l="l" r="r" t="t"/>
            <a:pathLst>
              <a:path extrusionOk="0" h="20980" w="28575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6334054" y="2542874"/>
            <a:ext cx="1762144" cy="671412"/>
          </a:xfrm>
          <a:custGeom>
            <a:rect b="b" l="l" r="r" t="t"/>
            <a:pathLst>
              <a:path extrusionOk="0" h="20980" w="55067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4571903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2809719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"/>
          <p:cNvSpPr/>
          <p:nvPr/>
        </p:nvSpPr>
        <p:spPr>
          <a:xfrm>
            <a:off x="1047567" y="2542874"/>
            <a:ext cx="1871872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"/>
          <p:cNvSpPr/>
          <p:nvPr/>
        </p:nvSpPr>
        <p:spPr>
          <a:xfrm>
            <a:off x="-200" y="2699869"/>
            <a:ext cx="9144000" cy="357436"/>
          </a:xfrm>
          <a:custGeom>
            <a:rect b="b" l="l" r="r" t="t"/>
            <a:pathLst>
              <a:path extrusionOk="0" h="11169" w="28575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Testing and </a:t>
            </a:r>
            <a:r>
              <a:rPr b="1" lang="en" sz="16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Debugging</a:t>
            </a:r>
            <a:endParaRPr b="1" i="0" sz="16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0" name="Google Shape;360;p4"/>
          <p:cNvSpPr txBox="1"/>
          <p:nvPr/>
        </p:nvSpPr>
        <p:spPr>
          <a:xfrm flipH="1">
            <a:off x="3745655" y="3908656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1" name="Google Shape;361;p4"/>
          <p:cNvSpPr txBox="1"/>
          <p:nvPr/>
        </p:nvSpPr>
        <p:spPr>
          <a:xfrm flipH="1">
            <a:off x="2640292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Implementation</a:t>
            </a:r>
            <a:endParaRPr b="1" i="0" sz="16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2" name="Google Shape;362;p4"/>
          <p:cNvSpPr txBox="1"/>
          <p:nvPr/>
        </p:nvSpPr>
        <p:spPr>
          <a:xfrm flipH="1">
            <a:off x="2637892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3" name="Google Shape;363;p4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Planning and Design</a:t>
            </a:r>
            <a:endParaRPr b="1" i="0" sz="16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4" name="Google Shape;364;p4"/>
          <p:cNvSpPr txBox="1"/>
          <p:nvPr/>
        </p:nvSpPr>
        <p:spPr>
          <a:xfrm flipH="1">
            <a:off x="6160617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Documentation and Refinement</a:t>
            </a:r>
            <a:endParaRPr b="1" i="0" sz="16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5" name="Google Shape;365;p4"/>
          <p:cNvSpPr txBox="1"/>
          <p:nvPr/>
        </p:nvSpPr>
        <p:spPr>
          <a:xfrm flipH="1">
            <a:off x="6158217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6" name="Google Shape;366;p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367" name="Google Shape;367;p4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1</a:t>
            </a:r>
            <a:endParaRPr b="1" i="0" sz="16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8" name="Google Shape;368;p4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2</a:t>
            </a:r>
            <a:endParaRPr b="1" i="0" sz="16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69" name="Google Shape;369;p4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3</a:t>
            </a:r>
            <a:endParaRPr b="1" i="0" sz="1600" u="none" cap="none" strike="noStrik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70" name="Google Shape;370;p4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STEP 4</a:t>
            </a:r>
            <a:endParaRPr b="1" i="0" sz="16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371" name="Google Shape;371;p4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372" name="Google Shape;372;p4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373" name="Google Shape;373;p4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374" name="Google Shape;374;p4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"/>
          <p:cNvSpPr txBox="1"/>
          <p:nvPr/>
        </p:nvSpPr>
        <p:spPr>
          <a:xfrm>
            <a:off x="2111500" y="1131000"/>
            <a:ext cx="4908000" cy="3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Classes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Product: 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Storing information, universal to any product in store</a:t>
            </a:r>
            <a:endParaRPr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Book: 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Extends Product class to store individual Book info</a:t>
            </a:r>
            <a:endParaRPr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Inventory: 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Maintains records of the store in a text file</a:t>
            </a:r>
            <a:endParaRPr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b="1"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Sales: </a:t>
            </a:r>
            <a:endParaRPr b="1"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Mono"/>
              <a:buChar char="-"/>
            </a:pPr>
            <a:r>
              <a:rPr lang="en" sz="12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Processes sales and keeps their records</a:t>
            </a:r>
            <a:endParaRPr sz="12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80" name="Google Shape;380;p2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EXECUTION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6c9f42865a_1_15"/>
          <p:cNvSpPr txBox="1"/>
          <p:nvPr/>
        </p:nvSpPr>
        <p:spPr>
          <a:xfrm>
            <a:off x="2121300" y="1170275"/>
            <a:ext cx="4858800" cy="3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BookstoreManagementSystem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 Connects all of the previously mentioned classes into a system</a:t>
            </a:r>
            <a:endParaRPr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 Loads and saves bookstore data from text file</a:t>
            </a:r>
            <a:endParaRPr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 Updates Quantity, Book info in Inventory</a:t>
            </a:r>
            <a:endParaRPr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 Saves Customer and Sales info to their their corresponding files</a:t>
            </a:r>
            <a:endParaRPr sz="13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chemeClr val="lt1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86" name="Google Shape;386;g26c9f42865a_1_1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EXECUTION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6c9f42865a_1_20"/>
          <p:cNvSpPr txBox="1"/>
          <p:nvPr/>
        </p:nvSpPr>
        <p:spPr>
          <a:xfrm>
            <a:off x="2091875" y="1140825"/>
            <a:ext cx="48981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Main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 Provides a simple Command Line Interface to operate the programs</a:t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- Brings all of the methods and attributes of different classes in our project together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92" name="Google Shape;392;g26c9f42865a_1_2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EXECUTION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98" name="Google Shape;398;p10"/>
          <p:cNvSpPr/>
          <p:nvPr/>
        </p:nvSpPr>
        <p:spPr>
          <a:xfrm flipH="1">
            <a:off x="7903705" y="1829925"/>
            <a:ext cx="407895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0"/>
          <p:cNvSpPr/>
          <p:nvPr/>
        </p:nvSpPr>
        <p:spPr>
          <a:xfrm flipH="1">
            <a:off x="1187626" y="3498350"/>
            <a:ext cx="21840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/>
          <p:nvPr/>
        </p:nvSpPr>
        <p:spPr>
          <a:xfrm flipH="1">
            <a:off x="1082114" y="2126750"/>
            <a:ext cx="323913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0"/>
          <p:cNvSpPr/>
          <p:nvPr/>
        </p:nvSpPr>
        <p:spPr>
          <a:xfrm>
            <a:off x="7737303" y="3498350"/>
            <a:ext cx="407888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0"/>
          <p:cNvSpPr/>
          <p:nvPr/>
        </p:nvSpPr>
        <p:spPr>
          <a:xfrm flipH="1">
            <a:off x="7734270" y="2126750"/>
            <a:ext cx="218409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0"/>
          <p:cNvSpPr/>
          <p:nvPr/>
        </p:nvSpPr>
        <p:spPr>
          <a:xfrm flipH="1">
            <a:off x="6370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"/>
          <p:cNvSpPr/>
          <p:nvPr/>
        </p:nvSpPr>
        <p:spPr>
          <a:xfrm flipH="1" rot="-5400000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0"/>
          <p:cNvSpPr txBox="1"/>
          <p:nvPr>
            <p:ph type="ctrTitle"/>
          </p:nvPr>
        </p:nvSpPr>
        <p:spPr>
          <a:xfrm flipH="1">
            <a:off x="2236196" y="2208188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Technical Challenges</a:t>
            </a:r>
            <a:endParaRPr sz="2000"/>
          </a:p>
        </p:txBody>
      </p:sp>
      <p:sp>
        <p:nvSpPr>
          <p:cNvPr id="406" name="Google Shape;406;p10"/>
          <p:cNvSpPr txBox="1"/>
          <p:nvPr>
            <p:ph idx="2" type="ctrTitle"/>
          </p:nvPr>
        </p:nvSpPr>
        <p:spPr>
          <a:xfrm flipH="1">
            <a:off x="4055100" y="1775425"/>
            <a:ext cx="28230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Limited Availability of Resources</a:t>
            </a:r>
            <a:r>
              <a:rPr lang="en"/>
              <a:t>        </a:t>
            </a:r>
            <a:endParaRPr/>
          </a:p>
        </p:txBody>
      </p:sp>
      <p:sp>
        <p:nvSpPr>
          <p:cNvPr id="407" name="Google Shape;407;p10"/>
          <p:cNvSpPr txBox="1"/>
          <p:nvPr>
            <p:ph idx="1" type="subTitle"/>
          </p:nvPr>
        </p:nvSpPr>
        <p:spPr>
          <a:xfrm flipH="1">
            <a:off x="4714200" y="2742574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08" name="Google Shape;408;p10"/>
          <p:cNvSpPr txBox="1"/>
          <p:nvPr>
            <p:ph idx="3" type="ctrTitle"/>
          </p:nvPr>
        </p:nvSpPr>
        <p:spPr>
          <a:xfrm flipH="1">
            <a:off x="2138675" y="3155675"/>
            <a:ext cx="25755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User Interface Constraints</a:t>
            </a:r>
            <a:endParaRPr sz="2000"/>
          </a:p>
        </p:txBody>
      </p:sp>
      <p:sp>
        <p:nvSpPr>
          <p:cNvPr id="409" name="Google Shape;409;p10"/>
          <p:cNvSpPr txBox="1"/>
          <p:nvPr>
            <p:ph idx="4" type="subTitle"/>
          </p:nvPr>
        </p:nvSpPr>
        <p:spPr>
          <a:xfrm flipH="1">
            <a:off x="2236200" y="46460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10" name="Google Shape;410;p10"/>
          <p:cNvSpPr txBox="1"/>
          <p:nvPr>
            <p:ph idx="5" type="ctrTitle"/>
          </p:nvPr>
        </p:nvSpPr>
        <p:spPr>
          <a:xfrm flipH="1">
            <a:off x="4231800" y="3155750"/>
            <a:ext cx="2646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User Feedback and Iteration</a:t>
            </a:r>
            <a:endParaRPr sz="2000"/>
          </a:p>
        </p:txBody>
      </p:sp>
      <p:sp>
        <p:nvSpPr>
          <p:cNvPr id="411" name="Google Shape;411;p10"/>
          <p:cNvSpPr txBox="1"/>
          <p:nvPr>
            <p:ph idx="6" type="subTitle"/>
          </p:nvPr>
        </p:nvSpPr>
        <p:spPr>
          <a:xfrm flipH="1">
            <a:off x="4714200" y="4730400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12" name="Google Shape;412;p10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0"/>
          <p:cNvSpPr/>
          <p:nvPr/>
        </p:nvSpPr>
        <p:spPr>
          <a:xfrm flipH="1" rot="10800000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0"/>
          <p:cNvSpPr/>
          <p:nvPr/>
        </p:nvSpPr>
        <p:spPr>
          <a:xfrm>
            <a:off x="7935174" y="3200675"/>
            <a:ext cx="471506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0"/>
          <p:cNvSpPr/>
          <p:nvPr/>
        </p:nvSpPr>
        <p:spPr>
          <a:xfrm>
            <a:off x="8250834" y="3498349"/>
            <a:ext cx="377605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0"/>
          <p:cNvSpPr/>
          <p:nvPr/>
        </p:nvSpPr>
        <p:spPr>
          <a:xfrm>
            <a:off x="7949925" y="3796075"/>
            <a:ext cx="300908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0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0"/>
          <p:cNvSpPr/>
          <p:nvPr/>
        </p:nvSpPr>
        <p:spPr>
          <a:xfrm flipH="1">
            <a:off x="728536" y="3201525"/>
            <a:ext cx="488864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0"/>
          <p:cNvSpPr/>
          <p:nvPr/>
        </p:nvSpPr>
        <p:spPr>
          <a:xfrm flipH="1">
            <a:off x="514308" y="3498350"/>
            <a:ext cx="570167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0"/>
          <p:cNvSpPr/>
          <p:nvPr/>
        </p:nvSpPr>
        <p:spPr>
          <a:xfrm flipH="1">
            <a:off x="877356" y="3796075"/>
            <a:ext cx="323894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0"/>
          <p:cNvSpPr/>
          <p:nvPr/>
        </p:nvSpPr>
        <p:spPr>
          <a:xfrm flipH="1">
            <a:off x="514360" y="1829925"/>
            <a:ext cx="703042" cy="179698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0"/>
          <p:cNvSpPr/>
          <p:nvPr/>
        </p:nvSpPr>
        <p:spPr>
          <a:xfrm flipH="1">
            <a:off x="783204" y="2127175"/>
            <a:ext cx="178816" cy="179751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0"/>
          <p:cNvSpPr/>
          <p:nvPr/>
        </p:nvSpPr>
        <p:spPr>
          <a:xfrm flipH="1">
            <a:off x="8071052" y="2126750"/>
            <a:ext cx="570173" cy="179751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0"/>
          <p:cNvSpPr/>
          <p:nvPr/>
        </p:nvSpPr>
        <p:spPr>
          <a:xfrm flipH="1">
            <a:off x="7930661" y="2424475"/>
            <a:ext cx="471489" cy="178849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0"/>
          <p:cNvSpPr txBox="1"/>
          <p:nvPr>
            <p:ph idx="8" type="subTitle"/>
          </p:nvPr>
        </p:nvSpPr>
        <p:spPr>
          <a:xfrm flipH="1">
            <a:off x="2328600" y="2949431"/>
            <a:ext cx="21639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26" name="Google Shape;426;p10"/>
          <p:cNvSpPr/>
          <p:nvPr/>
        </p:nvSpPr>
        <p:spPr>
          <a:xfrm>
            <a:off x="1489597" y="3357804"/>
            <a:ext cx="461206" cy="460842"/>
          </a:xfrm>
          <a:custGeom>
            <a:rect b="b" l="l" r="r" t="t"/>
            <a:pathLst>
              <a:path extrusionOk="0" h="15193" w="15205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10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28" name="Google Shape;428;p10"/>
            <p:cNvSpPr/>
            <p:nvPr/>
          </p:nvSpPr>
          <p:spPr>
            <a:xfrm>
              <a:off x="860893" y="976860"/>
              <a:ext cx="113080" cy="114505"/>
            </a:xfrm>
            <a:custGeom>
              <a:rect b="b" l="l" r="r" t="t"/>
              <a:pathLst>
                <a:path extrusionOk="0" h="3775" w="3728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1051951" y="1169337"/>
              <a:ext cx="114505" cy="112716"/>
            </a:xfrm>
            <a:custGeom>
              <a:rect b="b" l="l" r="r" t="t"/>
              <a:pathLst>
                <a:path extrusionOk="0" h="3716" w="3775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858739" y="1141888"/>
              <a:ext cx="142684" cy="142320"/>
            </a:xfrm>
            <a:custGeom>
              <a:rect b="b" l="l" r="r" t="t"/>
              <a:pathLst>
                <a:path extrusionOk="0" h="4692" w="4704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1192416" y="1024903"/>
              <a:ext cx="30" cy="3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915065" y="828453"/>
              <a:ext cx="399843" cy="398357"/>
            </a:xfrm>
            <a:custGeom>
              <a:rect b="b" l="l" r="r" t="t"/>
              <a:pathLst>
                <a:path extrusionOk="0" h="13133" w="13182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10"/>
          <p:cNvSpPr/>
          <p:nvPr/>
        </p:nvSpPr>
        <p:spPr>
          <a:xfrm>
            <a:off x="1518292" y="1986386"/>
            <a:ext cx="403817" cy="460478"/>
          </a:xfrm>
          <a:custGeom>
            <a:rect b="b" l="l" r="r" t="t"/>
            <a:pathLst>
              <a:path extrusionOk="0" h="15181" w="13313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10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35" name="Google Shape;435;p10"/>
            <p:cNvSpPr/>
            <p:nvPr/>
          </p:nvSpPr>
          <p:spPr>
            <a:xfrm>
              <a:off x="-1581150" y="1758225"/>
              <a:ext cx="107025" cy="66650"/>
            </a:xfrm>
            <a:custGeom>
              <a:rect b="b" l="l" r="r" t="t"/>
              <a:pathLst>
                <a:path extrusionOk="0" h="2666" w="4281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-1303525" y="1480925"/>
              <a:ext cx="86875" cy="87275"/>
            </a:xfrm>
            <a:custGeom>
              <a:rect b="b" l="l" r="r" t="t"/>
              <a:pathLst>
                <a:path extrusionOk="0" h="3491" w="3475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-1611775" y="1332800"/>
              <a:ext cx="291975" cy="424600"/>
            </a:xfrm>
            <a:custGeom>
              <a:rect b="b" l="l" r="r" t="t"/>
              <a:pathLst>
                <a:path extrusionOk="0" h="16984" w="11679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-1466375" y="1586775"/>
              <a:ext cx="323775" cy="214850"/>
            </a:xfrm>
            <a:custGeom>
              <a:rect b="b" l="l" r="r" t="t"/>
              <a:pathLst>
                <a:path extrusionOk="0" h="8594" w="12951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"/>
          <p:cNvSpPr txBox="1"/>
          <p:nvPr>
            <p:ph idx="4294967295" type="subTitle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Average Software Developer Salaries in the World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4" name="Google Shape;444;p11"/>
          <p:cNvSpPr txBox="1"/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45" name="Google Shape;445;p11"/>
          <p:cNvSpPr txBox="1"/>
          <p:nvPr>
            <p:ph idx="4294967295" type="subTitle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6" name="Google Shape;446;p11"/>
          <p:cNvSpPr txBox="1"/>
          <p:nvPr>
            <p:ph idx="4294967295" type="subTitle"/>
          </p:nvPr>
        </p:nvSpPr>
        <p:spPr>
          <a:xfrm flipH="1">
            <a:off x="-3946300" y="2825275"/>
            <a:ext cx="3540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	         25		      50		   75	            100</a:t>
            </a:r>
            <a:endParaRPr b="0" i="0" sz="8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47" name="Google Shape;447;p11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48" name="Google Shape;448;p11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11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4" name="Google Shape;454;p11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8" name="Google Shape;458;p11"/>
          <p:cNvPicPr preferRelativeResize="0"/>
          <p:nvPr/>
        </p:nvPicPr>
        <p:blipFill rotWithShape="1">
          <a:blip r:embed="rId3">
            <a:alphaModFix/>
          </a:blip>
          <a:srcRect b="0" l="0" r="0" t="-8248"/>
          <a:stretch/>
        </p:blipFill>
        <p:spPr>
          <a:xfrm>
            <a:off x="1358875" y="944500"/>
            <a:ext cx="6588000" cy="36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1"/>
          <p:cNvSpPr txBox="1"/>
          <p:nvPr/>
        </p:nvSpPr>
        <p:spPr>
          <a:xfrm>
            <a:off x="1435300" y="4733425"/>
            <a:ext cx="6282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465" name="Google Shape;465;p2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466" name="Google Shape;466;p2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0" lang="en" sz="1600"/>
              <a:t>E-Commerce Platforms</a:t>
            </a:r>
            <a:endParaRPr b="0" sz="1600"/>
          </a:p>
        </p:txBody>
      </p:sp>
      <p:sp>
        <p:nvSpPr>
          <p:cNvPr id="467" name="Google Shape;467;p2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468" name="Google Shape;468;p2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0" lang="en" sz="1600"/>
              <a:t>Integration with Larger Systems</a:t>
            </a:r>
            <a:endParaRPr b="0" sz="1600"/>
          </a:p>
        </p:txBody>
      </p:sp>
      <p:sp>
        <p:nvSpPr>
          <p:cNvPr id="469" name="Google Shape;469;p2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0" name="Google Shape;470;p2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0" lang="en" sz="1600"/>
              <a:t>Data Analytics</a:t>
            </a:r>
            <a:endParaRPr b="0" sz="1600"/>
          </a:p>
        </p:txBody>
      </p:sp>
      <p:sp>
        <p:nvSpPr>
          <p:cNvPr id="471" name="Google Shape;471;p2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2" name="Google Shape;472;p2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0" lang="en" sz="1600"/>
              <a:t>Expansion into Other Categories</a:t>
            </a:r>
            <a:endParaRPr b="0" sz="1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473" name="Google Shape;473;p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</cp:coreProperties>
</file>