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Source Sans Pr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bold.fntdata"/><Relationship Id="rId25" Type="http://schemas.openxmlformats.org/officeDocument/2006/relationships/font" Target="fonts/SourceSansPro-regular.fntdata"/><Relationship Id="rId28" Type="http://schemas.openxmlformats.org/officeDocument/2006/relationships/font" Target="fonts/SourceSansPro-boldItalic.fntdata"/><Relationship Id="rId27" Type="http://schemas.openxmlformats.org/officeDocument/2006/relationships/font" Target="fonts/SourceSans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7dd0a903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7dd0a903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l resultado es un sistema web alojado en un bucket s3, por encima el funcionamiento que se verá más en detalle en la demo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7e92000c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7e92000c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i="1" lang="en" sz="1400">
                <a:solidFill>
                  <a:schemeClr val="dk2"/>
                </a:solidFill>
              </a:rPr>
              <a:t>(Diapositiva con animaciones)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7e92000c7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7e92000c7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7dd0a903c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7dd0a903c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2"/>
              </a:buClr>
              <a:buSzPts val="1100"/>
              <a:buFont typeface="Arial"/>
              <a:buNone/>
            </a:pPr>
            <a:r>
              <a:rPr lang="en">
                <a:solidFill>
                  <a:schemeClr val="dk2"/>
                </a:solidFill>
                <a:latin typeface="Source Sans Pro"/>
                <a:ea typeface="Source Sans Pro"/>
                <a:cs typeface="Source Sans Pro"/>
                <a:sym typeface="Source Sans Pro"/>
              </a:rPr>
              <a:t>En estos datos tenemos un total de 18 accesos registrados en la aplicación, los cuales resultaron en 11 casos positivos y 7 casos negativos de enfermos detectados, a los cuales se les denegó o permitió el acceso al edificio según el caso que les correspondiera. Conviene recordar que estos valores han sido simulados debido a limitaciones tecnológicas y económicas al no disponer de momento de un sensor de temperatura real. Por esta razón, la distribución de los datos corresponde a valores aleatorios, usados con la única finalidad de realizar pruebas y comprobar el correcto funcionamiento del sistema. En el futuro se podrá ampliar este trabajo añadiendo un sensor de temperatura real.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7dd0a903c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7dd0a903c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el presente trabajo se ha presentado una web intuitiva de diseño adaptable a diferentes tipos de dispositivos para gestionar rápidamente el control de acceso de personal basado en la determinación de la temperatura corporal del sujeto y comparándola con un valor de referencia de 37,6 ºC, el cual un valor superior representaría que la persona se encuentra enferma y un valor inferior que está sana, o al menos que no presenta los síntomas febriles del COVID-19. Con los resultados obtenidos, observamos que con unos datos generados de manera totalmente aleatoria obtenemos un entorno de pruebas con más de la mitad de los sujetos de prueba detectados con fiebre. En un escenario real, asumiendo que esos datos se dieran en un establecimiento, el uso correcto de esa información ayudaría a evitar el contagio de aquellos que computan como negativos, y todas las demás personas a las que estos pudieran contagiar en consecuencia, además de advertir a los positivos aconsejándoles también la máxima precaución y evitando también que estos produzcan más contagios. Esto multiplicado por todas las instalaciones en las que se podría implementar resulta en una gran cantidad de la población beneficiada por el sistema, pues con cada posible caso que detectemos significa poder evitar varios más, usando sencillamente una tecnología que no es demasiado compleja ni avanzada, pues para esto no necesitamos complejos algoritmos ni un hardware demasiado costoso (sólo un sensor y una aplicación web). Claro está, podrían implementarse mecanismos mucho más complejos y eficientes con un funcionamiento técnico mucho más avanzado, pero incluso con un sistema tan simple podemos concluir que, de usarlo correctamente, se puede marcar una gran diferencia, y el principal reto estaría en cómo cada persona afrontaría el resultado del escaneo y cómo actuaría después.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7dd0a903c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7dd0a903c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7dd0a903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dd0a903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7dd0a903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7dd0a903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 AWS: servicios web de Amazon. Proporciona</a:t>
            </a:r>
            <a:endParaRPr/>
          </a:p>
          <a:p>
            <a:pPr indent="0" lvl="0" marL="0" rtl="0" algn="l">
              <a:spcBef>
                <a:spcPts val="0"/>
              </a:spcBef>
              <a:spcAft>
                <a:spcPts val="0"/>
              </a:spcAft>
              <a:buClr>
                <a:schemeClr val="dk2"/>
              </a:buClr>
              <a:buSzPts val="1100"/>
              <a:buFont typeface="Arial"/>
              <a:buNone/>
            </a:pPr>
            <a:r>
              <a:rPr lang="en"/>
              <a:t>servicios bajo demanda en la nube, plataformas Cloud y</a:t>
            </a:r>
            <a:endParaRPr/>
          </a:p>
          <a:p>
            <a:pPr indent="0" lvl="0" marL="0" rtl="0" algn="l">
              <a:spcBef>
                <a:spcPts val="0"/>
              </a:spcBef>
              <a:spcAft>
                <a:spcPts val="0"/>
              </a:spcAft>
              <a:buClr>
                <a:schemeClr val="dk2"/>
              </a:buClr>
              <a:buSzPts val="1100"/>
              <a:buFont typeface="Arial"/>
              <a:buNone/>
            </a:pPr>
            <a:r>
              <a:rPr lang="en"/>
              <a:t>APIs.</a:t>
            </a:r>
            <a:endParaRPr/>
          </a:p>
          <a:p>
            <a:pPr indent="0" lvl="0" marL="0" rtl="0" algn="l">
              <a:spcBef>
                <a:spcPts val="0"/>
              </a:spcBef>
              <a:spcAft>
                <a:spcPts val="0"/>
              </a:spcAft>
              <a:buClr>
                <a:schemeClr val="dk2"/>
              </a:buClr>
              <a:buSzPts val="1100"/>
              <a:buFont typeface="Arial"/>
              <a:buNone/>
            </a:pPr>
            <a:r>
              <a:rPr lang="en"/>
              <a:t>● Back-End: parte de una web que es transparente</a:t>
            </a:r>
            <a:endParaRPr/>
          </a:p>
          <a:p>
            <a:pPr indent="0" lvl="0" marL="0" rtl="0" algn="l">
              <a:spcBef>
                <a:spcPts val="0"/>
              </a:spcBef>
              <a:spcAft>
                <a:spcPts val="0"/>
              </a:spcAft>
              <a:buClr>
                <a:schemeClr val="dk2"/>
              </a:buClr>
              <a:buSzPts val="1100"/>
              <a:buFont typeface="Arial"/>
              <a:buNone/>
            </a:pPr>
            <a:r>
              <a:rPr lang="en"/>
              <a:t>al usuario y consiste en el procesamiento que se realiza</a:t>
            </a:r>
            <a:endParaRPr/>
          </a:p>
          <a:p>
            <a:pPr indent="0" lvl="0" marL="0" rtl="0" algn="l">
              <a:spcBef>
                <a:spcPts val="0"/>
              </a:spcBef>
              <a:spcAft>
                <a:spcPts val="0"/>
              </a:spcAft>
              <a:buClr>
                <a:schemeClr val="dk2"/>
              </a:buClr>
              <a:buSzPts val="1100"/>
              <a:buFont typeface="Arial"/>
              <a:buNone/>
            </a:pPr>
            <a:r>
              <a:rPr lang="en"/>
              <a:t>en el lado del servidor.</a:t>
            </a:r>
            <a:endParaRPr/>
          </a:p>
          <a:p>
            <a:pPr indent="0" lvl="0" marL="0" rtl="0" algn="l">
              <a:spcBef>
                <a:spcPts val="0"/>
              </a:spcBef>
              <a:spcAft>
                <a:spcPts val="0"/>
              </a:spcAft>
              <a:buClr>
                <a:schemeClr val="dk2"/>
              </a:buClr>
              <a:buSzPts val="1100"/>
              <a:buFont typeface="Arial"/>
              <a:buNone/>
            </a:pPr>
            <a:r>
              <a:rPr lang="en"/>
              <a:t>● Bucket: unidad de almacenamiento de Amazon</a:t>
            </a:r>
            <a:endParaRPr/>
          </a:p>
          <a:p>
            <a:pPr indent="0" lvl="0" marL="0" rtl="0" algn="l">
              <a:spcBef>
                <a:spcPts val="0"/>
              </a:spcBef>
              <a:spcAft>
                <a:spcPts val="0"/>
              </a:spcAft>
              <a:buClr>
                <a:schemeClr val="dk2"/>
              </a:buClr>
              <a:buSzPts val="1100"/>
              <a:buFont typeface="Arial"/>
              <a:buNone/>
            </a:pPr>
            <a:r>
              <a:rPr lang="en"/>
              <a:t>S3 que permite almacenar una aplicación web, una copia</a:t>
            </a:r>
            <a:endParaRPr/>
          </a:p>
          <a:p>
            <a:pPr indent="0" lvl="0" marL="0" rtl="0" algn="l">
              <a:spcBef>
                <a:spcPts val="0"/>
              </a:spcBef>
              <a:spcAft>
                <a:spcPts val="0"/>
              </a:spcAft>
              <a:buClr>
                <a:schemeClr val="dk2"/>
              </a:buClr>
              <a:buSzPts val="1100"/>
              <a:buFont typeface="Arial"/>
              <a:buNone/>
            </a:pPr>
            <a:r>
              <a:rPr lang="en"/>
              <a:t>de seguridad, entre otras.</a:t>
            </a:r>
            <a:endParaRPr/>
          </a:p>
          <a:p>
            <a:pPr indent="0" lvl="0" marL="0" rtl="0" algn="l">
              <a:spcBef>
                <a:spcPts val="0"/>
              </a:spcBef>
              <a:spcAft>
                <a:spcPts val="0"/>
              </a:spcAft>
              <a:buClr>
                <a:schemeClr val="dk2"/>
              </a:buClr>
              <a:buSzPts val="1100"/>
              <a:buFont typeface="Arial"/>
              <a:buNone/>
            </a:pPr>
            <a:r>
              <a:rPr lang="en"/>
              <a:t>● Front-End: la parte de una web que el usuario</a:t>
            </a:r>
            <a:endParaRPr/>
          </a:p>
          <a:p>
            <a:pPr indent="0" lvl="0" marL="0" rtl="0" algn="l">
              <a:spcBef>
                <a:spcPts val="0"/>
              </a:spcBef>
              <a:spcAft>
                <a:spcPts val="0"/>
              </a:spcAft>
              <a:buClr>
                <a:schemeClr val="dk2"/>
              </a:buClr>
              <a:buSzPts val="1100"/>
              <a:buFont typeface="Arial"/>
              <a:buNone/>
            </a:pPr>
            <a:r>
              <a:rPr lang="en"/>
              <a:t>ve y con la cual interactúa. Incluye diseño, interfaz,</a:t>
            </a:r>
            <a:endParaRPr/>
          </a:p>
          <a:p>
            <a:pPr indent="0" lvl="0" marL="0" rtl="0" algn="l">
              <a:spcBef>
                <a:spcPts val="0"/>
              </a:spcBef>
              <a:spcAft>
                <a:spcPts val="0"/>
              </a:spcAft>
              <a:buClr>
                <a:schemeClr val="dk2"/>
              </a:buClr>
              <a:buSzPts val="1100"/>
              <a:buFont typeface="Arial"/>
              <a:buNone/>
            </a:pPr>
            <a:r>
              <a:rPr lang="en"/>
              <a:t>animaciones, y otros elementos visuales.</a:t>
            </a:r>
            <a:endParaRPr/>
          </a:p>
          <a:p>
            <a:pPr indent="0" lvl="0" marL="0" rtl="0" algn="l">
              <a:spcBef>
                <a:spcPts val="0"/>
              </a:spcBef>
              <a:spcAft>
                <a:spcPts val="0"/>
              </a:spcAft>
              <a:buClr>
                <a:schemeClr val="dk2"/>
              </a:buClr>
              <a:buSzPts val="1100"/>
              <a:buFont typeface="Arial"/>
              <a:buNone/>
            </a:pPr>
            <a:r>
              <a:rPr lang="en"/>
              <a:t>● Lambda: servicio de computación de Amazon</a:t>
            </a:r>
            <a:endParaRPr/>
          </a:p>
          <a:p>
            <a:pPr indent="0" lvl="0" marL="0" rtl="0" algn="l">
              <a:spcBef>
                <a:spcPts val="0"/>
              </a:spcBef>
              <a:spcAft>
                <a:spcPts val="0"/>
              </a:spcAft>
              <a:buClr>
                <a:schemeClr val="dk2"/>
              </a:buClr>
              <a:buSzPts val="1100"/>
              <a:buFont typeface="Arial"/>
              <a:buNone/>
            </a:pPr>
            <a:r>
              <a:rPr lang="en"/>
              <a:t>que permite ejecutar código de manera serverless,</a:t>
            </a:r>
            <a:endParaRPr/>
          </a:p>
          <a:p>
            <a:pPr indent="0" lvl="0" marL="0" rtl="0" algn="l">
              <a:spcBef>
                <a:spcPts val="0"/>
              </a:spcBef>
              <a:spcAft>
                <a:spcPts val="0"/>
              </a:spcAft>
              <a:buClr>
                <a:schemeClr val="dk2"/>
              </a:buClr>
              <a:buSzPts val="1100"/>
              <a:buFont typeface="Arial"/>
              <a:buNone/>
            </a:pPr>
            <a:r>
              <a:rPr lang="en"/>
              <a:t>haciendo transparente la gestión del servidor para el</a:t>
            </a:r>
            <a:endParaRPr/>
          </a:p>
          <a:p>
            <a:pPr indent="0" lvl="0" marL="0" rtl="0" algn="l">
              <a:spcBef>
                <a:spcPts val="0"/>
              </a:spcBef>
              <a:spcAft>
                <a:spcPts val="0"/>
              </a:spcAft>
              <a:buClr>
                <a:schemeClr val="dk2"/>
              </a:buClr>
              <a:buSzPts val="1100"/>
              <a:buFont typeface="Arial"/>
              <a:buNone/>
            </a:pPr>
            <a:r>
              <a:rPr lang="en"/>
              <a:t>desarrollador.</a:t>
            </a:r>
            <a:endParaRPr/>
          </a:p>
          <a:p>
            <a:pPr indent="0" lvl="0" marL="0" rtl="0" algn="l">
              <a:spcBef>
                <a:spcPts val="0"/>
              </a:spcBef>
              <a:spcAft>
                <a:spcPts val="0"/>
              </a:spcAft>
              <a:buClr>
                <a:schemeClr val="dk2"/>
              </a:buClr>
              <a:buSzPts val="1100"/>
              <a:buFont typeface="Arial"/>
              <a:buNone/>
            </a:pPr>
            <a:r>
              <a:rPr lang="en"/>
              <a:t>● Prototipo: sistema de funcionalidad limitada</a:t>
            </a:r>
            <a:endParaRPr/>
          </a:p>
          <a:p>
            <a:pPr indent="0" lvl="0" marL="0" rtl="0" algn="l">
              <a:spcBef>
                <a:spcPts val="0"/>
              </a:spcBef>
              <a:spcAft>
                <a:spcPts val="0"/>
              </a:spcAft>
              <a:buClr>
                <a:schemeClr val="dk2"/>
              </a:buClr>
              <a:buSzPts val="1100"/>
              <a:buFont typeface="Arial"/>
              <a:buNone/>
            </a:pPr>
            <a:r>
              <a:rPr lang="en"/>
              <a:t>que muestra uno o más escenarios de funcionamiento</a:t>
            </a:r>
            <a:endParaRPr/>
          </a:p>
          <a:p>
            <a:pPr indent="0" lvl="0" marL="0" rtl="0" algn="l">
              <a:spcBef>
                <a:spcPts val="0"/>
              </a:spcBef>
              <a:spcAft>
                <a:spcPts val="0"/>
              </a:spcAft>
              <a:buClr>
                <a:schemeClr val="dk2"/>
              </a:buClr>
              <a:buSzPts val="1100"/>
              <a:buFont typeface="Arial"/>
              <a:buNone/>
            </a:pPr>
            <a:r>
              <a:rPr lang="en"/>
              <a:t>reales, generalmente utilizando datos y entornos de</a:t>
            </a:r>
            <a:endParaRPr/>
          </a:p>
          <a:p>
            <a:pPr indent="0" lvl="0" marL="0" rtl="0" algn="l">
              <a:spcBef>
                <a:spcPts val="0"/>
              </a:spcBef>
              <a:spcAft>
                <a:spcPts val="0"/>
              </a:spcAft>
              <a:buClr>
                <a:schemeClr val="dk2"/>
              </a:buClr>
              <a:buSzPts val="1100"/>
              <a:buFont typeface="Arial"/>
              <a:buNone/>
            </a:pPr>
            <a:r>
              <a:rPr lang="en"/>
              <a:t>prueba.</a:t>
            </a:r>
            <a:endParaRPr/>
          </a:p>
          <a:p>
            <a:pPr indent="0" lvl="0" marL="0" rtl="0" algn="l">
              <a:spcBef>
                <a:spcPts val="0"/>
              </a:spcBef>
              <a:spcAft>
                <a:spcPts val="0"/>
              </a:spcAft>
              <a:buClr>
                <a:schemeClr val="dk2"/>
              </a:buClr>
              <a:buSzPts val="1100"/>
              <a:buFont typeface="Arial"/>
              <a:buNone/>
            </a:pPr>
            <a:r>
              <a:rPr lang="en"/>
              <a:t>● Responsive: página web con una interfaz</a:t>
            </a:r>
            <a:endParaRPr/>
          </a:p>
          <a:p>
            <a:pPr indent="0" lvl="0" marL="0" rtl="0" algn="l">
              <a:spcBef>
                <a:spcPts val="0"/>
              </a:spcBef>
              <a:spcAft>
                <a:spcPts val="0"/>
              </a:spcAft>
              <a:buClr>
                <a:schemeClr val="dk2"/>
              </a:buClr>
              <a:buSzPts val="1100"/>
              <a:buFont typeface="Arial"/>
              <a:buNone/>
            </a:pPr>
            <a:r>
              <a:rPr lang="en"/>
              <a:t>intuitiva y compatible con distintas resoluciones y</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n"/>
              <a:t>formatos de pantalla, permitiendo su uso cómodo y user-</a:t>
            </a:r>
            <a:endParaRPr/>
          </a:p>
          <a:p>
            <a:pPr indent="0" lvl="0" marL="0" rtl="0" algn="l">
              <a:spcBef>
                <a:spcPts val="0"/>
              </a:spcBef>
              <a:spcAft>
                <a:spcPts val="0"/>
              </a:spcAft>
              <a:buClr>
                <a:schemeClr val="dk2"/>
              </a:buClr>
              <a:buSzPts val="1100"/>
              <a:buFont typeface="Arial"/>
              <a:buNone/>
            </a:pPr>
            <a:r>
              <a:rPr lang="en"/>
              <a:t>friendly tanto en dispositivos móviles como de escritorio.</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n"/>
              <a:t>● S3: servicio de Amazon que ofrece</a:t>
            </a:r>
            <a:endParaRPr/>
          </a:p>
          <a:p>
            <a:pPr indent="0" lvl="0" marL="0" rtl="0" algn="l">
              <a:spcBef>
                <a:spcPts val="0"/>
              </a:spcBef>
              <a:spcAft>
                <a:spcPts val="0"/>
              </a:spcAft>
              <a:buClr>
                <a:schemeClr val="dk2"/>
              </a:buClr>
              <a:buSzPts val="1100"/>
              <a:buFont typeface="Arial"/>
              <a:buNone/>
            </a:pPr>
            <a:r>
              <a:rPr lang="en"/>
              <a:t>almacenamiento de objetos escalable.</a:t>
            </a:r>
            <a:endParaRPr/>
          </a:p>
          <a:p>
            <a:pPr indent="0" lvl="0" marL="0" rtl="0" algn="l">
              <a:spcBef>
                <a:spcPts val="0"/>
              </a:spcBef>
              <a:spcAft>
                <a:spcPts val="0"/>
              </a:spcAft>
              <a:buClr>
                <a:schemeClr val="dk2"/>
              </a:buClr>
              <a:buSzPts val="1100"/>
              <a:buFont typeface="Arial"/>
              <a:buNone/>
            </a:pPr>
            <a:r>
              <a:rPr lang="en"/>
              <a:t>● Sección: parte de una página web con una</a:t>
            </a:r>
            <a:endParaRPr/>
          </a:p>
          <a:p>
            <a:pPr indent="0" lvl="0" marL="0" rtl="0" algn="l">
              <a:spcBef>
                <a:spcPts val="0"/>
              </a:spcBef>
              <a:spcAft>
                <a:spcPts val="0"/>
              </a:spcAft>
              <a:buClr>
                <a:schemeClr val="dk2"/>
              </a:buClr>
              <a:buSzPts val="1100"/>
              <a:buFont typeface="Arial"/>
              <a:buNone/>
            </a:pPr>
            <a:r>
              <a:rPr lang="en"/>
              <a:t>funcionalidad concreta, como presentar una determinada</a:t>
            </a:r>
            <a:endParaRPr/>
          </a:p>
          <a:p>
            <a:pPr indent="0" lvl="0" marL="0" rtl="0" algn="l">
              <a:spcBef>
                <a:spcPts val="0"/>
              </a:spcBef>
              <a:spcAft>
                <a:spcPts val="0"/>
              </a:spcAft>
              <a:buClr>
                <a:schemeClr val="dk2"/>
              </a:buClr>
              <a:buSzPts val="1100"/>
              <a:buFont typeface="Arial"/>
              <a:buNone/>
            </a:pPr>
            <a:r>
              <a:rPr lang="en"/>
              <a:t>información o ejecutar una función concreta.</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7dd0a903c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7dd0a903c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Como ejemplo, la empresa de distribución de IT australiana Dicker Data está gastando AUD$10,000 en escáneres de temperatura corporal en mayo de este 2020</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7dd0a903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7dd0a903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este artículo se detalla el proceso llevado a cabo</a:t>
            </a:r>
            <a:endParaRPr/>
          </a:p>
          <a:p>
            <a:pPr indent="0" lvl="0" marL="0" rtl="0" algn="l">
              <a:spcBef>
                <a:spcPts val="0"/>
              </a:spcBef>
              <a:spcAft>
                <a:spcPts val="0"/>
              </a:spcAft>
              <a:buNone/>
            </a:pPr>
            <a:r>
              <a:rPr lang="en"/>
              <a:t>para la creación de un prototipo de servicio web, al cual</a:t>
            </a:r>
            <a:endParaRPr/>
          </a:p>
          <a:p>
            <a:pPr indent="0" lvl="0" marL="0" rtl="0" algn="l">
              <a:spcBef>
                <a:spcPts val="0"/>
              </a:spcBef>
              <a:spcAft>
                <a:spcPts val="0"/>
              </a:spcAft>
              <a:buNone/>
            </a:pPr>
            <a:r>
              <a:rPr lang="en"/>
              <a:t>bautizamos con el nombre de HeatSense (del inglés,</a:t>
            </a:r>
            <a:endParaRPr/>
          </a:p>
          <a:p>
            <a:pPr indent="0" lvl="0" marL="0" rtl="0" algn="l">
              <a:spcBef>
                <a:spcPts val="0"/>
              </a:spcBef>
              <a:spcAft>
                <a:spcPts val="0"/>
              </a:spcAft>
              <a:buNone/>
            </a:pPr>
            <a:r>
              <a:rPr lang="en"/>
              <a:t>sensación de calor). HeatSense proporciona una manera</a:t>
            </a:r>
            <a:endParaRPr/>
          </a:p>
          <a:p>
            <a:pPr indent="0" lvl="0" marL="0" rtl="0" algn="l">
              <a:spcBef>
                <a:spcPts val="0"/>
              </a:spcBef>
              <a:spcAft>
                <a:spcPts val="0"/>
              </a:spcAft>
              <a:buNone/>
            </a:pPr>
            <a:r>
              <a:rPr lang="en"/>
              <a:t>automatizada del control de registro y acceso de usuarios</a:t>
            </a:r>
            <a:endParaRPr/>
          </a:p>
          <a:p>
            <a:pPr indent="0" lvl="0" marL="0" rtl="0" algn="l">
              <a:spcBef>
                <a:spcPts val="0"/>
              </a:spcBef>
              <a:spcAft>
                <a:spcPts val="0"/>
              </a:spcAft>
              <a:buNone/>
            </a:pPr>
            <a:r>
              <a:rPr lang="en"/>
              <a:t>a un edificio y detecta su temperatura corporal a través de</a:t>
            </a:r>
            <a:endParaRPr/>
          </a:p>
          <a:p>
            <a:pPr indent="0" lvl="0" marL="0" rtl="0" algn="l">
              <a:spcBef>
                <a:spcPts val="0"/>
              </a:spcBef>
              <a:spcAft>
                <a:spcPts val="0"/>
              </a:spcAft>
              <a:buNone/>
            </a:pPr>
            <a:r>
              <a:rPr lang="en"/>
              <a:t>un sensor a tal efecto. La aplicación que ha motivado este</a:t>
            </a:r>
            <a:endParaRPr/>
          </a:p>
          <a:p>
            <a:pPr indent="0" lvl="0" marL="0" rtl="0" algn="l">
              <a:spcBef>
                <a:spcPts val="0"/>
              </a:spcBef>
              <a:spcAft>
                <a:spcPts val="0"/>
              </a:spcAft>
              <a:buNone/>
            </a:pPr>
            <a:r>
              <a:rPr lang="en"/>
              <a:t>desarrollo es la necesidad inmediata de implementar</a:t>
            </a:r>
            <a:endParaRPr/>
          </a:p>
          <a:p>
            <a:pPr indent="0" lvl="0" marL="0" rtl="0" algn="l">
              <a:spcBef>
                <a:spcPts val="0"/>
              </a:spcBef>
              <a:spcAft>
                <a:spcPts val="0"/>
              </a:spcAft>
              <a:buNone/>
            </a:pPr>
            <a:r>
              <a:rPr lang="en"/>
              <a:t>medidas de contención frente a la propagación del</a:t>
            </a:r>
            <a:endParaRPr/>
          </a:p>
          <a:p>
            <a:pPr indent="0" lvl="0" marL="0" rtl="0" algn="l">
              <a:spcBef>
                <a:spcPts val="0"/>
              </a:spcBef>
              <a:spcAft>
                <a:spcPts val="0"/>
              </a:spcAft>
              <a:buNone/>
            </a:pPr>
            <a:r>
              <a:rPr lang="en"/>
              <a:t>COVID-19, cuyos síntomas incluyen una alta</a:t>
            </a:r>
            <a:endParaRPr/>
          </a:p>
          <a:p>
            <a:pPr indent="0" lvl="0" marL="0" rtl="0" algn="l">
              <a:spcBef>
                <a:spcPts val="0"/>
              </a:spcBef>
              <a:spcAft>
                <a:spcPts val="0"/>
              </a:spcAft>
              <a:buNone/>
            </a:pPr>
            <a:r>
              <a:rPr lang="en"/>
              <a:t>temperatura o fiebre, resultando de interés detectar</a:t>
            </a:r>
            <a:endParaRPr/>
          </a:p>
          <a:p>
            <a:pPr indent="0" lvl="0" marL="0" rtl="0" algn="l">
              <a:spcBef>
                <a:spcPts val="0"/>
              </a:spcBef>
              <a:spcAft>
                <a:spcPts val="0"/>
              </a:spcAft>
              <a:buNone/>
            </a:pPr>
            <a:r>
              <a:rPr lang="en"/>
              <a:t>posibles casos de manera automatizada.</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7dd0a903c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7dd0a903c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7e92000c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7e92000c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400">
                <a:solidFill>
                  <a:schemeClr val="dk2"/>
                </a:solidFill>
              </a:rPr>
              <a:t>(Diapositiva con animaciones)</a:t>
            </a:r>
            <a:endParaRPr b="1" i="1" sz="1400">
              <a:solidFill>
                <a:schemeClr val="dk2"/>
              </a:solidFill>
            </a:endParaRPr>
          </a:p>
          <a:p>
            <a:pPr indent="0" lvl="0" marL="0" rtl="0" algn="l">
              <a:spcBef>
                <a:spcPts val="0"/>
              </a:spcBef>
              <a:spcAft>
                <a:spcPts val="0"/>
              </a:spcAft>
              <a:buNone/>
            </a:pPr>
            <a:r>
              <a:rPr b="1" i="1" lang="en" sz="1400">
                <a:solidFill>
                  <a:schemeClr val="dk2"/>
                </a:solidFill>
              </a:rPr>
              <a:t>Alguna idea de cómo hacer el reparto?</a:t>
            </a:r>
            <a:endParaRPr b="1" i="1" sz="1400">
              <a:solidFill>
                <a:schemeClr val="dk2"/>
              </a:solidFill>
            </a:endParaRPr>
          </a:p>
          <a:p>
            <a:pPr indent="0" lvl="0" marL="0" rtl="0" algn="l">
              <a:spcBef>
                <a:spcPts val="0"/>
              </a:spcBef>
              <a:spcAft>
                <a:spcPts val="0"/>
              </a:spcAft>
              <a:buNone/>
            </a:pPr>
            <a:r>
              <a:rPr b="1" i="1" lang="en" sz="1400">
                <a:solidFill>
                  <a:schemeClr val="dk2"/>
                </a:solidFill>
              </a:rPr>
              <a:t>Yo me quedo con esta diapositiva</a:t>
            </a:r>
            <a:endParaRPr b="1" i="1" sz="1400">
              <a:solidFill>
                <a:schemeClr val="dk2"/>
              </a:solidFill>
            </a:endParaRPr>
          </a:p>
          <a:p>
            <a:pPr indent="0" lvl="0" marL="0" rtl="0" algn="l">
              <a:spcBef>
                <a:spcPts val="0"/>
              </a:spcBef>
              <a:spcAft>
                <a:spcPts val="0"/>
              </a:spcAft>
              <a:buNone/>
            </a:pPr>
            <a:r>
              <a:t/>
            </a:r>
            <a:endParaRPr b="1" i="1" sz="1400">
              <a:solidFill>
                <a:schemeClr val="dk2"/>
              </a:solidFill>
            </a:endParaRPr>
          </a:p>
          <a:p>
            <a:pPr indent="0" lvl="0" marL="0" rtl="0" algn="l">
              <a:spcBef>
                <a:spcPts val="0"/>
              </a:spcBef>
              <a:spcAft>
                <a:spcPts val="0"/>
              </a:spcAft>
              <a:buNone/>
            </a:pPr>
            <a:r>
              <a:rPr b="1" i="1" lang="en" sz="1400">
                <a:solidFill>
                  <a:schemeClr val="dk2"/>
                </a:solidFill>
              </a:rPr>
              <a:t>Vale, va 1, quedan 13 XD, hablemos esto por el whatsapp, antonio no está aquí en este momento	  ok</a:t>
            </a:r>
            <a:endParaRPr b="1" i="1" sz="1400">
              <a:solidFill>
                <a:schemeClr val="dk2"/>
              </a:solidFill>
            </a:endParaRPr>
          </a:p>
          <a:p>
            <a:pPr indent="0" lvl="0" marL="0" rtl="0" algn="l">
              <a:spcBef>
                <a:spcPts val="0"/>
              </a:spcBef>
              <a:spcAft>
                <a:spcPts val="0"/>
              </a:spcAft>
              <a:buNone/>
            </a:pPr>
            <a:r>
              <a:t/>
            </a:r>
            <a:endParaRPr b="1" i="1" sz="1400">
              <a:solidFill>
                <a:schemeClr val="dk2"/>
              </a:solidFill>
            </a:endParaRPr>
          </a:p>
          <a:p>
            <a:pPr indent="0" lvl="0" marL="0" rtl="0" algn="l">
              <a:spcBef>
                <a:spcPts val="0"/>
              </a:spcBef>
              <a:spcAft>
                <a:spcPts val="0"/>
              </a:spcAft>
              <a:buNone/>
            </a:pPr>
            <a:r>
              <a:rPr b="1" i="1" lang="en" sz="1400">
                <a:solidFill>
                  <a:schemeClr val="dk2"/>
                </a:solidFill>
              </a:rPr>
              <a:t>Habia puesto antes el api gateway, igual que lo acabas de poner, pero creia que era más sencillo poner que la temperatura la coges de la base de datos, la flecha hacia el otro lado indica que la coges (o eso queria expresar)</a:t>
            </a:r>
            <a:endParaRPr b="1" i="1" sz="1400">
              <a:solidFill>
                <a:schemeClr val="dk2"/>
              </a:solidFill>
            </a:endParaRPr>
          </a:p>
          <a:p>
            <a:pPr indent="0" lvl="0" marL="0" rtl="0" algn="l">
              <a:spcBef>
                <a:spcPts val="0"/>
              </a:spcBef>
              <a:spcAft>
                <a:spcPts val="0"/>
              </a:spcAft>
              <a:buClr>
                <a:schemeClr val="dk2"/>
              </a:buClr>
              <a:buSzPts val="1100"/>
              <a:buFont typeface="Arial"/>
              <a:buNone/>
            </a:pPr>
            <a:r>
              <a:t/>
            </a:r>
            <a:endParaRPr b="1" i="1" sz="1400">
              <a:solidFill>
                <a:schemeClr val="dk2"/>
              </a:solidFill>
            </a:endParaRPr>
          </a:p>
          <a:p>
            <a:pPr indent="0" lvl="0" marL="0" rtl="0" algn="l">
              <a:spcBef>
                <a:spcPts val="0"/>
              </a:spcBef>
              <a:spcAft>
                <a:spcPts val="0"/>
              </a:spcAft>
              <a:buNone/>
            </a:pPr>
            <a:r>
              <a:rPr b="1" i="1" lang="en" sz="1400">
                <a:solidFill>
                  <a:schemeClr val="dk2"/>
                </a:solidFill>
              </a:rPr>
              <a:t>Vale, sí, estoy de acuerdo, no se me había ocurrido, por eso preguntaba y no quité ninguna imagen</a:t>
            </a:r>
            <a:endParaRPr b="1" i="1" sz="1400">
              <a:solidFill>
                <a:schemeClr val="dk2"/>
              </a:solidFill>
            </a:endParaRPr>
          </a:p>
          <a:p>
            <a:pPr indent="0" lvl="0" marL="0" rtl="0" algn="l">
              <a:spcBef>
                <a:spcPts val="0"/>
              </a:spcBef>
              <a:spcAft>
                <a:spcPts val="0"/>
              </a:spcAft>
              <a:buNone/>
            </a:pPr>
            <a:r>
              <a:rPr b="1" i="1" lang="en" sz="1400">
                <a:solidFill>
                  <a:schemeClr val="dk2"/>
                </a:solidFill>
              </a:rPr>
              <a:t>Ok, genial. Lo del bucket lo ponemos tambien?</a:t>
            </a:r>
            <a:endParaRPr b="1" i="1" sz="1400">
              <a:solidFill>
                <a:schemeClr val="dk2"/>
              </a:solidFill>
            </a:endParaRPr>
          </a:p>
          <a:p>
            <a:pPr indent="0" lvl="0" marL="0" rtl="0" algn="l">
              <a:spcBef>
                <a:spcPts val="0"/>
              </a:spcBef>
              <a:spcAft>
                <a:spcPts val="0"/>
              </a:spcAft>
              <a:buNone/>
            </a:pPr>
            <a:r>
              <a:rPr b="1" i="1" lang="en" sz="1400">
                <a:solidFill>
                  <a:schemeClr val="dk2"/>
                </a:solidFill>
              </a:rPr>
              <a:t>Creo que no es necesario, lo pensé ya que el bucket hace la llamada, pero aquí nos centramos en las funciones, así que lo eliminaré</a:t>
            </a:r>
            <a:endParaRPr b="1" i="1" sz="1400">
              <a:solidFill>
                <a:schemeClr val="dk2"/>
              </a:solidFill>
            </a:endParaRPr>
          </a:p>
          <a:p>
            <a:pPr indent="0" lvl="0" marL="0" rtl="0" algn="l">
              <a:spcBef>
                <a:spcPts val="0"/>
              </a:spcBef>
              <a:spcAft>
                <a:spcPts val="0"/>
              </a:spcAft>
              <a:buNone/>
            </a:pPr>
            <a:r>
              <a:t/>
            </a:r>
            <a:endParaRPr b="1" i="1" sz="1400">
              <a:solidFill>
                <a:schemeClr val="dk2"/>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7e92000c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7e92000c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400"/>
              <a:t>Intentamos seguir un… consenso? En cuanto a las imágenes a utilizar? Me refiero a los símbolos de los serviicos de aws, aunque me gusta más el morada que está utilizando ahora… como tal creo </a:t>
            </a:r>
            <a:r>
              <a:rPr b="1" i="1" lang="en" sz="1400"/>
              <a:t>que da igual al final</a:t>
            </a:r>
            <a:endParaRPr b="1" i="1" sz="1400"/>
          </a:p>
          <a:p>
            <a:pPr indent="0" lvl="0" marL="0" rtl="0" algn="l">
              <a:spcBef>
                <a:spcPts val="0"/>
              </a:spcBef>
              <a:spcAft>
                <a:spcPts val="0"/>
              </a:spcAft>
              <a:buNone/>
            </a:pPr>
            <a:r>
              <a:rPr b="1" i="1" lang="en" sz="1400"/>
              <a:t>esta? </a:t>
            </a:r>
            <a:endParaRPr b="1" i="1" sz="1400"/>
          </a:p>
          <a:p>
            <a:pPr indent="0" lvl="0" marL="0" rtl="0" algn="l">
              <a:spcBef>
                <a:spcPts val="0"/>
              </a:spcBef>
              <a:spcAft>
                <a:spcPts val="0"/>
              </a:spcAft>
              <a:buNone/>
            </a:pPr>
            <a:r>
              <a:rPr b="1" i="1" lang="en" sz="1400"/>
              <a:t>Deja la morada, no se ve mal</a:t>
            </a:r>
            <a:endParaRPr b="1" i="1"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7e92000c7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7e92000c7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14.png"/><Relationship Id="rId6" Type="http://schemas.openxmlformats.org/officeDocument/2006/relationships/image" Target="../media/image21.png"/><Relationship Id="rId7"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2913300" y="993525"/>
            <a:ext cx="33426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chemeClr val="accent2"/>
                </a:solidFill>
              </a:rPr>
              <a:t>HeatSense™ </a:t>
            </a:r>
            <a:endParaRPr sz="3900">
              <a:solidFill>
                <a:schemeClr val="accent2"/>
              </a:solidFill>
            </a:endParaRPr>
          </a:p>
          <a:p>
            <a:pPr indent="0" lvl="0" marL="0" rtl="0" algn="l">
              <a:spcBef>
                <a:spcPts val="0"/>
              </a:spcBef>
              <a:spcAft>
                <a:spcPts val="0"/>
              </a:spcAft>
              <a:buNone/>
            </a:pPr>
            <a:r>
              <a:t/>
            </a:r>
            <a:endParaRPr/>
          </a:p>
        </p:txBody>
      </p:sp>
      <p:sp>
        <p:nvSpPr>
          <p:cNvPr id="59" name="Google Shape;59;p13"/>
          <p:cNvSpPr txBox="1"/>
          <p:nvPr>
            <p:ph idx="1" type="subTitle"/>
          </p:nvPr>
        </p:nvSpPr>
        <p:spPr>
          <a:xfrm>
            <a:off x="2990275" y="3229250"/>
            <a:ext cx="3077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FFFFFF"/>
                </a:solidFill>
              </a:rPr>
              <a:t>Antonio Vázquez Pérez-Íñigo</a:t>
            </a:r>
            <a:endParaRPr b="1" sz="1700">
              <a:solidFill>
                <a:srgbClr val="FFFFFF"/>
              </a:solidFill>
            </a:endParaRPr>
          </a:p>
          <a:p>
            <a:pPr indent="0" lvl="0" marL="0" rtl="0" algn="l">
              <a:spcBef>
                <a:spcPts val="0"/>
              </a:spcBef>
              <a:spcAft>
                <a:spcPts val="0"/>
              </a:spcAft>
              <a:buNone/>
            </a:pPr>
            <a:r>
              <a:rPr b="1" lang="en" sz="1700">
                <a:solidFill>
                  <a:srgbClr val="FFFFFF"/>
                </a:solidFill>
              </a:rPr>
              <a:t>Anselmo Martínez Martínez</a:t>
            </a:r>
            <a:endParaRPr b="1" sz="1700">
              <a:solidFill>
                <a:srgbClr val="FFFFFF"/>
              </a:solidFill>
            </a:endParaRPr>
          </a:p>
          <a:p>
            <a:pPr indent="0" lvl="0" marL="0" rtl="0" algn="l">
              <a:spcBef>
                <a:spcPts val="0"/>
              </a:spcBef>
              <a:spcAft>
                <a:spcPts val="0"/>
              </a:spcAft>
              <a:buNone/>
            </a:pPr>
            <a:r>
              <a:rPr b="1" lang="en" sz="1700">
                <a:solidFill>
                  <a:srgbClr val="FFFFFF"/>
                </a:solidFill>
              </a:rPr>
              <a:t>Leonardo Cardozo Gómez</a:t>
            </a:r>
            <a:endParaRPr b="1" sz="1700">
              <a:solidFill>
                <a:srgbClr val="FFFFFF"/>
              </a:solidFill>
            </a:endParaRPr>
          </a:p>
          <a:p>
            <a:pPr indent="0" lvl="0" marL="0" rtl="0" algn="l">
              <a:spcBef>
                <a:spcPts val="0"/>
              </a:spcBef>
              <a:spcAft>
                <a:spcPts val="0"/>
              </a:spcAft>
              <a:buNone/>
            </a:pPr>
            <a:r>
              <a:rPr b="1" lang="en" sz="1700">
                <a:solidFill>
                  <a:srgbClr val="FFFFFF"/>
                </a:solidFill>
              </a:rPr>
              <a:t>Denis Danielov Beletsov</a:t>
            </a:r>
            <a:endParaRPr b="1" sz="17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Google Shape;144;p22"/>
          <p:cNvPicPr preferRelativeResize="0"/>
          <p:nvPr/>
        </p:nvPicPr>
        <p:blipFill>
          <a:blip r:embed="rId3">
            <a:alphaModFix/>
          </a:blip>
          <a:stretch>
            <a:fillRect/>
          </a:stretch>
        </p:blipFill>
        <p:spPr>
          <a:xfrm>
            <a:off x="407475" y="330550"/>
            <a:ext cx="8090524" cy="4548701"/>
          </a:xfrm>
          <a:prstGeom prst="rect">
            <a:avLst/>
          </a:prstGeom>
          <a:noFill/>
          <a:ln>
            <a:noFill/>
          </a:ln>
        </p:spPr>
      </p:pic>
      <p:sp>
        <p:nvSpPr>
          <p:cNvPr id="145" name="Google Shape;145;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22"/>
          <p:cNvSpPr txBox="1"/>
          <p:nvPr>
            <p:ph type="title"/>
          </p:nvPr>
        </p:nvSpPr>
        <p:spPr>
          <a:xfrm>
            <a:off x="311700" y="445025"/>
            <a:ext cx="26160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Resultados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2" name="Google Shape;152;p23"/>
          <p:cNvSpPr txBox="1"/>
          <p:nvPr>
            <p:ph type="title"/>
          </p:nvPr>
        </p:nvSpPr>
        <p:spPr>
          <a:xfrm>
            <a:off x="311700" y="445025"/>
            <a:ext cx="26160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Resultados</a:t>
            </a:r>
            <a:endParaRPr/>
          </a:p>
        </p:txBody>
      </p:sp>
      <p:pic>
        <p:nvPicPr>
          <p:cNvPr id="153" name="Google Shape;153;p23"/>
          <p:cNvPicPr preferRelativeResize="0"/>
          <p:nvPr/>
        </p:nvPicPr>
        <p:blipFill rotWithShape="1">
          <a:blip r:embed="rId3">
            <a:alphaModFix/>
          </a:blip>
          <a:srcRect b="11878" l="36035" r="18779" t="0"/>
          <a:stretch/>
        </p:blipFill>
        <p:spPr>
          <a:xfrm>
            <a:off x="1212075" y="2502725"/>
            <a:ext cx="2428900" cy="2476050"/>
          </a:xfrm>
          <a:prstGeom prst="rect">
            <a:avLst/>
          </a:prstGeom>
          <a:noFill/>
          <a:ln>
            <a:noFill/>
          </a:ln>
        </p:spPr>
      </p:pic>
      <p:pic>
        <p:nvPicPr>
          <p:cNvPr id="154" name="Google Shape;154;p23"/>
          <p:cNvPicPr preferRelativeResize="0"/>
          <p:nvPr/>
        </p:nvPicPr>
        <p:blipFill rotWithShape="1">
          <a:blip r:embed="rId4">
            <a:alphaModFix/>
          </a:blip>
          <a:srcRect b="13126" l="0" r="0" t="0"/>
          <a:stretch/>
        </p:blipFill>
        <p:spPr>
          <a:xfrm>
            <a:off x="5195950" y="2289538"/>
            <a:ext cx="2628900" cy="2689250"/>
          </a:xfrm>
          <a:prstGeom prst="rect">
            <a:avLst/>
          </a:prstGeom>
          <a:noFill/>
          <a:ln>
            <a:noFill/>
          </a:ln>
        </p:spPr>
      </p:pic>
      <p:pic>
        <p:nvPicPr>
          <p:cNvPr id="155" name="Google Shape;155;p23"/>
          <p:cNvPicPr preferRelativeResize="0"/>
          <p:nvPr/>
        </p:nvPicPr>
        <p:blipFill>
          <a:blip r:embed="rId5">
            <a:alphaModFix/>
          </a:blip>
          <a:stretch>
            <a:fillRect/>
          </a:stretch>
        </p:blipFill>
        <p:spPr>
          <a:xfrm>
            <a:off x="1855025" y="1075575"/>
            <a:ext cx="1143000" cy="1143000"/>
          </a:xfrm>
          <a:prstGeom prst="rect">
            <a:avLst/>
          </a:prstGeom>
          <a:noFill/>
          <a:ln>
            <a:noFill/>
          </a:ln>
        </p:spPr>
      </p:pic>
      <p:pic>
        <p:nvPicPr>
          <p:cNvPr id="156" name="Google Shape;156;p23"/>
          <p:cNvPicPr preferRelativeResize="0"/>
          <p:nvPr/>
        </p:nvPicPr>
        <p:blipFill>
          <a:blip r:embed="rId6">
            <a:alphaModFix/>
          </a:blip>
          <a:stretch>
            <a:fillRect/>
          </a:stretch>
        </p:blipFill>
        <p:spPr>
          <a:xfrm>
            <a:off x="5938900" y="1075575"/>
            <a:ext cx="1143000" cy="1143000"/>
          </a:xfrm>
          <a:prstGeom prst="rect">
            <a:avLst/>
          </a:prstGeom>
          <a:noFill/>
          <a:ln>
            <a:noFill/>
          </a:ln>
        </p:spPr>
      </p:pic>
      <p:pic>
        <p:nvPicPr>
          <p:cNvPr id="157" name="Google Shape;157;p23"/>
          <p:cNvPicPr preferRelativeResize="0"/>
          <p:nvPr/>
        </p:nvPicPr>
        <p:blipFill>
          <a:blip r:embed="rId7">
            <a:alphaModFix/>
          </a:blip>
          <a:stretch>
            <a:fillRect/>
          </a:stretch>
        </p:blipFill>
        <p:spPr>
          <a:xfrm>
            <a:off x="3918950" y="152400"/>
            <a:ext cx="1028700" cy="1028700"/>
          </a:xfrm>
          <a:prstGeom prst="rect">
            <a:avLst/>
          </a:prstGeom>
          <a:noFill/>
          <a:ln>
            <a:noFill/>
          </a:ln>
        </p:spPr>
      </p:pic>
      <p:cxnSp>
        <p:nvCxnSpPr>
          <p:cNvPr id="158" name="Google Shape;158;p23"/>
          <p:cNvCxnSpPr/>
          <p:nvPr/>
        </p:nvCxnSpPr>
        <p:spPr>
          <a:xfrm flipH="1">
            <a:off x="3364775" y="1178725"/>
            <a:ext cx="525000" cy="364200"/>
          </a:xfrm>
          <a:prstGeom prst="straightConnector1">
            <a:avLst/>
          </a:prstGeom>
          <a:noFill/>
          <a:ln cap="flat" cmpd="sng" w="38100">
            <a:solidFill>
              <a:srgbClr val="6AA84F"/>
            </a:solidFill>
            <a:prstDash val="solid"/>
            <a:round/>
            <a:headEnd len="med" w="med" type="none"/>
            <a:tailEnd len="med" w="med" type="triangle"/>
          </a:ln>
        </p:spPr>
      </p:cxnSp>
      <p:cxnSp>
        <p:nvCxnSpPr>
          <p:cNvPr id="159" name="Google Shape;159;p23"/>
          <p:cNvCxnSpPr/>
          <p:nvPr/>
        </p:nvCxnSpPr>
        <p:spPr>
          <a:xfrm>
            <a:off x="4976825" y="1173325"/>
            <a:ext cx="546600" cy="3750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24"/>
          <p:cNvPicPr preferRelativeResize="0"/>
          <p:nvPr/>
        </p:nvPicPr>
        <p:blipFill>
          <a:blip r:embed="rId3">
            <a:alphaModFix/>
          </a:blip>
          <a:stretch>
            <a:fillRect/>
          </a:stretch>
        </p:blipFill>
        <p:spPr>
          <a:xfrm>
            <a:off x="152400" y="1066800"/>
            <a:ext cx="8839200" cy="3677107"/>
          </a:xfrm>
          <a:prstGeom prst="rect">
            <a:avLst/>
          </a:prstGeom>
          <a:noFill/>
          <a:ln>
            <a:noFill/>
          </a:ln>
        </p:spPr>
      </p:pic>
      <p:sp>
        <p:nvSpPr>
          <p:cNvPr id="166" name="Google Shape;166;p24"/>
          <p:cNvSpPr txBox="1"/>
          <p:nvPr>
            <p:ph type="title"/>
          </p:nvPr>
        </p:nvSpPr>
        <p:spPr>
          <a:xfrm>
            <a:off x="311700" y="445025"/>
            <a:ext cx="26160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Resultados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Resultados</a:t>
            </a:r>
            <a:endParaRPr/>
          </a:p>
        </p:txBody>
      </p:sp>
      <p:sp>
        <p:nvSpPr>
          <p:cNvPr id="172" name="Google Shape;172;p25"/>
          <p:cNvSpPr txBox="1"/>
          <p:nvPr>
            <p:ph idx="1" type="body"/>
          </p:nvPr>
        </p:nvSpPr>
        <p:spPr>
          <a:xfrm>
            <a:off x="311700" y="1541900"/>
            <a:ext cx="3418500" cy="34164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rgbClr val="000000"/>
              </a:buClr>
              <a:buSzPts val="2000"/>
              <a:buChar char="●"/>
            </a:pPr>
            <a:r>
              <a:rPr lang="en" sz="2000">
                <a:solidFill>
                  <a:srgbClr val="000000"/>
                </a:solidFill>
              </a:rPr>
              <a:t>Entorno de pruebas con 7 usuarios distintos</a:t>
            </a:r>
            <a:endParaRPr sz="2000">
              <a:solidFill>
                <a:srgbClr val="000000"/>
              </a:solidFill>
            </a:endParaRPr>
          </a:p>
          <a:p>
            <a:pPr indent="-355600" lvl="0" marL="457200" rtl="0" algn="just">
              <a:spcBef>
                <a:spcPts val="0"/>
              </a:spcBef>
              <a:spcAft>
                <a:spcPts val="0"/>
              </a:spcAft>
              <a:buClr>
                <a:srgbClr val="000000"/>
              </a:buClr>
              <a:buSzPts val="2000"/>
              <a:buChar char="●"/>
            </a:pPr>
            <a:r>
              <a:rPr lang="en" sz="2000">
                <a:solidFill>
                  <a:srgbClr val="000000"/>
                </a:solidFill>
              </a:rPr>
              <a:t>18 accesos realizados</a:t>
            </a:r>
            <a:endParaRPr sz="2000">
              <a:solidFill>
                <a:srgbClr val="000000"/>
              </a:solidFill>
            </a:endParaRPr>
          </a:p>
          <a:p>
            <a:pPr indent="-355600" lvl="0" marL="457200" rtl="0" algn="just">
              <a:spcBef>
                <a:spcPts val="0"/>
              </a:spcBef>
              <a:spcAft>
                <a:spcPts val="0"/>
              </a:spcAft>
              <a:buClr>
                <a:srgbClr val="000000"/>
              </a:buClr>
              <a:buSzPts val="2000"/>
              <a:buChar char="●"/>
            </a:pPr>
            <a:r>
              <a:rPr lang="en" sz="2000">
                <a:solidFill>
                  <a:srgbClr val="000000"/>
                </a:solidFill>
              </a:rPr>
              <a:t>Temperatura tomada al generar datos aleatorios</a:t>
            </a:r>
            <a:endParaRPr sz="2000">
              <a:solidFill>
                <a:srgbClr val="000000"/>
              </a:solidFill>
            </a:endParaRPr>
          </a:p>
          <a:p>
            <a:pPr indent="-355600" lvl="0" marL="457200" rtl="0" algn="just">
              <a:spcBef>
                <a:spcPts val="0"/>
              </a:spcBef>
              <a:spcAft>
                <a:spcPts val="0"/>
              </a:spcAft>
              <a:buClr>
                <a:srgbClr val="000000"/>
              </a:buClr>
              <a:buSzPts val="2000"/>
              <a:buChar char="●"/>
            </a:pPr>
            <a:r>
              <a:rPr lang="en" sz="2000">
                <a:solidFill>
                  <a:srgbClr val="000000"/>
                </a:solidFill>
              </a:rPr>
              <a:t>11 casos fueron positivos</a:t>
            </a:r>
            <a:endParaRPr sz="2000">
              <a:solidFill>
                <a:srgbClr val="000000"/>
              </a:solidFill>
            </a:endParaRPr>
          </a:p>
          <a:p>
            <a:pPr indent="-355600" lvl="0" marL="457200" rtl="0" algn="just">
              <a:spcBef>
                <a:spcPts val="0"/>
              </a:spcBef>
              <a:spcAft>
                <a:spcPts val="0"/>
              </a:spcAft>
              <a:buClr>
                <a:srgbClr val="000000"/>
              </a:buClr>
              <a:buSzPts val="2000"/>
              <a:buChar char="●"/>
            </a:pPr>
            <a:r>
              <a:rPr lang="en" sz="2000">
                <a:solidFill>
                  <a:srgbClr val="000000"/>
                </a:solidFill>
              </a:rPr>
              <a:t>7 casos fueron negativos</a:t>
            </a:r>
            <a:endParaRPr sz="2000">
              <a:solidFill>
                <a:srgbClr val="000000"/>
              </a:solidFill>
            </a:endParaRPr>
          </a:p>
          <a:p>
            <a:pPr indent="-355600" lvl="0" marL="457200" rtl="0" algn="just">
              <a:spcBef>
                <a:spcPts val="0"/>
              </a:spcBef>
              <a:spcAft>
                <a:spcPts val="0"/>
              </a:spcAft>
              <a:buClr>
                <a:srgbClr val="000000"/>
              </a:buClr>
              <a:buSzPts val="2000"/>
              <a:buChar char="●"/>
            </a:pPr>
            <a:r>
              <a:rPr lang="en" sz="2000">
                <a:solidFill>
                  <a:srgbClr val="000000"/>
                </a:solidFill>
              </a:rPr>
              <a:t>Datos simulados</a:t>
            </a:r>
            <a:endParaRPr sz="2000">
              <a:solidFill>
                <a:srgbClr val="000000"/>
              </a:solidFill>
            </a:endParaRPr>
          </a:p>
        </p:txBody>
      </p:sp>
      <p:sp>
        <p:nvSpPr>
          <p:cNvPr id="173" name="Google Shape;173;p2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4" name="Google Shape;174;p25"/>
          <p:cNvPicPr preferRelativeResize="0"/>
          <p:nvPr/>
        </p:nvPicPr>
        <p:blipFill>
          <a:blip r:embed="rId3">
            <a:alphaModFix/>
          </a:blip>
          <a:stretch>
            <a:fillRect/>
          </a:stretch>
        </p:blipFill>
        <p:spPr>
          <a:xfrm>
            <a:off x="4216175" y="985315"/>
            <a:ext cx="4205625" cy="36873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Discusión</a:t>
            </a:r>
            <a:endParaRPr/>
          </a:p>
        </p:txBody>
      </p:sp>
      <p:sp>
        <p:nvSpPr>
          <p:cNvPr id="180" name="Google Shape;18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rgbClr val="000000"/>
              </a:buClr>
              <a:buSzPts val="2000"/>
              <a:buChar char="●"/>
            </a:pPr>
            <a:r>
              <a:rPr lang="en" sz="2000">
                <a:solidFill>
                  <a:srgbClr val="000000"/>
                </a:solidFill>
              </a:rPr>
              <a:t>Con datos aleatorios, hemos obtenido más de la mitad de las muestras como casos positivos</a:t>
            </a:r>
            <a:endParaRPr sz="2000">
              <a:solidFill>
                <a:srgbClr val="000000"/>
              </a:solidFill>
            </a:endParaRPr>
          </a:p>
          <a:p>
            <a:pPr indent="-355600" lvl="0" marL="457200" rtl="0" algn="just">
              <a:spcBef>
                <a:spcPts val="0"/>
              </a:spcBef>
              <a:spcAft>
                <a:spcPts val="0"/>
              </a:spcAft>
              <a:buClr>
                <a:srgbClr val="000000"/>
              </a:buClr>
              <a:buSzPts val="2000"/>
              <a:buChar char="●"/>
            </a:pPr>
            <a:r>
              <a:rPr lang="en" sz="2000">
                <a:solidFill>
                  <a:srgbClr val="000000"/>
                </a:solidFill>
              </a:rPr>
              <a:t>No es fiable ni definitivo, pero cumple una función que de usarse bien podría marcar un cambio estructural</a:t>
            </a:r>
            <a:endParaRPr sz="2000">
              <a:solidFill>
                <a:srgbClr val="000000"/>
              </a:solidFill>
            </a:endParaRPr>
          </a:p>
          <a:p>
            <a:pPr indent="-355600" lvl="0" marL="457200" rtl="0" algn="just">
              <a:spcBef>
                <a:spcPts val="0"/>
              </a:spcBef>
              <a:spcAft>
                <a:spcPts val="0"/>
              </a:spcAft>
              <a:buClr>
                <a:srgbClr val="000000"/>
              </a:buClr>
              <a:buSzPts val="2000"/>
              <a:buChar char="●"/>
            </a:pPr>
            <a:r>
              <a:rPr lang="en" sz="2000">
                <a:solidFill>
                  <a:srgbClr val="000000"/>
                </a:solidFill>
              </a:rPr>
              <a:t>En un escenario real, multiplicado por todos los establecimientos donde se pudiera implementar el sistema, estaríamos hablando de una medida social muy relevante</a:t>
            </a:r>
            <a:endParaRPr sz="2000">
              <a:solidFill>
                <a:srgbClr val="000000"/>
              </a:solidFill>
            </a:endParaRPr>
          </a:p>
          <a:p>
            <a:pPr indent="-355600" lvl="0" marL="457200" rtl="0" algn="just">
              <a:spcBef>
                <a:spcPts val="0"/>
              </a:spcBef>
              <a:spcAft>
                <a:spcPts val="0"/>
              </a:spcAft>
              <a:buClr>
                <a:srgbClr val="000000"/>
              </a:buClr>
              <a:buSzPts val="2000"/>
              <a:buChar char="●"/>
            </a:pPr>
            <a:r>
              <a:rPr lang="en" sz="2000">
                <a:solidFill>
                  <a:srgbClr val="000000"/>
                </a:solidFill>
              </a:rPr>
              <a:t>Es un mecanismo técnicamente simple, sin algoritmos complejos ni hardware costoso, sólo un sensor y una web</a:t>
            </a:r>
            <a:endParaRPr sz="2000">
              <a:solidFill>
                <a:srgbClr val="000000"/>
              </a:solidFill>
            </a:endParaRPr>
          </a:p>
          <a:p>
            <a:pPr indent="0" lvl="0" marL="0" rtl="0" algn="l">
              <a:spcBef>
                <a:spcPts val="1600"/>
              </a:spcBef>
              <a:spcAft>
                <a:spcPts val="1600"/>
              </a:spcAft>
              <a:buNone/>
            </a:pPr>
            <a:r>
              <a:t/>
            </a:r>
            <a:endParaRPr sz="2000">
              <a:solidFill>
                <a:srgbClr val="000000"/>
              </a:solidFill>
            </a:endParaRPr>
          </a:p>
        </p:txBody>
      </p:sp>
      <p:sp>
        <p:nvSpPr>
          <p:cNvPr id="181" name="Google Shape;181;p2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Conclusiones</a:t>
            </a:r>
            <a:endParaRPr/>
          </a:p>
        </p:txBody>
      </p:sp>
      <p:sp>
        <p:nvSpPr>
          <p:cNvPr id="187" name="Google Shape;18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i="1" lang="en" sz="2300">
                <a:solidFill>
                  <a:srgbClr val="000000"/>
                </a:solidFill>
              </a:rPr>
              <a:t>Hemos desarrollado una arquitectura que ayuda a contener la expansión de la pandemia ocasionada por el COVID-19 y que admite mejoras basadas en la integración de sensores IoT y de dispositivos móviles, sin embargo complementa y no sustituye al resto de medidas que </a:t>
            </a:r>
            <a:r>
              <a:rPr i="1" lang="en" sz="2300">
                <a:solidFill>
                  <a:srgbClr val="000000"/>
                </a:solidFill>
              </a:rPr>
              <a:t>deben tomarse </a:t>
            </a:r>
            <a:r>
              <a:rPr i="1" lang="en" sz="2300">
                <a:solidFill>
                  <a:srgbClr val="000000"/>
                </a:solidFill>
              </a:rPr>
              <a:t>desde el conjunto de la sociedad. </a:t>
            </a:r>
            <a:endParaRPr i="1" sz="2300">
              <a:solidFill>
                <a:srgbClr val="000000"/>
              </a:solidFill>
            </a:endParaRPr>
          </a:p>
        </p:txBody>
      </p:sp>
      <p:sp>
        <p:nvSpPr>
          <p:cNvPr id="188" name="Google Shape;188;p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Contenidos</a:t>
            </a:r>
            <a:endParaRPr/>
          </a:p>
        </p:txBody>
      </p:sp>
      <p:sp>
        <p:nvSpPr>
          <p:cNvPr id="65" name="Google Shape;65;p14"/>
          <p:cNvSpPr txBox="1"/>
          <p:nvPr>
            <p:ph idx="1" type="body"/>
          </p:nvPr>
        </p:nvSpPr>
        <p:spPr>
          <a:xfrm>
            <a:off x="311700" y="123542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Conceptos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Contexto</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Introducción</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Métodos</a:t>
            </a:r>
            <a:endParaRPr sz="20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Front-End</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Back-End/AWS</a:t>
            </a:r>
            <a:endParaRPr sz="16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Arquitectura</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Resultados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Discusión</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Conclusiones</a:t>
            </a:r>
            <a:endParaRPr sz="2000">
              <a:solidFill>
                <a:srgbClr val="000000"/>
              </a:solidFill>
            </a:endParaRPr>
          </a:p>
        </p:txBody>
      </p:sp>
      <p:sp>
        <p:nvSpPr>
          <p:cNvPr id="66" name="Google Shape;66;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Conceptos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AWS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Back-End</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chemeClr val="dk2"/>
                </a:solidFill>
              </a:rPr>
              <a:t>Front-End</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Bucket</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chemeClr val="dk2"/>
                </a:solidFill>
              </a:rPr>
              <a:t>S3</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Lambda</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Prototipo</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Responsive</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Sección</a:t>
            </a:r>
            <a:endParaRPr sz="2000">
              <a:solidFill>
                <a:srgbClr val="000000"/>
              </a:solidFill>
            </a:endParaRPr>
          </a:p>
        </p:txBody>
      </p:sp>
      <p:pic>
        <p:nvPicPr>
          <p:cNvPr id="73" name="Google Shape;73;p15"/>
          <p:cNvPicPr preferRelativeResize="0"/>
          <p:nvPr/>
        </p:nvPicPr>
        <p:blipFill>
          <a:blip r:embed="rId3">
            <a:alphaModFix/>
          </a:blip>
          <a:stretch>
            <a:fillRect/>
          </a:stretch>
        </p:blipFill>
        <p:spPr>
          <a:xfrm>
            <a:off x="5652119" y="1574800"/>
            <a:ext cx="2881875" cy="2571750"/>
          </a:xfrm>
          <a:prstGeom prst="rect">
            <a:avLst/>
          </a:prstGeom>
          <a:noFill/>
          <a:ln>
            <a:noFill/>
          </a:ln>
        </p:spPr>
      </p:pic>
      <p:sp>
        <p:nvSpPr>
          <p:cNvPr id="74" name="Google Shape;74;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Contexto</a:t>
            </a:r>
            <a:endParaRPr/>
          </a:p>
        </p:txBody>
      </p:sp>
      <p:sp>
        <p:nvSpPr>
          <p:cNvPr id="80" name="Google Shape;80;p16"/>
          <p:cNvSpPr txBox="1"/>
          <p:nvPr>
            <p:ph idx="1" type="body"/>
          </p:nvPr>
        </p:nvSpPr>
        <p:spPr>
          <a:xfrm>
            <a:off x="311700" y="1152475"/>
            <a:ext cx="36822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rgbClr val="000000"/>
                </a:solidFill>
              </a:rPr>
              <a:t>Se propone implementar un sistema de control de acceso a un edificio que rechace a los empleados con fiebre. </a:t>
            </a:r>
            <a:endParaRPr sz="2000">
              <a:solidFill>
                <a:srgbClr val="000000"/>
              </a:solidFill>
            </a:endParaRPr>
          </a:p>
          <a:p>
            <a:pPr indent="0" lvl="0" marL="0" rtl="0" algn="just">
              <a:spcBef>
                <a:spcPts val="1600"/>
              </a:spcBef>
              <a:spcAft>
                <a:spcPts val="1600"/>
              </a:spcAft>
              <a:buNone/>
            </a:pPr>
            <a:r>
              <a:rPr lang="en" sz="2000">
                <a:solidFill>
                  <a:srgbClr val="000000"/>
                </a:solidFill>
              </a:rPr>
              <a:t>Hemos sido testigos de cómo la tecnología ha sido crucial durante una pandemia como la del COVID-19.</a:t>
            </a:r>
            <a:endParaRPr sz="2000">
              <a:solidFill>
                <a:srgbClr val="000000"/>
              </a:solidFill>
            </a:endParaRPr>
          </a:p>
        </p:txBody>
      </p:sp>
      <p:pic>
        <p:nvPicPr>
          <p:cNvPr id="81" name="Google Shape;81;p16"/>
          <p:cNvPicPr preferRelativeResize="0"/>
          <p:nvPr/>
        </p:nvPicPr>
        <p:blipFill rotWithShape="1">
          <a:blip r:embed="rId3">
            <a:alphaModFix/>
          </a:blip>
          <a:srcRect b="0" l="28668" r="0" t="6629"/>
          <a:stretch/>
        </p:blipFill>
        <p:spPr>
          <a:xfrm>
            <a:off x="4876800" y="557025"/>
            <a:ext cx="2945700" cy="2168800"/>
          </a:xfrm>
          <a:prstGeom prst="rect">
            <a:avLst/>
          </a:prstGeom>
          <a:noFill/>
          <a:ln>
            <a:noFill/>
          </a:ln>
        </p:spPr>
      </p:pic>
      <p:pic>
        <p:nvPicPr>
          <p:cNvPr id="82" name="Google Shape;82;p16"/>
          <p:cNvPicPr preferRelativeResize="0"/>
          <p:nvPr/>
        </p:nvPicPr>
        <p:blipFill rotWithShape="1">
          <a:blip r:embed="rId4">
            <a:alphaModFix/>
          </a:blip>
          <a:srcRect b="0" l="11942" r="18584" t="38506"/>
          <a:stretch/>
        </p:blipFill>
        <p:spPr>
          <a:xfrm>
            <a:off x="4176667" y="2856175"/>
            <a:ext cx="4357858" cy="2168799"/>
          </a:xfrm>
          <a:prstGeom prst="rect">
            <a:avLst/>
          </a:prstGeom>
          <a:noFill/>
          <a:ln>
            <a:noFill/>
          </a:ln>
        </p:spPr>
      </p:pic>
      <p:sp>
        <p:nvSpPr>
          <p:cNvPr id="83" name="Google Shape;83;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Introducción</a:t>
            </a:r>
            <a:endParaRPr/>
          </a:p>
        </p:txBody>
      </p:sp>
      <p:sp>
        <p:nvSpPr>
          <p:cNvPr id="89" name="Google Shape;89;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7"/>
          <p:cNvSpPr txBox="1"/>
          <p:nvPr>
            <p:ph idx="1" type="body"/>
          </p:nvPr>
        </p:nvSpPr>
        <p:spPr>
          <a:xfrm>
            <a:off x="311700" y="1152475"/>
            <a:ext cx="36822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rgbClr val="000000"/>
                </a:solidFill>
              </a:rPr>
              <a:t>Se propone:</a:t>
            </a:r>
            <a:endParaRPr sz="2000">
              <a:solidFill>
                <a:srgbClr val="000000"/>
              </a:solidFill>
            </a:endParaRPr>
          </a:p>
          <a:p>
            <a:pPr indent="-355600" lvl="0" marL="457200" rtl="0" algn="just">
              <a:spcBef>
                <a:spcPts val="1600"/>
              </a:spcBef>
              <a:spcAft>
                <a:spcPts val="0"/>
              </a:spcAft>
              <a:buClr>
                <a:srgbClr val="000000"/>
              </a:buClr>
              <a:buSzPts val="2000"/>
              <a:buChar char="●"/>
            </a:pPr>
            <a:r>
              <a:rPr lang="en" sz="2000">
                <a:solidFill>
                  <a:srgbClr val="000000"/>
                </a:solidFill>
              </a:rPr>
              <a:t>Prototipo </a:t>
            </a:r>
            <a:endParaRPr sz="2000">
              <a:solidFill>
                <a:srgbClr val="000000"/>
              </a:solidFill>
            </a:endParaRPr>
          </a:p>
          <a:p>
            <a:pPr indent="-355600" lvl="0" marL="457200" rtl="0" algn="just">
              <a:spcBef>
                <a:spcPts val="0"/>
              </a:spcBef>
              <a:spcAft>
                <a:spcPts val="0"/>
              </a:spcAft>
              <a:buClr>
                <a:srgbClr val="000000"/>
              </a:buClr>
              <a:buSzPts val="2000"/>
              <a:buChar char="●"/>
            </a:pPr>
            <a:r>
              <a:rPr lang="en" sz="2000">
                <a:solidFill>
                  <a:srgbClr val="000000"/>
                </a:solidFill>
              </a:rPr>
              <a:t>Aplicación web</a:t>
            </a:r>
            <a:endParaRPr sz="2000">
              <a:solidFill>
                <a:srgbClr val="000000"/>
              </a:solidFill>
            </a:endParaRPr>
          </a:p>
          <a:p>
            <a:pPr indent="-355600" lvl="0" marL="457200" rtl="0" algn="just">
              <a:spcBef>
                <a:spcPts val="0"/>
              </a:spcBef>
              <a:spcAft>
                <a:spcPts val="0"/>
              </a:spcAft>
              <a:buClr>
                <a:srgbClr val="000000"/>
              </a:buClr>
              <a:buSzPts val="2000"/>
              <a:buChar char="●"/>
            </a:pPr>
            <a:r>
              <a:rPr lang="en" sz="2000">
                <a:solidFill>
                  <a:srgbClr val="000000"/>
                </a:solidFill>
              </a:rPr>
              <a:t>Detección automática de temperatura (</a:t>
            </a:r>
            <a:r>
              <a:rPr i="1" lang="en" sz="2000">
                <a:solidFill>
                  <a:srgbClr val="000000"/>
                </a:solidFill>
              </a:rPr>
              <a:t>heat</a:t>
            </a:r>
            <a:r>
              <a:rPr lang="en" sz="2000">
                <a:solidFill>
                  <a:srgbClr val="000000"/>
                </a:solidFill>
              </a:rPr>
              <a:t> - calor, </a:t>
            </a:r>
            <a:r>
              <a:rPr i="1" lang="en" sz="2000">
                <a:solidFill>
                  <a:srgbClr val="000000"/>
                </a:solidFill>
              </a:rPr>
              <a:t>sense - </a:t>
            </a:r>
            <a:r>
              <a:rPr lang="en" sz="2000">
                <a:solidFill>
                  <a:srgbClr val="000000"/>
                </a:solidFill>
              </a:rPr>
              <a:t>sensación)</a:t>
            </a:r>
            <a:endParaRPr sz="2000">
              <a:solidFill>
                <a:srgbClr val="000000"/>
              </a:solidFill>
            </a:endParaRPr>
          </a:p>
        </p:txBody>
      </p:sp>
      <p:pic>
        <p:nvPicPr>
          <p:cNvPr id="91" name="Google Shape;91;p17"/>
          <p:cNvPicPr preferRelativeResize="0"/>
          <p:nvPr/>
        </p:nvPicPr>
        <p:blipFill>
          <a:blip r:embed="rId3">
            <a:alphaModFix/>
          </a:blip>
          <a:stretch>
            <a:fillRect/>
          </a:stretch>
        </p:blipFill>
        <p:spPr>
          <a:xfrm>
            <a:off x="4803200" y="1865325"/>
            <a:ext cx="3429000" cy="942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3835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Métodos</a:t>
            </a:r>
            <a:endParaRPr/>
          </a:p>
          <a:p>
            <a:pPr indent="0" lvl="0" marL="0" rtl="0" algn="l">
              <a:spcBef>
                <a:spcPts val="0"/>
              </a:spcBef>
              <a:spcAft>
                <a:spcPts val="0"/>
              </a:spcAft>
              <a:buNone/>
            </a:pPr>
            <a:r>
              <a:rPr lang="en" sz="1400"/>
              <a:t>Front-End</a:t>
            </a:r>
            <a:endParaRPr sz="1400"/>
          </a:p>
        </p:txBody>
      </p:sp>
      <p:pic>
        <p:nvPicPr>
          <p:cNvPr id="97" name="Google Shape;97;p18"/>
          <p:cNvPicPr preferRelativeResize="0"/>
          <p:nvPr/>
        </p:nvPicPr>
        <p:blipFill>
          <a:blip r:embed="rId3">
            <a:alphaModFix/>
          </a:blip>
          <a:stretch>
            <a:fillRect/>
          </a:stretch>
        </p:blipFill>
        <p:spPr>
          <a:xfrm>
            <a:off x="1576973" y="1282823"/>
            <a:ext cx="1750525" cy="1750525"/>
          </a:xfrm>
          <a:prstGeom prst="rect">
            <a:avLst/>
          </a:prstGeom>
          <a:noFill/>
          <a:ln>
            <a:noFill/>
          </a:ln>
        </p:spPr>
      </p:pic>
      <p:pic>
        <p:nvPicPr>
          <p:cNvPr id="98" name="Google Shape;98;p18"/>
          <p:cNvPicPr preferRelativeResize="0"/>
          <p:nvPr/>
        </p:nvPicPr>
        <p:blipFill>
          <a:blip r:embed="rId4">
            <a:alphaModFix/>
          </a:blip>
          <a:stretch>
            <a:fillRect/>
          </a:stretch>
        </p:blipFill>
        <p:spPr>
          <a:xfrm>
            <a:off x="4381550" y="897425"/>
            <a:ext cx="1750525" cy="1750525"/>
          </a:xfrm>
          <a:prstGeom prst="rect">
            <a:avLst/>
          </a:prstGeom>
          <a:noFill/>
          <a:ln>
            <a:noFill/>
          </a:ln>
        </p:spPr>
      </p:pic>
      <p:pic>
        <p:nvPicPr>
          <p:cNvPr id="99" name="Google Shape;99;p18"/>
          <p:cNvPicPr preferRelativeResize="0"/>
          <p:nvPr/>
        </p:nvPicPr>
        <p:blipFill>
          <a:blip r:embed="rId5">
            <a:alphaModFix/>
          </a:blip>
          <a:stretch>
            <a:fillRect/>
          </a:stretch>
        </p:blipFill>
        <p:spPr>
          <a:xfrm>
            <a:off x="3336850" y="3046675"/>
            <a:ext cx="1750525" cy="1750525"/>
          </a:xfrm>
          <a:prstGeom prst="rect">
            <a:avLst/>
          </a:prstGeom>
          <a:noFill/>
          <a:ln>
            <a:noFill/>
          </a:ln>
        </p:spPr>
      </p:pic>
      <p:pic>
        <p:nvPicPr>
          <p:cNvPr id="100" name="Google Shape;100;p18"/>
          <p:cNvPicPr preferRelativeResize="0"/>
          <p:nvPr/>
        </p:nvPicPr>
        <p:blipFill>
          <a:blip r:embed="rId6">
            <a:alphaModFix/>
          </a:blip>
          <a:stretch>
            <a:fillRect/>
          </a:stretch>
        </p:blipFill>
        <p:spPr>
          <a:xfrm>
            <a:off x="6171525" y="2636725"/>
            <a:ext cx="1750525" cy="1750525"/>
          </a:xfrm>
          <a:prstGeom prst="rect">
            <a:avLst/>
          </a:prstGeom>
          <a:noFill/>
          <a:ln>
            <a:noFill/>
          </a:ln>
        </p:spPr>
      </p:pic>
      <p:sp>
        <p:nvSpPr>
          <p:cNvPr id="101" name="Google Shape;101;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33835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Métodos</a:t>
            </a:r>
            <a:endParaRPr/>
          </a:p>
          <a:p>
            <a:pPr indent="0" lvl="0" marL="0" rtl="0" algn="l">
              <a:spcBef>
                <a:spcPts val="0"/>
              </a:spcBef>
              <a:spcAft>
                <a:spcPts val="0"/>
              </a:spcAft>
              <a:buNone/>
            </a:pPr>
            <a:r>
              <a:rPr lang="en" sz="1400"/>
              <a:t>Back-End</a:t>
            </a:r>
            <a:endParaRPr sz="1400"/>
          </a:p>
        </p:txBody>
      </p:sp>
      <p:sp>
        <p:nvSpPr>
          <p:cNvPr id="107" name="Google Shape;107;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8" name="Google Shape;108;p19"/>
          <p:cNvPicPr preferRelativeResize="0"/>
          <p:nvPr/>
        </p:nvPicPr>
        <p:blipFill rotWithShape="1">
          <a:blip r:embed="rId3">
            <a:alphaModFix/>
          </a:blip>
          <a:srcRect b="0" l="27585" r="28725" t="0"/>
          <a:stretch/>
        </p:blipFill>
        <p:spPr>
          <a:xfrm>
            <a:off x="793500" y="1807050"/>
            <a:ext cx="1498075" cy="2190750"/>
          </a:xfrm>
          <a:prstGeom prst="rect">
            <a:avLst/>
          </a:prstGeom>
          <a:noFill/>
          <a:ln>
            <a:noFill/>
          </a:ln>
        </p:spPr>
      </p:pic>
      <p:sp>
        <p:nvSpPr>
          <p:cNvPr id="109" name="Google Shape;109;p19"/>
          <p:cNvSpPr txBox="1"/>
          <p:nvPr/>
        </p:nvSpPr>
        <p:spPr>
          <a:xfrm>
            <a:off x="2740950" y="1081850"/>
            <a:ext cx="2483100" cy="3634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Source Sans Pro"/>
              <a:buAutoNum type="arabicPeriod"/>
            </a:pPr>
            <a:r>
              <a:rPr lang="en" sz="2000">
                <a:latin typeface="Source Sans Pro"/>
                <a:ea typeface="Source Sans Pro"/>
                <a:cs typeface="Source Sans Pro"/>
                <a:sym typeface="Source Sans Pro"/>
              </a:rPr>
              <a:t>t</a:t>
            </a:r>
            <a:r>
              <a:rPr lang="en" sz="2000">
                <a:latin typeface="Source Sans Pro"/>
                <a:ea typeface="Source Sans Pro"/>
                <a:cs typeface="Source Sans Pro"/>
                <a:sym typeface="Source Sans Pro"/>
              </a:rPr>
              <a:t>emp_to_topic</a:t>
            </a:r>
            <a:endParaRPr sz="2000">
              <a:latin typeface="Source Sans Pro"/>
              <a:ea typeface="Source Sans Pro"/>
              <a:cs typeface="Source Sans Pro"/>
              <a:sym typeface="Source Sans Pro"/>
            </a:endParaRPr>
          </a:p>
          <a:p>
            <a:pPr indent="0" lvl="0" marL="457200" rtl="0" algn="l">
              <a:lnSpc>
                <a:spcPct val="115000"/>
              </a:lnSpc>
              <a:spcBef>
                <a:spcPts val="0"/>
              </a:spcBef>
              <a:spcAft>
                <a:spcPts val="0"/>
              </a:spcAft>
              <a:buNone/>
            </a:pPr>
            <a:r>
              <a:t/>
            </a:r>
            <a:endParaRPr sz="2000">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sz="2000">
              <a:latin typeface="Source Sans Pro"/>
              <a:ea typeface="Source Sans Pro"/>
              <a:cs typeface="Source Sans Pro"/>
              <a:sym typeface="Source Sans Pro"/>
            </a:endParaRPr>
          </a:p>
          <a:p>
            <a:pPr indent="-355600" lvl="0" marL="457200" rtl="0" algn="l">
              <a:lnSpc>
                <a:spcPct val="115000"/>
              </a:lnSpc>
              <a:spcBef>
                <a:spcPts val="0"/>
              </a:spcBef>
              <a:spcAft>
                <a:spcPts val="0"/>
              </a:spcAft>
              <a:buSzPts val="2000"/>
              <a:buFont typeface="Source Sans Pro"/>
              <a:buAutoNum type="arabicPeriod"/>
            </a:pPr>
            <a:r>
              <a:rPr lang="en" sz="2000">
                <a:latin typeface="Source Sans Pro"/>
                <a:ea typeface="Source Sans Pro"/>
                <a:cs typeface="Source Sans Pro"/>
                <a:sym typeface="Source Sans Pro"/>
              </a:rPr>
              <a:t>topic_to_bbdd</a:t>
            </a:r>
            <a:endParaRPr sz="2000">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sz="2000">
              <a:latin typeface="Source Sans Pro"/>
              <a:ea typeface="Source Sans Pro"/>
              <a:cs typeface="Source Sans Pro"/>
              <a:sym typeface="Source Sans Pro"/>
            </a:endParaRPr>
          </a:p>
          <a:p>
            <a:pPr indent="0" lvl="0" marL="457200" rtl="0" algn="l">
              <a:lnSpc>
                <a:spcPct val="115000"/>
              </a:lnSpc>
              <a:spcBef>
                <a:spcPts val="0"/>
              </a:spcBef>
              <a:spcAft>
                <a:spcPts val="0"/>
              </a:spcAft>
              <a:buNone/>
            </a:pPr>
            <a:r>
              <a:t/>
            </a:r>
            <a:endParaRPr sz="2000">
              <a:latin typeface="Source Sans Pro"/>
              <a:ea typeface="Source Sans Pro"/>
              <a:cs typeface="Source Sans Pro"/>
              <a:sym typeface="Source Sans Pro"/>
            </a:endParaRPr>
          </a:p>
          <a:p>
            <a:pPr indent="-355600" lvl="0" marL="457200" rtl="0" algn="l">
              <a:lnSpc>
                <a:spcPct val="115000"/>
              </a:lnSpc>
              <a:spcBef>
                <a:spcPts val="0"/>
              </a:spcBef>
              <a:spcAft>
                <a:spcPts val="0"/>
              </a:spcAft>
              <a:buSzPts val="2000"/>
              <a:buFont typeface="Source Sans Pro"/>
              <a:buAutoNum type="arabicPeriod"/>
            </a:pPr>
            <a:r>
              <a:rPr lang="en" sz="2000">
                <a:latin typeface="Source Sans Pro"/>
                <a:ea typeface="Source Sans Pro"/>
                <a:cs typeface="Source Sans Pro"/>
                <a:sym typeface="Source Sans Pro"/>
              </a:rPr>
              <a:t>saveLogs</a:t>
            </a:r>
            <a:endParaRPr sz="2000">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sz="2000">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sz="2000">
              <a:latin typeface="Source Sans Pro"/>
              <a:ea typeface="Source Sans Pro"/>
              <a:cs typeface="Source Sans Pro"/>
              <a:sym typeface="Source Sans Pro"/>
            </a:endParaRPr>
          </a:p>
          <a:p>
            <a:pPr indent="-355600" lvl="0" marL="457200" rtl="0" algn="l">
              <a:lnSpc>
                <a:spcPct val="115000"/>
              </a:lnSpc>
              <a:spcBef>
                <a:spcPts val="0"/>
              </a:spcBef>
              <a:spcAft>
                <a:spcPts val="0"/>
              </a:spcAft>
              <a:buSzPts val="2000"/>
              <a:buFont typeface="Source Sans Pro"/>
              <a:buAutoNum type="arabicPeriod"/>
            </a:pPr>
            <a:r>
              <a:rPr lang="en" sz="2000">
                <a:latin typeface="Source Sans Pro"/>
                <a:ea typeface="Source Sans Pro"/>
                <a:cs typeface="Source Sans Pro"/>
                <a:sym typeface="Source Sans Pro"/>
              </a:rPr>
              <a:t>getLastTemp</a:t>
            </a:r>
            <a:endParaRPr sz="2000">
              <a:latin typeface="Source Sans Pro"/>
              <a:ea typeface="Source Sans Pro"/>
              <a:cs typeface="Source Sans Pro"/>
              <a:sym typeface="Source Sans Pro"/>
            </a:endParaRPr>
          </a:p>
        </p:txBody>
      </p:sp>
      <p:pic>
        <p:nvPicPr>
          <p:cNvPr id="110" name="Google Shape;110;p19"/>
          <p:cNvPicPr preferRelativeResize="0"/>
          <p:nvPr/>
        </p:nvPicPr>
        <p:blipFill>
          <a:blip r:embed="rId4">
            <a:alphaModFix/>
          </a:blip>
          <a:stretch>
            <a:fillRect/>
          </a:stretch>
        </p:blipFill>
        <p:spPr>
          <a:xfrm>
            <a:off x="7198401" y="1155800"/>
            <a:ext cx="548700" cy="513341"/>
          </a:xfrm>
          <a:prstGeom prst="rect">
            <a:avLst/>
          </a:prstGeom>
          <a:noFill/>
          <a:ln>
            <a:noFill/>
          </a:ln>
        </p:spPr>
      </p:pic>
      <p:sp>
        <p:nvSpPr>
          <p:cNvPr id="111" name="Google Shape;111;p19"/>
          <p:cNvSpPr txBox="1"/>
          <p:nvPr/>
        </p:nvSpPr>
        <p:spPr>
          <a:xfrm>
            <a:off x="6964550" y="1577325"/>
            <a:ext cx="10164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Source Sans Pro"/>
                <a:ea typeface="Source Sans Pro"/>
                <a:cs typeface="Source Sans Pro"/>
                <a:sym typeface="Source Sans Pro"/>
              </a:rPr>
              <a:t>SNS Topic</a:t>
            </a:r>
            <a:endParaRPr b="1">
              <a:latin typeface="Source Sans Pro"/>
              <a:ea typeface="Source Sans Pro"/>
              <a:cs typeface="Source Sans Pro"/>
              <a:sym typeface="Source Sans Pro"/>
            </a:endParaRPr>
          </a:p>
        </p:txBody>
      </p:sp>
      <p:pic>
        <p:nvPicPr>
          <p:cNvPr id="112" name="Google Shape;112;p19"/>
          <p:cNvPicPr preferRelativeResize="0"/>
          <p:nvPr/>
        </p:nvPicPr>
        <p:blipFill>
          <a:blip r:embed="rId5">
            <a:alphaModFix/>
          </a:blip>
          <a:stretch>
            <a:fillRect/>
          </a:stretch>
        </p:blipFill>
        <p:spPr>
          <a:xfrm>
            <a:off x="5551660" y="1155800"/>
            <a:ext cx="652878" cy="623400"/>
          </a:xfrm>
          <a:prstGeom prst="rect">
            <a:avLst/>
          </a:prstGeom>
          <a:noFill/>
          <a:ln>
            <a:noFill/>
          </a:ln>
        </p:spPr>
      </p:pic>
      <p:cxnSp>
        <p:nvCxnSpPr>
          <p:cNvPr id="113" name="Google Shape;113;p19"/>
          <p:cNvCxnSpPr/>
          <p:nvPr/>
        </p:nvCxnSpPr>
        <p:spPr>
          <a:xfrm>
            <a:off x="6310060" y="1409783"/>
            <a:ext cx="570300" cy="5400"/>
          </a:xfrm>
          <a:prstGeom prst="straightConnector1">
            <a:avLst/>
          </a:prstGeom>
          <a:noFill/>
          <a:ln cap="flat" cmpd="sng" w="38100">
            <a:solidFill>
              <a:schemeClr val="dk2"/>
            </a:solidFill>
            <a:prstDash val="solid"/>
            <a:round/>
            <a:headEnd len="med" w="med" type="none"/>
            <a:tailEnd len="med" w="med" type="triangle"/>
          </a:ln>
        </p:spPr>
      </p:cxnSp>
      <p:pic>
        <p:nvPicPr>
          <p:cNvPr id="114" name="Google Shape;114;p19"/>
          <p:cNvPicPr preferRelativeResize="0"/>
          <p:nvPr/>
        </p:nvPicPr>
        <p:blipFill>
          <a:blip r:embed="rId6">
            <a:alphaModFix/>
          </a:blip>
          <a:stretch>
            <a:fillRect/>
          </a:stretch>
        </p:blipFill>
        <p:spPr>
          <a:xfrm>
            <a:off x="6932676" y="2135800"/>
            <a:ext cx="1126736" cy="623400"/>
          </a:xfrm>
          <a:prstGeom prst="rect">
            <a:avLst/>
          </a:prstGeom>
          <a:noFill/>
          <a:ln>
            <a:noFill/>
          </a:ln>
        </p:spPr>
      </p:pic>
      <p:pic>
        <p:nvPicPr>
          <p:cNvPr id="115" name="Google Shape;115;p19"/>
          <p:cNvPicPr preferRelativeResize="0"/>
          <p:nvPr/>
        </p:nvPicPr>
        <p:blipFill>
          <a:blip r:embed="rId4">
            <a:alphaModFix/>
          </a:blip>
          <a:stretch>
            <a:fillRect/>
          </a:stretch>
        </p:blipFill>
        <p:spPr>
          <a:xfrm>
            <a:off x="5603785" y="2135800"/>
            <a:ext cx="548700" cy="513322"/>
          </a:xfrm>
          <a:prstGeom prst="rect">
            <a:avLst/>
          </a:prstGeom>
          <a:noFill/>
          <a:ln>
            <a:noFill/>
          </a:ln>
        </p:spPr>
      </p:pic>
      <p:cxnSp>
        <p:nvCxnSpPr>
          <p:cNvPr id="116" name="Google Shape;116;p19"/>
          <p:cNvCxnSpPr/>
          <p:nvPr/>
        </p:nvCxnSpPr>
        <p:spPr>
          <a:xfrm>
            <a:off x="6333360" y="2371183"/>
            <a:ext cx="570300" cy="5400"/>
          </a:xfrm>
          <a:prstGeom prst="straightConnector1">
            <a:avLst/>
          </a:prstGeom>
          <a:noFill/>
          <a:ln cap="flat" cmpd="sng" w="38100">
            <a:solidFill>
              <a:schemeClr val="dk2"/>
            </a:solidFill>
            <a:prstDash val="solid"/>
            <a:round/>
            <a:headEnd len="med" w="med" type="none"/>
            <a:tailEnd len="med" w="med" type="triangle"/>
          </a:ln>
        </p:spPr>
      </p:cxnSp>
      <p:sp>
        <p:nvSpPr>
          <p:cNvPr id="117" name="Google Shape;117;p19"/>
          <p:cNvSpPr txBox="1"/>
          <p:nvPr/>
        </p:nvSpPr>
        <p:spPr>
          <a:xfrm>
            <a:off x="5369925" y="2561200"/>
            <a:ext cx="10164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Source Sans Pro"/>
                <a:ea typeface="Source Sans Pro"/>
                <a:cs typeface="Source Sans Pro"/>
                <a:sym typeface="Source Sans Pro"/>
              </a:rPr>
              <a:t>SNS Topic</a:t>
            </a:r>
            <a:endParaRPr b="1">
              <a:latin typeface="Source Sans Pro"/>
              <a:ea typeface="Source Sans Pro"/>
              <a:cs typeface="Source Sans Pro"/>
              <a:sym typeface="Source Sans Pro"/>
            </a:endParaRPr>
          </a:p>
        </p:txBody>
      </p:sp>
      <p:pic>
        <p:nvPicPr>
          <p:cNvPr id="118" name="Google Shape;118;p19"/>
          <p:cNvPicPr preferRelativeResize="0"/>
          <p:nvPr/>
        </p:nvPicPr>
        <p:blipFill rotWithShape="1">
          <a:blip r:embed="rId7">
            <a:alphaModFix/>
          </a:blip>
          <a:srcRect b="40645" l="0" r="0" t="0"/>
          <a:stretch/>
        </p:blipFill>
        <p:spPr>
          <a:xfrm>
            <a:off x="5504150" y="3101825"/>
            <a:ext cx="747925" cy="513350"/>
          </a:xfrm>
          <a:prstGeom prst="rect">
            <a:avLst/>
          </a:prstGeom>
          <a:noFill/>
          <a:ln>
            <a:noFill/>
          </a:ln>
        </p:spPr>
      </p:pic>
      <p:sp>
        <p:nvSpPr>
          <p:cNvPr id="119" name="Google Shape;119;p19"/>
          <p:cNvSpPr txBox="1"/>
          <p:nvPr/>
        </p:nvSpPr>
        <p:spPr>
          <a:xfrm>
            <a:off x="5369913" y="3481600"/>
            <a:ext cx="10164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Source Sans Pro"/>
                <a:ea typeface="Source Sans Pro"/>
                <a:cs typeface="Source Sans Pro"/>
                <a:sym typeface="Source Sans Pro"/>
              </a:rPr>
              <a:t>Cognito</a:t>
            </a:r>
            <a:endParaRPr b="1">
              <a:latin typeface="Source Sans Pro"/>
              <a:ea typeface="Source Sans Pro"/>
              <a:cs typeface="Source Sans Pro"/>
              <a:sym typeface="Source Sans Pro"/>
            </a:endParaRPr>
          </a:p>
        </p:txBody>
      </p:sp>
      <p:cxnSp>
        <p:nvCxnSpPr>
          <p:cNvPr id="120" name="Google Shape;120;p19"/>
          <p:cNvCxnSpPr/>
          <p:nvPr/>
        </p:nvCxnSpPr>
        <p:spPr>
          <a:xfrm>
            <a:off x="6310060" y="3428683"/>
            <a:ext cx="570300" cy="5400"/>
          </a:xfrm>
          <a:prstGeom prst="straightConnector1">
            <a:avLst/>
          </a:prstGeom>
          <a:noFill/>
          <a:ln cap="flat" cmpd="sng" w="38100">
            <a:solidFill>
              <a:schemeClr val="dk2"/>
            </a:solidFill>
            <a:prstDash val="solid"/>
            <a:round/>
            <a:headEnd len="med" w="med" type="none"/>
            <a:tailEnd len="med" w="med" type="triangle"/>
          </a:ln>
        </p:spPr>
      </p:cxnSp>
      <p:pic>
        <p:nvPicPr>
          <p:cNvPr id="121" name="Google Shape;121;p19"/>
          <p:cNvPicPr preferRelativeResize="0"/>
          <p:nvPr/>
        </p:nvPicPr>
        <p:blipFill>
          <a:blip r:embed="rId6">
            <a:alphaModFix/>
          </a:blip>
          <a:stretch>
            <a:fillRect/>
          </a:stretch>
        </p:blipFill>
        <p:spPr>
          <a:xfrm>
            <a:off x="6938326" y="3119675"/>
            <a:ext cx="1126736" cy="623400"/>
          </a:xfrm>
          <a:prstGeom prst="rect">
            <a:avLst/>
          </a:prstGeom>
          <a:noFill/>
          <a:ln>
            <a:noFill/>
          </a:ln>
        </p:spPr>
      </p:pic>
      <p:cxnSp>
        <p:nvCxnSpPr>
          <p:cNvPr id="122" name="Google Shape;122;p19"/>
          <p:cNvCxnSpPr/>
          <p:nvPr/>
        </p:nvCxnSpPr>
        <p:spPr>
          <a:xfrm>
            <a:off x="6333360" y="4360133"/>
            <a:ext cx="570300" cy="5400"/>
          </a:xfrm>
          <a:prstGeom prst="straightConnector1">
            <a:avLst/>
          </a:prstGeom>
          <a:noFill/>
          <a:ln cap="flat" cmpd="sng" w="38100">
            <a:solidFill>
              <a:schemeClr val="dk2"/>
            </a:solidFill>
            <a:prstDash val="solid"/>
            <a:round/>
            <a:headEnd len="med" w="med" type="triangle"/>
            <a:tailEnd len="med" w="med" type="none"/>
          </a:ln>
        </p:spPr>
      </p:cxnSp>
      <p:pic>
        <p:nvPicPr>
          <p:cNvPr id="123" name="Google Shape;123;p19"/>
          <p:cNvPicPr preferRelativeResize="0"/>
          <p:nvPr/>
        </p:nvPicPr>
        <p:blipFill>
          <a:blip r:embed="rId6">
            <a:alphaModFix/>
          </a:blip>
          <a:stretch>
            <a:fillRect/>
          </a:stretch>
        </p:blipFill>
        <p:spPr>
          <a:xfrm>
            <a:off x="6961626" y="4051125"/>
            <a:ext cx="1126736" cy="623400"/>
          </a:xfrm>
          <a:prstGeom prst="rect">
            <a:avLst/>
          </a:prstGeom>
          <a:noFill/>
          <a:ln>
            <a:noFill/>
          </a:ln>
        </p:spPr>
      </p:pic>
      <p:pic>
        <p:nvPicPr>
          <p:cNvPr id="124" name="Google Shape;124;p19"/>
          <p:cNvPicPr preferRelativeResize="0"/>
          <p:nvPr/>
        </p:nvPicPr>
        <p:blipFill>
          <a:blip r:embed="rId5">
            <a:alphaModFix/>
          </a:blip>
          <a:stretch>
            <a:fillRect/>
          </a:stretch>
        </p:blipFill>
        <p:spPr>
          <a:xfrm>
            <a:off x="5570460" y="4051125"/>
            <a:ext cx="652878" cy="623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33835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Métodos</a:t>
            </a:r>
            <a:endParaRPr/>
          </a:p>
          <a:p>
            <a:pPr indent="0" lvl="0" marL="0" rtl="0" algn="l">
              <a:spcBef>
                <a:spcPts val="0"/>
              </a:spcBef>
              <a:spcAft>
                <a:spcPts val="0"/>
              </a:spcAft>
              <a:buNone/>
            </a:pPr>
            <a:r>
              <a:rPr lang="en" sz="1400"/>
              <a:t>Back</a:t>
            </a:r>
            <a:r>
              <a:rPr lang="en" sz="1400"/>
              <a:t>-End</a:t>
            </a:r>
            <a:endParaRPr sz="1400"/>
          </a:p>
        </p:txBody>
      </p:sp>
      <p:sp>
        <p:nvSpPr>
          <p:cNvPr id="130" name="Google Shape;130;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1" name="Google Shape;131;p20"/>
          <p:cNvPicPr preferRelativeResize="0"/>
          <p:nvPr/>
        </p:nvPicPr>
        <p:blipFill>
          <a:blip r:embed="rId3">
            <a:alphaModFix/>
          </a:blip>
          <a:stretch>
            <a:fillRect/>
          </a:stretch>
        </p:blipFill>
        <p:spPr>
          <a:xfrm>
            <a:off x="1361625" y="1491875"/>
            <a:ext cx="2182059" cy="2523450"/>
          </a:xfrm>
          <a:prstGeom prst="rect">
            <a:avLst/>
          </a:prstGeom>
          <a:noFill/>
          <a:ln>
            <a:noFill/>
          </a:ln>
        </p:spPr>
      </p:pic>
      <p:pic>
        <p:nvPicPr>
          <p:cNvPr id="132" name="Google Shape;132;p20"/>
          <p:cNvPicPr preferRelativeResize="0"/>
          <p:nvPr/>
        </p:nvPicPr>
        <p:blipFill rotWithShape="1">
          <a:blip r:embed="rId4">
            <a:alphaModFix/>
          </a:blip>
          <a:srcRect b="22343" l="12495" r="69584" t="51132"/>
          <a:stretch/>
        </p:blipFill>
        <p:spPr>
          <a:xfrm>
            <a:off x="4497925" y="1491875"/>
            <a:ext cx="2930999" cy="24389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Arquitectura </a:t>
            </a:r>
            <a:endParaRPr/>
          </a:p>
        </p:txBody>
      </p:sp>
      <p:sp>
        <p:nvSpPr>
          <p:cNvPr id="138" name="Google Shape;138;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9" name="Google Shape;139;p21"/>
          <p:cNvPicPr preferRelativeResize="0"/>
          <p:nvPr/>
        </p:nvPicPr>
        <p:blipFill>
          <a:blip r:embed="rId3">
            <a:alphaModFix/>
          </a:blip>
          <a:stretch>
            <a:fillRect/>
          </a:stretch>
        </p:blipFill>
        <p:spPr>
          <a:xfrm>
            <a:off x="2669576" y="850476"/>
            <a:ext cx="4352726" cy="4180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