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14"/>
  </p:handoutMasterIdLst>
  <p:sldIdLst>
    <p:sldId id="256" r:id="rId3"/>
    <p:sldId id="257" r:id="rId4"/>
    <p:sldId id="258" r:id="rId5"/>
    <p:sldId id="259" r:id="rId6"/>
    <p:sldId id="260" r:id="rId7"/>
    <p:sldId id="261" r:id="rId9"/>
    <p:sldId id="262" r:id="rId10"/>
    <p:sldId id="263" r:id="rId11"/>
    <p:sldId id="264" r:id="rId12"/>
    <p:sldId id="265" r:id="rId1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мещающий образ слайда 1"/>
          <p:cNvSpPr/>
          <p:nvPr>
            <p:ph type="sldImg" idx="2"/>
          </p:nvPr>
        </p:nvSpPr>
        <p:spPr/>
      </p:sp>
      <p:sp>
        <p:nvSpPr>
          <p:cNvPr id="3" name="Замещающий текст 2"/>
          <p:cNvSpPr/>
          <p:nvPr>
            <p:ph type="body" idx="3"/>
          </p:nvPr>
        </p:nvSpPr>
        <p:spPr/>
        <p:txBody>
          <a:bodyPr/>
          <a:p>
            <a:endParaRPr lang="ru-RU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1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/>
              <a:t>Second level 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3135" cy="811530"/>
          </a:xfrm>
        </p:spPr>
        <p:txBody>
          <a:bodyPr anchor="b">
            <a:no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 smtClean="0"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0" lang="en-US" sz="28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/>
          </a:p>
          <a:p>
            <a:pPr lvl="3"/>
            <a:r>
              <a:rPr lang="en-US" dirty="0" smtClean="0"/>
              <a:t>Fourth level</a:t>
            </a:r>
            <a:endParaRPr lang="en-US" dirty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None/>
        <a:defRPr sz="2800" b="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445"/>
              <a:t>Программное обеспечение для автоматизации процессов в сфере управления недвижимостью</a:t>
            </a:r>
            <a:endParaRPr lang="en-US" sz="4445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/>
              <a:t>Выполнил Сочугов Александр, номер группы - 972203</a:t>
            </a:r>
            <a:endParaRPr lang="ru-RU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ru-RU" altLang="en-US"/>
              <a:t>Спасибо за внимание</a:t>
            </a:r>
            <a:endParaRPr lang="ru-RU" altLang="en-US"/>
          </a:p>
        </p:txBody>
      </p:sp>
      <p:pic>
        <p:nvPicPr>
          <p:cNvPr id="4" name="Замещающее содержимое 3" descr="images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43355" y="1517015"/>
            <a:ext cx="8924290" cy="49974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ru-RU"/>
              <a:t>Задание 1 - оценка рынка</a:t>
            </a:r>
            <a:endParaRPr lang="ru-RU" altLang="ru-RU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ru-RU" altLang="en-US">
                <a:latin typeface="+mn-lt"/>
                <a:cs typeface="+mn-lt"/>
              </a:rPr>
              <a:t>Программное обеспечение для автоматизации процессов в сфере управления недвижимостью – это решение, которое позволяет упростить и оптимизировать работу управляющих компаний, собственников объектов недвижимости и агентов по недвижимости. Такое ПО позволяет автоматизировать учет объектов, контролировать платежи, вести учет договоров и документации, а также управлять коммунальными услугами.</a:t>
            </a:r>
            <a:endParaRPr lang="ru-RU" altLang="en-US">
              <a:latin typeface="+mn-lt"/>
              <a:cs typeface="+mn-lt"/>
            </a:endParaRPr>
          </a:p>
          <a:p>
            <a:r>
              <a:rPr lang="ru-RU" altLang="en-US">
                <a:latin typeface="+mn-lt"/>
                <a:cs typeface="+mn-lt"/>
              </a:rPr>
              <a:t>В данный момент предложения на российском рынке почти нет, то есть можно предположить, что конкуренция является невысокой.</a:t>
            </a:r>
            <a:endParaRPr lang="ru-RU" altLang="en-US">
              <a:latin typeface="+mn-lt"/>
              <a:cs typeface="+mn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Задание 2 - разработка предложения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ru-RU" altLang="en-US">
                <a:latin typeface="+mn-ea"/>
                <a:cs typeface="+mn-ea"/>
              </a:rPr>
              <a:t>Наше программное обеспечение будет покупать широкий круг пользователей, так как оно помогает значительно сэкономить время и силы при управлении недвижимостью. Благодаря нашей системе автоматизации можно значительно ускорить процессы учета и контроля за объектами, а также повысить качество обслуживания клиентов. Наш продукт также поможет избежать ошибок в учете и снизить риски возникновения проблем с законодательством.</a:t>
            </a:r>
            <a:endParaRPr lang="ru-RU" altLang="en-US">
              <a:latin typeface="+mn-ea"/>
              <a:cs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Задание 3 - разработка бизнесс-схемы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r>
              <a:rPr lang="ru-RU" altLang="en-US">
                <a:latin typeface="+mn-lt"/>
                <a:cs typeface="+mn-lt"/>
              </a:rPr>
              <a:t>Для разработки данного ПО необходимо сформировать команду специалистов, включающую в себя программистов, тестировщиков, дизайнеров и менеджеров проекта. Необходимо также определить руководителя проекта, который будет отвечать за организацию работы команды и контроль за выполнением задач. Распределение обязанностей в команде может быть следующим:</a:t>
            </a:r>
            <a:endParaRPr lang="ru-RU" altLang="en-US">
              <a:latin typeface="+mn-lt"/>
              <a:cs typeface="+mn-lt"/>
            </a:endParaRPr>
          </a:p>
          <a:p>
            <a:r>
              <a:rPr lang="ru-RU" altLang="en-US">
                <a:latin typeface="+mn-lt"/>
                <a:cs typeface="+mn-lt"/>
              </a:rPr>
              <a:t>- программисты – разработка кода и функционала ПО;</a:t>
            </a:r>
            <a:endParaRPr lang="ru-RU" altLang="en-US">
              <a:latin typeface="+mn-lt"/>
              <a:cs typeface="+mn-lt"/>
            </a:endParaRPr>
          </a:p>
          <a:p>
            <a:r>
              <a:rPr lang="ru-RU" altLang="en-US">
                <a:latin typeface="+mn-lt"/>
                <a:cs typeface="+mn-lt"/>
              </a:rPr>
              <a:t>- тестировщики – проверка работоспособности и качества ПО;</a:t>
            </a:r>
            <a:endParaRPr lang="ru-RU" altLang="en-US">
              <a:latin typeface="+mn-lt"/>
              <a:cs typeface="+mn-lt"/>
            </a:endParaRPr>
          </a:p>
          <a:p>
            <a:r>
              <a:rPr lang="ru-RU" altLang="en-US">
                <a:latin typeface="+mn-lt"/>
                <a:cs typeface="+mn-lt"/>
              </a:rPr>
              <a:t>- дизайнеры – разработка пользовательского интерфейса;</a:t>
            </a:r>
            <a:endParaRPr lang="ru-RU" altLang="en-US">
              <a:latin typeface="+mn-lt"/>
              <a:cs typeface="+mn-lt"/>
            </a:endParaRPr>
          </a:p>
          <a:p>
            <a:r>
              <a:rPr lang="ru-RU" altLang="en-US">
                <a:latin typeface="+mn-lt"/>
                <a:cs typeface="+mn-lt"/>
              </a:rPr>
              <a:t>- менеджеры проекта – планирование и координация работы команды.</a:t>
            </a:r>
            <a:endParaRPr lang="ru-RU" altLang="en-US">
              <a:latin typeface="+mn-lt"/>
              <a:cs typeface="+mn-lt"/>
            </a:endParaRPr>
          </a:p>
          <a:p>
            <a:r>
              <a:rPr lang="ru-RU" altLang="en-US">
                <a:latin typeface="+mn-lt"/>
                <a:cs typeface="+mn-lt"/>
              </a:rPr>
              <a:t>Также важно привлечь к тестированию людей из числа потенциальных клиентов, чтобы правильно оценить положительные и отрицательные черты продукта.</a:t>
            </a:r>
            <a:endParaRPr lang="ru-RU" altLang="en-US">
              <a:latin typeface="+mn-lt"/>
              <a:cs typeface="+mn-l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ru-RU" altLang="en-US"/>
          </a:p>
        </p:txBody>
      </p:sp>
      <p:pic>
        <p:nvPicPr>
          <p:cNvPr id="100" name="Замещающее содержимое 99"/>
          <p:cNvPicPr/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635" y="-635"/>
            <a:ext cx="12192635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Задание 4 - форма регистрации бизнеса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ru-RU" altLang="en-US">
                <a:latin typeface="+mn-lt"/>
                <a:cs typeface="+mn-lt"/>
              </a:rPr>
              <a:t>Для регистрации бизнеса можно выбрать форму ООО, так как это наиболее удобный вариант для малого и среднего бизнеса. Регистрация может быть осуществлена через Федеральную налоговую службу.</a:t>
            </a:r>
            <a:endParaRPr lang="ru-RU" altLang="en-US">
              <a:latin typeface="+mn-lt"/>
              <a:cs typeface="+mn-l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Задание 5 - издержки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ru-RU" altLang="en-US">
                <a:latin typeface="+mn-lt"/>
                <a:cs typeface="+mn-lt"/>
              </a:rPr>
              <a:t>Издержки могут быть следующими:</a:t>
            </a:r>
            <a:endParaRPr lang="ru-RU" altLang="en-US">
              <a:latin typeface="+mn-lt"/>
              <a:cs typeface="+mn-lt"/>
            </a:endParaRPr>
          </a:p>
          <a:p>
            <a:r>
              <a:rPr lang="ru-RU" altLang="en-US">
                <a:latin typeface="+mn-lt"/>
                <a:cs typeface="+mn-lt"/>
              </a:rPr>
              <a:t>- внутренние постоянные – зарплата сотрудникам, аренда офиса, коммунальные услуги;</a:t>
            </a:r>
            <a:endParaRPr lang="ru-RU" altLang="en-US">
              <a:latin typeface="+mn-lt"/>
              <a:cs typeface="+mn-lt"/>
            </a:endParaRPr>
          </a:p>
          <a:p>
            <a:r>
              <a:rPr lang="ru-RU" altLang="en-US">
                <a:latin typeface="+mn-lt"/>
                <a:cs typeface="+mn-lt"/>
              </a:rPr>
              <a:t>- внутренние переменные – закупка оборудования, оплата услуг связи;</a:t>
            </a:r>
            <a:endParaRPr lang="ru-RU" altLang="en-US">
              <a:latin typeface="+mn-lt"/>
              <a:cs typeface="+mn-lt"/>
            </a:endParaRPr>
          </a:p>
          <a:p>
            <a:r>
              <a:rPr lang="ru-RU" altLang="en-US">
                <a:latin typeface="+mn-lt"/>
                <a:cs typeface="+mn-lt"/>
              </a:rPr>
              <a:t>- внешние постоянные – налоги, страхование;</a:t>
            </a:r>
            <a:endParaRPr lang="ru-RU" altLang="en-US">
              <a:latin typeface="+mn-lt"/>
              <a:cs typeface="+mn-lt"/>
            </a:endParaRPr>
          </a:p>
          <a:p>
            <a:r>
              <a:rPr lang="ru-RU" altLang="en-US">
                <a:latin typeface="+mn-lt"/>
                <a:cs typeface="+mn-lt"/>
              </a:rPr>
              <a:t>- внешние переменные – реклама, маркетинг.</a:t>
            </a:r>
            <a:endParaRPr lang="ru-RU" altLang="en-US">
              <a:latin typeface="+mn-lt"/>
              <a:cs typeface="+mn-l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Задание 6 - цена и выручка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ru-RU" altLang="en-US">
                <a:latin typeface="+mn-lt"/>
                <a:cs typeface="+mn-lt"/>
              </a:rPr>
              <a:t>Цена продукта зависит от тарифного плана</a:t>
            </a:r>
            <a:r>
              <a:rPr lang="en-US" altLang="en-US">
                <a:latin typeface="+mn-lt"/>
                <a:cs typeface="+mn-lt"/>
              </a:rPr>
              <a:t>: </a:t>
            </a:r>
            <a:endParaRPr lang="en-US" altLang="en-US">
              <a:latin typeface="+mn-lt"/>
              <a:cs typeface="+mn-lt"/>
            </a:endParaRPr>
          </a:p>
          <a:p>
            <a:r>
              <a:rPr lang="ru-RU" altLang="en-US">
                <a:latin typeface="+mn-lt"/>
                <a:cs typeface="+mn-lt"/>
                <a:sym typeface="+mn-ea"/>
              </a:rPr>
              <a:t>- </a:t>
            </a:r>
            <a:r>
              <a:rPr lang="en-US" altLang="ru-RU">
                <a:latin typeface="+mn-lt"/>
                <a:cs typeface="+mn-lt"/>
                <a:sym typeface="+mn-ea"/>
              </a:rPr>
              <a:t>Based - 2000 </a:t>
            </a:r>
            <a:r>
              <a:rPr lang="ru-RU" altLang="ru-RU">
                <a:latin typeface="+mn-lt"/>
                <a:cs typeface="+mn-lt"/>
                <a:sym typeface="+mn-ea"/>
              </a:rPr>
              <a:t>рублей в месяц за 1 человека</a:t>
            </a:r>
            <a:endParaRPr lang="ru-RU" altLang="en-US">
              <a:latin typeface="+mn-lt"/>
              <a:cs typeface="+mn-lt"/>
            </a:endParaRPr>
          </a:p>
          <a:p>
            <a:r>
              <a:rPr lang="ru-RU" altLang="en-US">
                <a:latin typeface="+mn-lt"/>
                <a:cs typeface="+mn-lt"/>
                <a:sym typeface="+mn-ea"/>
              </a:rPr>
              <a:t>- </a:t>
            </a:r>
            <a:r>
              <a:rPr lang="en-US" altLang="en-US">
                <a:latin typeface="+mn-lt"/>
                <a:cs typeface="+mn-lt"/>
                <a:sym typeface="+mn-ea"/>
              </a:rPr>
              <a:t>Gigachad - </a:t>
            </a:r>
            <a:r>
              <a:rPr lang="ru-RU" altLang="en-US">
                <a:latin typeface="+mn-lt"/>
                <a:cs typeface="+mn-lt"/>
                <a:sym typeface="+mn-ea"/>
              </a:rPr>
              <a:t>5000 рублей в месяц за 1 человека</a:t>
            </a:r>
            <a:endParaRPr lang="ru-RU" altLang="en-US">
              <a:latin typeface="+mn-lt"/>
              <a:cs typeface="+mn-lt"/>
            </a:endParaRPr>
          </a:p>
          <a:p>
            <a:r>
              <a:rPr lang="ru-RU" altLang="en-US">
                <a:latin typeface="+mn-lt"/>
                <a:cs typeface="+mn-lt"/>
                <a:sym typeface="+mn-ea"/>
              </a:rPr>
              <a:t>- </a:t>
            </a:r>
            <a:r>
              <a:rPr lang="en-US" altLang="en-US">
                <a:latin typeface="+mn-lt"/>
                <a:cs typeface="+mn-lt"/>
                <a:sym typeface="+mn-ea"/>
              </a:rPr>
              <a:t>Business - 10000 </a:t>
            </a:r>
            <a:r>
              <a:rPr lang="ru-RU" altLang="en-US">
                <a:latin typeface="+mn-lt"/>
                <a:cs typeface="+mn-lt"/>
                <a:sym typeface="+mn-ea"/>
              </a:rPr>
              <a:t>рублей в месяц</a:t>
            </a:r>
            <a:endParaRPr lang="ru-RU" altLang="en-US">
              <a:latin typeface="+mn-lt"/>
              <a:cs typeface="+mn-lt"/>
              <a:sym typeface="+mn-ea"/>
            </a:endParaRPr>
          </a:p>
          <a:p>
            <a:r>
              <a:rPr lang="ru-RU" altLang="en-US">
                <a:latin typeface="+mn-lt"/>
                <a:cs typeface="+mn-lt"/>
                <a:sym typeface="+mn-ea"/>
              </a:rPr>
              <a:t>Предполагаемый объем продаж в первый год</a:t>
            </a:r>
            <a:r>
              <a:rPr lang="en-US" altLang="en-US">
                <a:latin typeface="+mn-lt"/>
                <a:cs typeface="+mn-lt"/>
                <a:sym typeface="+mn-ea"/>
              </a:rPr>
              <a:t> - </a:t>
            </a:r>
            <a:r>
              <a:rPr lang="ru-RU" altLang="en-US">
                <a:latin typeface="+mn-lt"/>
                <a:cs typeface="+mn-lt"/>
                <a:sym typeface="+mn-ea"/>
              </a:rPr>
              <a:t>от 100 до 500 лицензий</a:t>
            </a:r>
            <a:endParaRPr lang="ru-RU" altLang="en-US">
              <a:latin typeface="+mn-lt"/>
              <a:cs typeface="+mn-lt"/>
              <a:sym typeface="+mn-ea"/>
            </a:endParaRPr>
          </a:p>
          <a:p>
            <a:r>
              <a:rPr lang="ru-RU" altLang="en-US">
                <a:latin typeface="+mn-lt"/>
                <a:cs typeface="+mn-lt"/>
                <a:sym typeface="+mn-ea"/>
              </a:rPr>
              <a:t>Ориентировочный доход - от 2.4 до 16 млн рублей</a:t>
            </a:r>
            <a:endParaRPr lang="ru-RU" altLang="en-US">
              <a:latin typeface="+mn-lt"/>
              <a:cs typeface="+mn-lt"/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Задание 7 - прибыль и перспективы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ru-RU" altLang="en-US">
                <a:latin typeface="+mn-lt"/>
                <a:cs typeface="+mn-lt"/>
              </a:rPr>
              <a:t>Прибыльность проекта будет зависеть от объема продаж и стоимости разработки ПО. Окупаемость проекта может наступить в течение первого года работы. Для лучшего планирования бизнеса необходимо провести более детальный анализ рынка и конкурентов, а также провести маркетинговые исследования для выявления потребностей целевой аудитории.</a:t>
            </a:r>
            <a:endParaRPr lang="ru-RU" altLang="en-US">
              <a:latin typeface="+mn-lt"/>
              <a:cs typeface="+mn-l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3074</Words>
  <Application>WPS Presentation</Application>
  <PresentationFormat>宽屏</PresentationFormat>
  <Paragraphs>49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Arial</vt:lpstr>
      <vt:lpstr>SimSun</vt:lpstr>
      <vt:lpstr>Wingdings</vt:lpstr>
      <vt:lpstr>Calibri Light</vt:lpstr>
      <vt:lpstr>Microsoft YaHei</vt:lpstr>
      <vt:lpstr>Arial Unicode MS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uporo</cp:lastModifiedBy>
  <cp:revision>3</cp:revision>
  <dcterms:created xsi:type="dcterms:W3CDTF">2023-05-10T19:06:35Z</dcterms:created>
  <dcterms:modified xsi:type="dcterms:W3CDTF">2023-05-10T19:39:48Z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1049-11.2.0.11537</vt:lpwstr>
  </property>
  <property fmtid="{D5CDD505-2E9C-101B-9397-08002B2CF9AE}" pid="3" name="ICV">
    <vt:lpwstr>83F96D80CE304F67BC4936F0FD6884DD</vt:lpwstr>
  </property>
</Properties>
</file>