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/>
    <p:restoredTop sz="96327"/>
  </p:normalViewPr>
  <p:slideViewPr>
    <p:cSldViewPr snapToGrid="0" snapToObjects="1">
      <p:cViewPr varScale="1">
        <p:scale>
          <a:sx n="135" d="100"/>
          <a:sy n="135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CC24-21DC-BC49-A7B0-DF6FB5B74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A1B11-2CE3-BC42-9003-A2A4B9F3C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E7C53-D623-7847-9575-E889FBF8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385E-20B4-BB41-9455-EAF9E9338AE3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DBA4C-904A-4B41-BEA3-456321DD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7425F-A4B4-EC4A-9BB9-CC2CEC85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26D4-388E-354D-8263-282A71DB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6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E74B-64B7-0049-95A2-4FDBE046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EDD48-EF12-AA41-BD16-1A28C54ED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AEC5C-0879-0B42-92E8-92B4DEFC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385E-20B4-BB41-9455-EAF9E9338AE3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A9D98-71FD-F842-8B42-0534B46E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8FAEB-56D7-B946-86A1-9EADF45A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26D4-388E-354D-8263-282A71DB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1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ED9CB-0833-E64D-A733-6689541E7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6E895-550A-B445-97AA-3D9072E23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B2B4B-1D5F-9A4E-8CD8-2FD013F0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385E-20B4-BB41-9455-EAF9E9338AE3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8A31A-FC93-D144-8B1C-B4428554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97F99-9FB3-854D-8A3C-57E1E14E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26D4-388E-354D-8263-282A71DB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EE31-0C84-D04B-950C-11DB1FA3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44FA-4834-8940-A6DF-5CC1223A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7A7A-EA53-AB42-AC8A-D698522D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385E-20B4-BB41-9455-EAF9E9338AE3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B9C8E-D90C-0F42-95A4-F0BE6655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D5A9C-C95C-8544-BEA9-DB2CE923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26D4-388E-354D-8263-282A71DB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0507-9F77-3E46-A419-7B5506E9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FB5C6-CD95-7345-BB84-196550803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0F65-2745-2B4A-A397-E701D609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385E-20B4-BB41-9455-EAF9E9338AE3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599B-05BB-504C-A9DC-AC7FEFC5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324D6-AEF7-3249-8E39-63FB6028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26D4-388E-354D-8263-282A71DB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2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435A-CE8C-E94E-AE46-2B58B9C4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5C37-5540-0346-B946-A7A001759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FB74C-19A4-B143-B647-93548F800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D626F-4A05-3944-9196-85B0F0A4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385E-20B4-BB41-9455-EAF9E9338AE3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C764A-F594-3342-A713-EF69D6C7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47FCA-EB38-6D47-9817-1C37D384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26D4-388E-354D-8263-282A71DB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2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65D1-BC49-8644-96ED-36004440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5DF5D-9075-1A4F-960F-E7C2C14E2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EFFC3-1CBE-8344-9D77-011670279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7E82A-2AD8-EA46-86C2-45269484B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1877C-3948-A341-AE74-13A3355DA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F8CE6-67F3-724A-A6C4-B589A136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385E-20B4-BB41-9455-EAF9E9338AE3}" type="datetimeFigureOut">
              <a:rPr lang="en-US" smtClean="0"/>
              <a:t>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EC097-6B28-AF4E-9233-C031EDFF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3FD3E-840F-CA48-8291-15356EAC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26D4-388E-354D-8263-282A71DB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0449-3CCF-9D46-AA94-94E7EE04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C922F-02CB-5640-B7E2-BB31B404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385E-20B4-BB41-9455-EAF9E9338AE3}" type="datetimeFigureOut">
              <a:rPr lang="en-US" smtClean="0"/>
              <a:t>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B8F5-5EEC-0E43-B9A7-0F500F5B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9EF2C-8BA9-B24B-AACD-F077DFB6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26D4-388E-354D-8263-282A71DB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3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F0287-A481-5F4B-BC65-3CF79090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385E-20B4-BB41-9455-EAF9E9338AE3}" type="datetimeFigureOut">
              <a:rPr lang="en-US" smtClean="0"/>
              <a:t>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95DF2-7F30-934D-8121-FE824067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DA770-0129-4841-9E1F-A1B31AF1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26D4-388E-354D-8263-282A71DB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4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7904-166B-F14C-8C46-D5664F05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5A41-FA0A-B541-A4B8-5D487DDA4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3DF41-4AD4-7749-A7C0-8A6E15E78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F985D-E2D3-764E-BD48-E9D00D35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385E-20B4-BB41-9455-EAF9E9338AE3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FD76C-BDDF-BD4E-8812-7175A2AA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0CDA4-6377-5648-8061-1D6F6BA7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26D4-388E-354D-8263-282A71DB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F662-0A8E-9E46-BD1D-94FCCAF3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6BBFE-E311-1C4E-8564-9755666D9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3E946-C726-3C4C-9837-DE9719970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95711-3952-ED4D-9EFC-AE6CF57D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385E-20B4-BB41-9455-EAF9E9338AE3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2704-91F7-1E45-81D1-B14D6463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B54A5-1E50-9545-823D-1A911B74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26D4-388E-354D-8263-282A71DB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6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64908-5B5D-494A-9D49-57ABC650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90B93-C857-7A4D-AAF1-50F5FEC0A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C347-907A-B044-8BA6-D8DD79A2E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385E-20B4-BB41-9455-EAF9E9338AE3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1ACA-635B-6143-8D27-998FEDD38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F709-6A57-234A-8ECC-0D42E00BD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F26D4-388E-354D-8263-282A71DBF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2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A88F4-A53B-F045-A7C5-CAC6260631D5}"/>
              </a:ext>
            </a:extLst>
          </p:cNvPr>
          <p:cNvSpPr txBox="1"/>
          <p:nvPr/>
        </p:nvSpPr>
        <p:spPr>
          <a:xfrm>
            <a:off x="288973" y="1006496"/>
            <a:ext cx="4888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Lazy Unsorted String Table (UST) build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8669F-B452-174A-8D1F-E1F41677C561}"/>
              </a:ext>
            </a:extLst>
          </p:cNvPr>
          <p:cNvSpPr txBox="1"/>
          <p:nvPr/>
        </p:nvSpPr>
        <p:spPr>
          <a:xfrm>
            <a:off x="288973" y="544831"/>
            <a:ext cx="2879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DRAM postings cache</a:t>
            </a:r>
          </a:p>
        </p:txBody>
      </p:sp>
    </p:spTree>
    <p:extLst>
      <p:ext uri="{BB962C8B-B14F-4D97-AF65-F5344CB8AC3E}">
        <p14:creationId xmlns:p14="http://schemas.microsoft.com/office/powerpoint/2010/main" val="273751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A88F4-A53B-F045-A7C5-CAC6260631D5}"/>
              </a:ext>
            </a:extLst>
          </p:cNvPr>
          <p:cNvSpPr txBox="1"/>
          <p:nvPr/>
        </p:nvSpPr>
        <p:spPr>
          <a:xfrm>
            <a:off x="279349" y="160169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DRAM Postings Cache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1180CC-DBB0-CC4F-BAEC-E55B441042B3}"/>
              </a:ext>
            </a:extLst>
          </p:cNvPr>
          <p:cNvSpPr/>
          <p:nvPr/>
        </p:nvSpPr>
        <p:spPr>
          <a:xfrm>
            <a:off x="3344778" y="1376413"/>
            <a:ext cx="5502443" cy="33495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BBF7C-962D-A647-8300-0A0825CC602E}"/>
              </a:ext>
            </a:extLst>
          </p:cNvPr>
          <p:cNvSpPr txBox="1"/>
          <p:nvPr/>
        </p:nvSpPr>
        <p:spPr>
          <a:xfrm>
            <a:off x="3344778" y="1007081"/>
            <a:ext cx="550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query evaluator (n threads, 1/core)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A870BB-205A-124D-8452-A184D94668F0}"/>
              </a:ext>
            </a:extLst>
          </p:cNvPr>
          <p:cNvSpPr/>
          <p:nvPr/>
        </p:nvSpPr>
        <p:spPr>
          <a:xfrm>
            <a:off x="3733016" y="1688936"/>
            <a:ext cx="480767" cy="490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t1</a:t>
            </a: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8F4B5E-D7DF-A24B-8FE1-3162EF430891}"/>
              </a:ext>
            </a:extLst>
          </p:cNvPr>
          <p:cNvSpPr/>
          <p:nvPr/>
        </p:nvSpPr>
        <p:spPr>
          <a:xfrm>
            <a:off x="4326905" y="1688936"/>
            <a:ext cx="480767" cy="490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t2</a:t>
            </a:r>
            <a:endParaRPr lang="en-US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318E5E-D43D-244D-BF41-CB520FCA0590}"/>
              </a:ext>
            </a:extLst>
          </p:cNvPr>
          <p:cNvSpPr/>
          <p:nvPr/>
        </p:nvSpPr>
        <p:spPr>
          <a:xfrm>
            <a:off x="4920794" y="1688936"/>
            <a:ext cx="480767" cy="490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t3</a:t>
            </a:r>
            <a:endParaRPr lang="en-US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17CBB9-E267-4C4B-95DB-96BBFA1CDDE0}"/>
              </a:ext>
            </a:extLst>
          </p:cNvPr>
          <p:cNvSpPr/>
          <p:nvPr/>
        </p:nvSpPr>
        <p:spPr>
          <a:xfrm>
            <a:off x="5514683" y="1688936"/>
            <a:ext cx="480767" cy="490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t4</a:t>
            </a:r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6F3AF3-02EA-5D4A-8E0E-BB396C628A77}"/>
              </a:ext>
            </a:extLst>
          </p:cNvPr>
          <p:cNvSpPr/>
          <p:nvPr/>
        </p:nvSpPr>
        <p:spPr>
          <a:xfrm>
            <a:off x="6130570" y="1688936"/>
            <a:ext cx="480767" cy="490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t5</a:t>
            </a:r>
            <a:endParaRPr lang="en-US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8C6E0E-6FA7-444E-8D88-00A91E2F1D8B}"/>
              </a:ext>
            </a:extLst>
          </p:cNvPr>
          <p:cNvSpPr/>
          <p:nvPr/>
        </p:nvSpPr>
        <p:spPr>
          <a:xfrm>
            <a:off x="6724459" y="1688936"/>
            <a:ext cx="480767" cy="490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t6</a:t>
            </a:r>
            <a:endParaRPr lang="en-US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187C7F-2174-354F-AFDC-14413DFE3352}"/>
              </a:ext>
            </a:extLst>
          </p:cNvPr>
          <p:cNvSpPr/>
          <p:nvPr/>
        </p:nvSpPr>
        <p:spPr>
          <a:xfrm>
            <a:off x="7318348" y="1688936"/>
            <a:ext cx="480767" cy="490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t7</a:t>
            </a:r>
            <a:endParaRPr lang="en-US" sz="1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0C282F-1743-FF49-A8C6-18ECABF8D5BA}"/>
              </a:ext>
            </a:extLst>
          </p:cNvPr>
          <p:cNvSpPr/>
          <p:nvPr/>
        </p:nvSpPr>
        <p:spPr>
          <a:xfrm>
            <a:off x="7912237" y="1688936"/>
            <a:ext cx="480767" cy="490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t8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1C661-2B7E-C94C-BB5F-9946D80320EF}"/>
              </a:ext>
            </a:extLst>
          </p:cNvPr>
          <p:cNvSpPr/>
          <p:nvPr/>
        </p:nvSpPr>
        <p:spPr>
          <a:xfrm>
            <a:off x="3729723" y="2548461"/>
            <a:ext cx="4663281" cy="5467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shared work queue (words)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DAEA9C-3CD1-454C-8D54-D9F77B97F3D6}"/>
              </a:ext>
            </a:extLst>
          </p:cNvPr>
          <p:cNvCxnSpPr/>
          <p:nvPr/>
        </p:nvCxnSpPr>
        <p:spPr>
          <a:xfrm>
            <a:off x="3973399" y="2179129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A1B1C3-B4EF-6C48-9DD8-AA0EF19CC8FC}"/>
              </a:ext>
            </a:extLst>
          </p:cNvPr>
          <p:cNvCxnSpPr/>
          <p:nvPr/>
        </p:nvCxnSpPr>
        <p:spPr>
          <a:xfrm>
            <a:off x="4567288" y="2179129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29B090-756B-7043-9BC8-F297AD8A8B9A}"/>
              </a:ext>
            </a:extLst>
          </p:cNvPr>
          <p:cNvCxnSpPr/>
          <p:nvPr/>
        </p:nvCxnSpPr>
        <p:spPr>
          <a:xfrm>
            <a:off x="5151750" y="2188556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1B1654-6434-EF47-A779-9E32CF67B63B}"/>
              </a:ext>
            </a:extLst>
          </p:cNvPr>
          <p:cNvCxnSpPr/>
          <p:nvPr/>
        </p:nvCxnSpPr>
        <p:spPr>
          <a:xfrm>
            <a:off x="5764493" y="2188556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88A007-8E13-9642-A4FE-60FCCF3A9D96}"/>
              </a:ext>
            </a:extLst>
          </p:cNvPr>
          <p:cNvCxnSpPr/>
          <p:nvPr/>
        </p:nvCxnSpPr>
        <p:spPr>
          <a:xfrm>
            <a:off x="6377235" y="2188556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B639E1-7ACA-9D4E-ACD6-AC3B2ED63C3E}"/>
              </a:ext>
            </a:extLst>
          </p:cNvPr>
          <p:cNvCxnSpPr/>
          <p:nvPr/>
        </p:nvCxnSpPr>
        <p:spPr>
          <a:xfrm>
            <a:off x="6961697" y="2179129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36E82A-3948-3C4E-B914-CC8406B312ED}"/>
              </a:ext>
            </a:extLst>
          </p:cNvPr>
          <p:cNvCxnSpPr/>
          <p:nvPr/>
        </p:nvCxnSpPr>
        <p:spPr>
          <a:xfrm>
            <a:off x="7565013" y="2188556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FB0FB-366D-CC4E-A2EA-7CE58FAC7800}"/>
              </a:ext>
            </a:extLst>
          </p:cNvPr>
          <p:cNvCxnSpPr/>
          <p:nvPr/>
        </p:nvCxnSpPr>
        <p:spPr>
          <a:xfrm>
            <a:off x="8168328" y="2179129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0503F8C-A2D4-C046-8A7B-AE32D85A5EB5}"/>
              </a:ext>
            </a:extLst>
          </p:cNvPr>
          <p:cNvSpPr/>
          <p:nvPr/>
        </p:nvSpPr>
        <p:spPr>
          <a:xfrm>
            <a:off x="3729723" y="3316746"/>
            <a:ext cx="1696825" cy="111861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DRAM Cache via </a:t>
            </a:r>
            <a:r>
              <a:rPr lang="en-US" dirty="0" err="1"/>
              <a:t>mmap</a:t>
            </a:r>
            <a:r>
              <a:rPr lang="en-US" dirty="0"/>
              <a:t> or malloc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E1D8FC-A794-BE4C-BC2F-E8BE7C86A752}"/>
              </a:ext>
            </a:extLst>
          </p:cNvPr>
          <p:cNvSpPr/>
          <p:nvPr/>
        </p:nvSpPr>
        <p:spPr>
          <a:xfrm>
            <a:off x="5755066" y="3312082"/>
            <a:ext cx="2637938" cy="11186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 Index (table/UST)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ED0F08-85E6-8A40-872B-252C1185229F}"/>
              </a:ext>
            </a:extLst>
          </p:cNvPr>
          <p:cNvSpPr txBox="1"/>
          <p:nvPr/>
        </p:nvSpPr>
        <p:spPr>
          <a:xfrm>
            <a:off x="279349" y="5316717"/>
            <a:ext cx="6331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Do an </a:t>
            </a:r>
            <a:r>
              <a:rPr lang="en-US" dirty="0" err="1"/>
              <a:t>mmap</a:t>
            </a:r>
            <a:r>
              <a:rPr lang="en-US" dirty="0"/>
              <a:t>() of the PM index once and each thread uses the same pointer to search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A6A338-EA2A-2F45-9D2F-41972EACFF64}"/>
              </a:ext>
            </a:extLst>
          </p:cNvPr>
          <p:cNvSpPr txBox="1"/>
          <p:nvPr/>
        </p:nvSpPr>
        <p:spPr>
          <a:xfrm>
            <a:off x="279349" y="6051500"/>
            <a:ext cx="633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How best to organize the DRAM cache?</a:t>
            </a:r>
          </a:p>
        </p:txBody>
      </p:sp>
    </p:spTree>
    <p:extLst>
      <p:ext uri="{BB962C8B-B14F-4D97-AF65-F5344CB8AC3E}">
        <p14:creationId xmlns:p14="http://schemas.microsoft.com/office/powerpoint/2010/main" val="321719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A88F4-A53B-F045-A7C5-CAC6260631D5}"/>
              </a:ext>
            </a:extLst>
          </p:cNvPr>
          <p:cNvSpPr txBox="1"/>
          <p:nvPr/>
        </p:nvSpPr>
        <p:spPr>
          <a:xfrm>
            <a:off x="279349" y="160169"/>
            <a:ext cx="4443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DRAM Postings Cache (</a:t>
            </a:r>
            <a:r>
              <a:rPr lang="en-US" sz="2400" dirty="0" err="1"/>
              <a:t>HotPost</a:t>
            </a:r>
            <a:r>
              <a:rPr lang="en-US" sz="2400" dirty="0"/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1180CC-DBB0-CC4F-BAEC-E55B441042B3}"/>
              </a:ext>
            </a:extLst>
          </p:cNvPr>
          <p:cNvSpPr/>
          <p:nvPr/>
        </p:nvSpPr>
        <p:spPr>
          <a:xfrm>
            <a:off x="6172820" y="707110"/>
            <a:ext cx="5502443" cy="33495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BBF7C-962D-A647-8300-0A0825CC602E}"/>
              </a:ext>
            </a:extLst>
          </p:cNvPr>
          <p:cNvSpPr txBox="1"/>
          <p:nvPr/>
        </p:nvSpPr>
        <p:spPr>
          <a:xfrm>
            <a:off x="6172820" y="337778"/>
            <a:ext cx="550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query evaluator (n threads, 1/core)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A870BB-205A-124D-8452-A184D94668F0}"/>
              </a:ext>
            </a:extLst>
          </p:cNvPr>
          <p:cNvSpPr/>
          <p:nvPr/>
        </p:nvSpPr>
        <p:spPr>
          <a:xfrm>
            <a:off x="6561058" y="1019633"/>
            <a:ext cx="480767" cy="490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t1</a:t>
            </a: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8F4B5E-D7DF-A24B-8FE1-3162EF430891}"/>
              </a:ext>
            </a:extLst>
          </p:cNvPr>
          <p:cNvSpPr/>
          <p:nvPr/>
        </p:nvSpPr>
        <p:spPr>
          <a:xfrm>
            <a:off x="7154947" y="1019633"/>
            <a:ext cx="480767" cy="490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t2</a:t>
            </a:r>
            <a:endParaRPr lang="en-US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318E5E-D43D-244D-BF41-CB520FCA0590}"/>
              </a:ext>
            </a:extLst>
          </p:cNvPr>
          <p:cNvSpPr/>
          <p:nvPr/>
        </p:nvSpPr>
        <p:spPr>
          <a:xfrm>
            <a:off x="7748836" y="1019633"/>
            <a:ext cx="480767" cy="490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t3</a:t>
            </a:r>
            <a:endParaRPr lang="en-US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17CBB9-E267-4C4B-95DB-96BBFA1CDDE0}"/>
              </a:ext>
            </a:extLst>
          </p:cNvPr>
          <p:cNvSpPr/>
          <p:nvPr/>
        </p:nvSpPr>
        <p:spPr>
          <a:xfrm>
            <a:off x="8342725" y="1019633"/>
            <a:ext cx="480767" cy="490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t4</a:t>
            </a:r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6F3AF3-02EA-5D4A-8E0E-BB396C628A77}"/>
              </a:ext>
            </a:extLst>
          </p:cNvPr>
          <p:cNvSpPr/>
          <p:nvPr/>
        </p:nvSpPr>
        <p:spPr>
          <a:xfrm>
            <a:off x="8958612" y="1019633"/>
            <a:ext cx="480767" cy="490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t5</a:t>
            </a:r>
            <a:endParaRPr lang="en-US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8C6E0E-6FA7-444E-8D88-00A91E2F1D8B}"/>
              </a:ext>
            </a:extLst>
          </p:cNvPr>
          <p:cNvSpPr/>
          <p:nvPr/>
        </p:nvSpPr>
        <p:spPr>
          <a:xfrm>
            <a:off x="9552501" y="1019633"/>
            <a:ext cx="480767" cy="490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t6</a:t>
            </a:r>
            <a:endParaRPr lang="en-US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187C7F-2174-354F-AFDC-14413DFE3352}"/>
              </a:ext>
            </a:extLst>
          </p:cNvPr>
          <p:cNvSpPr/>
          <p:nvPr/>
        </p:nvSpPr>
        <p:spPr>
          <a:xfrm>
            <a:off x="10146390" y="1019633"/>
            <a:ext cx="480767" cy="490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t7</a:t>
            </a:r>
            <a:endParaRPr lang="en-US" sz="1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0C282F-1743-FF49-A8C6-18ECABF8D5BA}"/>
              </a:ext>
            </a:extLst>
          </p:cNvPr>
          <p:cNvSpPr/>
          <p:nvPr/>
        </p:nvSpPr>
        <p:spPr>
          <a:xfrm>
            <a:off x="10740279" y="1019633"/>
            <a:ext cx="480767" cy="490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t8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1C661-2B7E-C94C-BB5F-9946D80320EF}"/>
              </a:ext>
            </a:extLst>
          </p:cNvPr>
          <p:cNvSpPr/>
          <p:nvPr/>
        </p:nvSpPr>
        <p:spPr>
          <a:xfrm>
            <a:off x="6557765" y="1879158"/>
            <a:ext cx="4663281" cy="5467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shared work queue (words)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DAEA9C-3CD1-454C-8D54-D9F77B97F3D6}"/>
              </a:ext>
            </a:extLst>
          </p:cNvPr>
          <p:cNvCxnSpPr/>
          <p:nvPr/>
        </p:nvCxnSpPr>
        <p:spPr>
          <a:xfrm>
            <a:off x="6801441" y="1509826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A1B1C3-B4EF-6C48-9DD8-AA0EF19CC8FC}"/>
              </a:ext>
            </a:extLst>
          </p:cNvPr>
          <p:cNvCxnSpPr/>
          <p:nvPr/>
        </p:nvCxnSpPr>
        <p:spPr>
          <a:xfrm>
            <a:off x="7395330" y="1509826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29B090-756B-7043-9BC8-F297AD8A8B9A}"/>
              </a:ext>
            </a:extLst>
          </p:cNvPr>
          <p:cNvCxnSpPr/>
          <p:nvPr/>
        </p:nvCxnSpPr>
        <p:spPr>
          <a:xfrm>
            <a:off x="7979792" y="1519253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1B1654-6434-EF47-A779-9E32CF67B63B}"/>
              </a:ext>
            </a:extLst>
          </p:cNvPr>
          <p:cNvCxnSpPr/>
          <p:nvPr/>
        </p:nvCxnSpPr>
        <p:spPr>
          <a:xfrm>
            <a:off x="8592535" y="1519253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88A007-8E13-9642-A4FE-60FCCF3A9D96}"/>
              </a:ext>
            </a:extLst>
          </p:cNvPr>
          <p:cNvCxnSpPr/>
          <p:nvPr/>
        </p:nvCxnSpPr>
        <p:spPr>
          <a:xfrm>
            <a:off x="9205277" y="1519253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B639E1-7ACA-9D4E-ACD6-AC3B2ED63C3E}"/>
              </a:ext>
            </a:extLst>
          </p:cNvPr>
          <p:cNvCxnSpPr/>
          <p:nvPr/>
        </p:nvCxnSpPr>
        <p:spPr>
          <a:xfrm>
            <a:off x="9789739" y="1509826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36E82A-3948-3C4E-B914-CC8406B312ED}"/>
              </a:ext>
            </a:extLst>
          </p:cNvPr>
          <p:cNvCxnSpPr/>
          <p:nvPr/>
        </p:nvCxnSpPr>
        <p:spPr>
          <a:xfrm>
            <a:off x="10393055" y="1519253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FB0FB-366D-CC4E-A2EA-7CE58FAC7800}"/>
              </a:ext>
            </a:extLst>
          </p:cNvPr>
          <p:cNvCxnSpPr/>
          <p:nvPr/>
        </p:nvCxnSpPr>
        <p:spPr>
          <a:xfrm>
            <a:off x="10996370" y="1509826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0503F8C-A2D4-C046-8A7B-AE32D85A5EB5}"/>
              </a:ext>
            </a:extLst>
          </p:cNvPr>
          <p:cNvSpPr/>
          <p:nvPr/>
        </p:nvSpPr>
        <p:spPr>
          <a:xfrm>
            <a:off x="6557765" y="2647443"/>
            <a:ext cx="1696825" cy="111861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DRAM Cache via </a:t>
            </a:r>
            <a:r>
              <a:rPr lang="en-US" dirty="0" err="1"/>
              <a:t>mmap</a:t>
            </a:r>
            <a:r>
              <a:rPr lang="en-US" dirty="0"/>
              <a:t> or malloc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E1D8FC-A794-BE4C-BC2F-E8BE7C86A752}"/>
              </a:ext>
            </a:extLst>
          </p:cNvPr>
          <p:cNvSpPr/>
          <p:nvPr/>
        </p:nvSpPr>
        <p:spPr>
          <a:xfrm>
            <a:off x="8583108" y="2642779"/>
            <a:ext cx="2637938" cy="11186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 Index (table/UST)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A6A338-EA2A-2F45-9D2F-41972EACFF64}"/>
              </a:ext>
            </a:extLst>
          </p:cNvPr>
          <p:cNvSpPr txBox="1"/>
          <p:nvPr/>
        </p:nvSpPr>
        <p:spPr>
          <a:xfrm>
            <a:off x="170408" y="1264729"/>
            <a:ext cx="51811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How best to organize the DRAM cache?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thread gets a slice (e.g., Divide 1 GB into n threads)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Question: How can </a:t>
            </a:r>
            <a:r>
              <a:rPr lang="en-US" dirty="0" err="1"/>
              <a:t>t1</a:t>
            </a:r>
            <a:r>
              <a:rPr lang="en-US" dirty="0"/>
              <a:t> access </a:t>
            </a:r>
            <a:r>
              <a:rPr lang="en-US" dirty="0" err="1"/>
              <a:t>t2’s</a:t>
            </a:r>
            <a:r>
              <a:rPr lang="en-US" dirty="0"/>
              <a:t> cache?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Locking/synchronization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Lock the entire slice or only the posting the thread is writing?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Question: How to evict postings to make room for new ones?</a:t>
            </a:r>
          </a:p>
        </p:txBody>
      </p:sp>
    </p:spTree>
    <p:extLst>
      <p:ext uri="{BB962C8B-B14F-4D97-AF65-F5344CB8AC3E}">
        <p14:creationId xmlns:p14="http://schemas.microsoft.com/office/powerpoint/2010/main" val="384121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A88F4-A53B-F045-A7C5-CAC6260631D5}"/>
              </a:ext>
            </a:extLst>
          </p:cNvPr>
          <p:cNvSpPr txBox="1"/>
          <p:nvPr/>
        </p:nvSpPr>
        <p:spPr>
          <a:xfrm>
            <a:off x="308224" y="554804"/>
            <a:ext cx="4888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Lazy Unsorted String Table (UST) build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EF95E4-F93B-3A4A-8F99-D7C7F356E819}"/>
              </a:ext>
            </a:extLst>
          </p:cNvPr>
          <p:cNvSpPr txBox="1"/>
          <p:nvPr/>
        </p:nvSpPr>
        <p:spPr>
          <a:xfrm>
            <a:off x="308225" y="1280161"/>
            <a:ext cx="112613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Motivation:</a:t>
            </a:r>
            <a:r>
              <a:rPr lang="en-US" sz="2400" dirty="0"/>
              <a:t> Constructing UST after building the hash table in PM (table-pm) costs an extra 60 seconds</a:t>
            </a:r>
          </a:p>
          <a:p>
            <a:endParaRPr lang="en-US" sz="2400" dirty="0"/>
          </a:p>
          <a:p>
            <a:r>
              <a:rPr lang="en-US" sz="2400" b="1" dirty="0">
                <a:sym typeface="Wingdings" pitchFamily="2" charset="2"/>
              </a:rPr>
              <a:t>Idea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Exploit the insight that when we serve a query, we gather all the postings for a word in a DRAM buffer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Instead of throwing away the DRAM buffer, copy it to a file in PM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Repeat for each incoming query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After some # queries, most of the UST is already built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Build the remaining UST in the background and throw away the table-pm</a:t>
            </a:r>
          </a:p>
        </p:txBody>
      </p:sp>
    </p:spTree>
    <p:extLst>
      <p:ext uri="{BB962C8B-B14F-4D97-AF65-F5344CB8AC3E}">
        <p14:creationId xmlns:p14="http://schemas.microsoft.com/office/powerpoint/2010/main" val="224798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283</Words>
  <Application>Microsoft Macintosh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Shoaib Akram</dc:creator>
  <cp:lastModifiedBy>Shoaib Akram</cp:lastModifiedBy>
  <cp:revision>8</cp:revision>
  <dcterms:created xsi:type="dcterms:W3CDTF">2022-01-03T01:26:09Z</dcterms:created>
  <dcterms:modified xsi:type="dcterms:W3CDTF">2022-01-03T02:22:37Z</dcterms:modified>
</cp:coreProperties>
</file>