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iSnpBXuUlzDnD5XpVadvycWcBD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Temperature: 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heat dissipation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C4043"/>
                </a:solidFill>
              </a:rPr>
              <a:t>rotational speed [rpm]: rotation of the number of rotations a machine or tool makes in one minute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C4043"/>
                </a:solidFill>
              </a:rPr>
              <a:t>Torque is a measure of the force that can cause an object to rotate about an axis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3C4043"/>
                </a:solidFill>
              </a:rPr>
              <a:t>D is a matrix of 10,000 rows which represent the product for i from 1 to 10,000, column are C,R,Q downtime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100"/>
              <a:buNone/>
            </a:pPr>
            <a:r>
              <a:t/>
            </a:r>
            <a:endParaRPr sz="1050">
              <a:solidFill>
                <a:srgbClr val="3C4043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Summation of all i in P and j in G with Dij and Xi. </a:t>
            </a:r>
            <a:br>
              <a:rPr lang="en"/>
            </a:br>
            <a:r>
              <a:rPr lang="en"/>
              <a:t>This is our obj func ti min dt, for total dt, first term is the total downtime by the </a:t>
            </a:r>
            <a:r>
              <a:rPr lang="en"/>
              <a:t>temperature</a:t>
            </a:r>
            <a:r>
              <a:rPr lang="en"/>
              <a:t>, rotation and </a:t>
            </a:r>
            <a:r>
              <a:rPr lang="en"/>
              <a:t>torque</a:t>
            </a:r>
            <a:r>
              <a:rPr lang="en"/>
              <a:t> . Dij is the matrix for these 3, Xi the number of product i -&gt; </a:t>
            </a:r>
            <a:br>
              <a:rPr lang="en"/>
            </a:br>
            <a:r>
              <a:rPr lang="en"/>
              <a:t>Next 3 will be PWF&lt; OSF&lt; total downtime for these 3. </a:t>
            </a:r>
            <a:br>
              <a:rPr lang="en"/>
            </a:br>
            <a:r>
              <a:rPr lang="en"/>
              <a:t>F is fixed number of. </a:t>
            </a:r>
            <a:br>
              <a:rPr lang="en"/>
            </a:br>
            <a:r>
              <a:rPr lang="en"/>
              <a:t>fist term is the downtime is an attribute of the product computed by C,R&amp;Q</a:t>
            </a:r>
            <a:br>
              <a:rPr lang="en"/>
            </a:br>
            <a:r>
              <a:rPr lang="en"/>
              <a:t>Last one calculate cumulative total minute ( TWF relate to total processing time), every 200 minutes, TWF will occur once. Total number of product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Ratio</a:t>
            </a:r>
            <a:br>
              <a:rPr lang="en"/>
            </a:br>
            <a:r>
              <a:rPr lang="en"/>
              <a:t>Yi is binary -&gt; 1 mean i is assigned, from 1 to 10,000, we will know how many unique </a:t>
            </a:r>
            <a:r>
              <a:rPr lang="en"/>
              <a:t>product</a:t>
            </a:r>
            <a:r>
              <a:rPr lang="en"/>
              <a:t> assign. What is the </a:t>
            </a:r>
            <a:r>
              <a:rPr lang="en"/>
              <a:t>ratio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280b2a2c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e280b2a2c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280b2a2c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280b2a2c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Project’s Objective: 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Downtime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Char char="■"/>
            </a:pPr>
            <a:r>
              <a:rPr b="1"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downtime</a:t>
            </a: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we are measuring for each of the products: the parameters from our product, or if the machine might have a failure.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Production Capacity: Ensure that sufficient production capacity is maintained by coordinating maintenance tasks with production demand forecast.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Maintenance Resources: Allocate maintenance resources efficiently by prioritizing tasks based on machine health, criticality, and maintenance requirements.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2. We have 10,000 unique products in total and they were produced by a milling machine.</a:t>
            </a:r>
            <a:endParaRPr sz="12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Temperature, rotational speed, and torque are the parameters that might cause the machine to have more downtime.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9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4" name="Google Shape;24;p2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9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8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1" name="Google Shape;91;p3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4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40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40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35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1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42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42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42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3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5" name="Google Shape;65;p34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7" name="Google Shape;67;p34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type="title"/>
          </p:nvPr>
        </p:nvSpPr>
        <p:spPr>
          <a:xfrm>
            <a:off x="508000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2" type="body"/>
          </p:nvPr>
        </p:nvSpPr>
        <p:spPr>
          <a:xfrm>
            <a:off x="508000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3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2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2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2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8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25.jpg"/><Relationship Id="rId5" Type="http://schemas.openxmlformats.org/officeDocument/2006/relationships/image" Target="../media/image23.jp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Relationship Id="rId4" Type="http://schemas.openxmlformats.org/officeDocument/2006/relationships/image" Target="../media/image22.jpg"/><Relationship Id="rId5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27.jpg"/><Relationship Id="rId5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g"/><Relationship Id="rId4" Type="http://schemas.openxmlformats.org/officeDocument/2006/relationships/image" Target="../media/image3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52.png"/><Relationship Id="rId6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Relationship Id="rId6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8765"/>
              <a:buFont typeface="Trebuchet MS"/>
              <a:buNone/>
            </a:pPr>
            <a:r>
              <a:rPr lang="en"/>
              <a:t>Minimizing Production Downtime</a:t>
            </a:r>
            <a:br>
              <a:rPr lang="en"/>
            </a:br>
            <a:r>
              <a:rPr b="1" lang="en" sz="2700">
                <a:solidFill>
                  <a:srgbClr val="202124"/>
                </a:solidFill>
              </a:rPr>
              <a:t>Predictive Maintenance - Milling Machine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30350" y="3290550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en"/>
              <a:t>Ryan Wong, Anson Hsu,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40"/>
              <a:buNone/>
            </a:pPr>
            <a:r>
              <a:rPr lang="en"/>
              <a:t>James Baguley, Aidan Nguyen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075" y="3038125"/>
            <a:ext cx="1990174" cy="199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Downtime Formula</a:t>
            </a:r>
            <a:endParaRPr/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206425" y="1656375"/>
            <a:ext cx="23412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5092"/>
              <a:buNone/>
            </a:pPr>
            <a:r>
              <a:rPr lang="en" sz="1237" u="sng">
                <a:latin typeface="Nunito"/>
                <a:ea typeface="Nunito"/>
                <a:cs typeface="Nunito"/>
                <a:sym typeface="Nunito"/>
              </a:rPr>
              <a:t>Temp (C)</a:t>
            </a:r>
            <a:r>
              <a:rPr lang="en" sz="1237">
                <a:latin typeface="Nunito"/>
                <a:ea typeface="Nunito"/>
                <a:cs typeface="Nunito"/>
                <a:sym typeface="Nunito"/>
              </a:rPr>
              <a:t>:</a:t>
            </a:r>
            <a:endParaRPr sz="123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5092"/>
              <a:buNone/>
            </a:pPr>
            <a:r>
              <a:rPr lang="en" sz="1237">
                <a:latin typeface="Nunito"/>
                <a:ea typeface="Nunito"/>
                <a:cs typeface="Nunito"/>
                <a:sym typeface="Nunito"/>
              </a:rPr>
              <a:t>(7.6C , 9.4C) : 0.1 min</a:t>
            </a:r>
            <a:endParaRPr sz="123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5092"/>
              <a:buNone/>
            </a:pPr>
            <a:r>
              <a:rPr lang="en" sz="1237">
                <a:latin typeface="Nunito"/>
                <a:ea typeface="Nunito"/>
                <a:cs typeface="Nunito"/>
                <a:sym typeface="Nunito"/>
              </a:rPr>
              <a:t>(9.4C , 10.7C): 0.3 min</a:t>
            </a:r>
            <a:endParaRPr sz="123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5092"/>
              <a:buNone/>
            </a:pPr>
            <a:r>
              <a:rPr lang="en" sz="1237">
                <a:latin typeface="Nunito"/>
                <a:ea typeface="Nunito"/>
                <a:cs typeface="Nunito"/>
                <a:sym typeface="Nunito"/>
              </a:rPr>
              <a:t>(10.7C , 12.1C): 0.5 min</a:t>
            </a:r>
            <a:endParaRPr sz="1237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9629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ct val="96296"/>
              <a:buNone/>
            </a:pPr>
            <a:r>
              <a:t/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2216325" y="1597875"/>
            <a:ext cx="26442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sng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Rotation (R)</a:t>
            </a: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(1167rpm , 1449rpm): 0.1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(1449.0rpm , 1568rpm): 0.3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(1568.0rpm , 2886rpm): 0.5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4787000" y="1597875"/>
            <a:ext cx="22008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sng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Torque (Q)</a:t>
            </a: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(3.799Nm, 35.8Nm): 0.1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(35.8Nm, 44.4Nm): 0.3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(44.4Nm, 76.6Nm): 0.5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8750" y="3221825"/>
            <a:ext cx="199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sng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Failure Downtime (F)</a:t>
            </a: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F: 10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PWF : 5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OSF: 3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TWF: 12 min</a:t>
            </a:r>
            <a:endParaRPr b="0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2079850" y="3212825"/>
            <a:ext cx="21228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Tool Wear, or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Processing Time (W)</a:t>
            </a:r>
            <a:r>
              <a:rPr b="1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 Quality: 5 min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Medium Quality: 3 min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0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Low Quality: 2 min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4100300" y="3183375"/>
            <a:ext cx="2887500" cy="173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Downtime Rate: Downtime / (Downtime + Processing Time)</a:t>
            </a:r>
            <a:endParaRPr b="0" i="0" sz="18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Define Variables</a:t>
            </a:r>
            <a:endParaRPr/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50"/>
              <a:t>Temperature ( C ) </a:t>
            </a:r>
            <a:endParaRPr sz="205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50"/>
              <a:t>Rotation Speed ( R )</a:t>
            </a:r>
            <a:endParaRPr sz="205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50"/>
              <a:t>Torque ( Q )</a:t>
            </a:r>
            <a:endParaRPr sz="205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50"/>
              <a:t>G = { C, R, Q }, j∈G</a:t>
            </a:r>
            <a:endParaRPr sz="205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50"/>
              <a:t>P = { 1, 2, 3, …, 10000 }, i∈P</a:t>
            </a:r>
            <a:endParaRPr sz="205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50"/>
              <a:t>D_ij is a combination of C, R, Q</a:t>
            </a:r>
            <a:endParaRPr sz="2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>
            <p:ph type="title"/>
          </p:nvPr>
        </p:nvSpPr>
        <p:spPr>
          <a:xfrm>
            <a:off x="1303800" y="598575"/>
            <a:ext cx="70305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28" name="Google Shape;228;p12"/>
          <p:cNvSpPr txBox="1"/>
          <p:nvPr>
            <p:ph idx="1" type="body"/>
          </p:nvPr>
        </p:nvSpPr>
        <p:spPr>
          <a:xfrm>
            <a:off x="1303800" y="1420625"/>
            <a:ext cx="70305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Decision Variables</a:t>
            </a:r>
            <a:endParaRPr b="1"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      </a:t>
            </a:r>
            <a:r>
              <a:rPr lang="en"/>
              <a:t>Xi: the number of product i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Other Variables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             Wi: the tool wear min for product i </a:t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000" y="2165250"/>
            <a:ext cx="2526350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3550" y="3477425"/>
            <a:ext cx="2526350" cy="3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2225" y="2962413"/>
            <a:ext cx="2526350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83775" y="3949125"/>
            <a:ext cx="2554800" cy="3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Objective Function</a:t>
            </a:r>
            <a:endParaRPr/>
          </a:p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411475" y="3177550"/>
            <a:ext cx="65133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 parts: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Downtime by an attribute of the product computed by C,R &amp; Q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Downtime by failure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Downtime by </a:t>
            </a:r>
            <a:r>
              <a:rPr lang="en" sz="1500"/>
              <a:t>tool wear</a:t>
            </a:r>
            <a:endParaRPr sz="1500"/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00" y="2236700"/>
            <a:ext cx="7030500" cy="68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 txBox="1"/>
          <p:nvPr>
            <p:ph type="title"/>
          </p:nvPr>
        </p:nvSpPr>
        <p:spPr>
          <a:xfrm>
            <a:off x="1303800" y="598575"/>
            <a:ext cx="70305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1303800" y="1471700"/>
            <a:ext cx="70305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50"/>
              <a:t>L = { The set of product i in P that is Low Quality }</a:t>
            </a:r>
            <a:endParaRPr sz="155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50"/>
              <a:t>M = { The set of product i in P that is Medium Quality }</a:t>
            </a:r>
            <a:endParaRPr sz="155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50"/>
              <a:t>H = { The set of product i in P that is High Quality }</a:t>
            </a:r>
            <a:endParaRPr sz="1550"/>
          </a:p>
        </p:txBody>
      </p:sp>
      <p:pic>
        <p:nvPicPr>
          <p:cNvPr id="246" name="Google Shape;2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600" y="2571750"/>
            <a:ext cx="24098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025" y="3240475"/>
            <a:ext cx="24669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3600" y="3909200"/>
            <a:ext cx="24288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1303800" y="598575"/>
            <a:ext cx="7030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3703"/>
              <a:buFont typeface="Trebuchet MS"/>
              <a:buNone/>
            </a:pPr>
            <a:r>
              <a:rPr lang="en"/>
              <a:t>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3703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0913"/>
            <a:ext cx="7509701" cy="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50" y="3039725"/>
            <a:ext cx="2239075" cy="4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25" y="1342100"/>
            <a:ext cx="3706850" cy="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213" y="3888513"/>
            <a:ext cx="21812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1303800" y="1634625"/>
            <a:ext cx="70305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50"/>
              <a:t>Min: the minimum quantity for product i (default = 1)</a:t>
            </a:r>
            <a:endParaRPr sz="155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50"/>
              <a:t>Max: The maximum quantity for product i (default = 100)</a:t>
            </a:r>
            <a:endParaRPr sz="15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br>
              <a:rPr lang="en"/>
            </a:br>
            <a:endParaRPr/>
          </a:p>
        </p:txBody>
      </p:sp>
      <p:pic>
        <p:nvPicPr>
          <p:cNvPr id="264" name="Google Shape;2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1" y="2571750"/>
            <a:ext cx="2480400" cy="6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644150"/>
            <a:ext cx="2980062" cy="6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2064175" y="4101350"/>
            <a:ext cx="3507900" cy="8283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Gurobi only allow 2000 variables and 2000 constraint without license.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 800 products in 10000</a:t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49" y="1236562"/>
            <a:ext cx="6343526" cy="2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Programming</a:t>
            </a:r>
            <a:endParaRPr/>
          </a:p>
        </p:txBody>
      </p:sp>
      <p:pic>
        <p:nvPicPr>
          <p:cNvPr id="278" name="Google Shape;2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88" y="1863925"/>
            <a:ext cx="2604842" cy="30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4130" y="1863925"/>
            <a:ext cx="2570333" cy="30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4462" y="1863925"/>
            <a:ext cx="3850238" cy="30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5234450" y="1339275"/>
            <a:ext cx="2005800" cy="5247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Parameters Tuning Panel</a:t>
            </a:r>
            <a:endParaRPr b="1" i="0" sz="12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287" name="Google Shape;287;p19"/>
          <p:cNvSpPr txBox="1"/>
          <p:nvPr>
            <p:ph idx="1" type="body"/>
          </p:nvPr>
        </p:nvSpPr>
        <p:spPr>
          <a:xfrm>
            <a:off x="5104725" y="1702050"/>
            <a:ext cx="2148600" cy="14499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HDF           : H_i </a:t>
            </a:r>
            <a:endParaRPr sz="145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PWF          : P_i</a:t>
            </a:r>
            <a:endParaRPr sz="145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OSF           : O_i</a:t>
            </a:r>
            <a:endParaRPr sz="145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Cooldown : D_ij</a:t>
            </a:r>
            <a:endParaRPr sz="145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Tool_wear : W_i</a:t>
            </a:r>
            <a:endParaRPr sz="1450"/>
          </a:p>
        </p:txBody>
      </p:sp>
      <p:pic>
        <p:nvPicPr>
          <p:cNvPr id="288" name="Google Shape;2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50" y="1680325"/>
            <a:ext cx="2304925" cy="31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4100" y="1680325"/>
            <a:ext cx="2442400" cy="11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4098" y="2893200"/>
            <a:ext cx="2442405" cy="10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287500" y="1269225"/>
            <a:ext cx="8046900" cy="3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50"/>
              <a:t>Problem </a:t>
            </a:r>
            <a:r>
              <a:rPr lang="en" sz="2050"/>
              <a:t>Background</a:t>
            </a:r>
            <a:endParaRPr sz="205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50"/>
              <a:t>EDA</a:t>
            </a:r>
            <a:endParaRPr sz="205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50"/>
              <a:t>Objective, Decision Variables &amp; Constraints </a:t>
            </a:r>
            <a:endParaRPr sz="205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50"/>
              <a:t>Programming </a:t>
            </a:r>
            <a:endParaRPr sz="205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50"/>
              <a:t>Report</a:t>
            </a:r>
            <a:endParaRPr sz="205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296" name="Google Shape;296;p20"/>
          <p:cNvSpPr txBox="1"/>
          <p:nvPr>
            <p:ph idx="1" type="body"/>
          </p:nvPr>
        </p:nvSpPr>
        <p:spPr>
          <a:xfrm>
            <a:off x="655075" y="2279738"/>
            <a:ext cx="4654500" cy="6477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numberProd: Decision variable X_i (Integer)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assign: Decision variable Y_i (Binary)</a:t>
            </a:r>
            <a:endParaRPr/>
          </a:p>
        </p:txBody>
      </p:sp>
      <p:sp>
        <p:nvSpPr>
          <p:cNvPr id="297" name="Google Shape;297;p20"/>
          <p:cNvSpPr txBox="1"/>
          <p:nvPr>
            <p:ph idx="4294967295" type="body"/>
          </p:nvPr>
        </p:nvSpPr>
        <p:spPr>
          <a:xfrm>
            <a:off x="655075" y="4378050"/>
            <a:ext cx="4654500" cy="6042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 function: </a:t>
            </a:r>
            <a:br>
              <a:rPr lang="en"/>
            </a:br>
            <a:r>
              <a:rPr lang="en"/>
              <a:t>minimize total downtime</a:t>
            </a:r>
            <a:endParaRPr/>
          </a:p>
        </p:txBody>
      </p:sp>
      <p:pic>
        <p:nvPicPr>
          <p:cNvPr id="298" name="Google Shape;2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25" y="1148975"/>
            <a:ext cx="6129738" cy="10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625" y="2963275"/>
            <a:ext cx="6129751" cy="1378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305" name="Google Shape;305;p21"/>
          <p:cNvSpPr txBox="1"/>
          <p:nvPr>
            <p:ph idx="1" type="body"/>
          </p:nvPr>
        </p:nvSpPr>
        <p:spPr>
          <a:xfrm>
            <a:off x="5346850" y="1232900"/>
            <a:ext cx="1846800" cy="10476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L_list, M_list, H_list:</a:t>
            </a:r>
            <a:br>
              <a:rPr lang="en"/>
            </a:br>
            <a:r>
              <a:rPr lang="en"/>
              <a:t>Subset of P</a:t>
            </a:r>
            <a:endParaRPr/>
          </a:p>
        </p:txBody>
      </p:sp>
      <p:sp>
        <p:nvSpPr>
          <p:cNvPr id="306" name="Google Shape;306;p21"/>
          <p:cNvSpPr txBox="1"/>
          <p:nvPr>
            <p:ph idx="4294967295" type="body"/>
          </p:nvPr>
        </p:nvSpPr>
        <p:spPr>
          <a:xfrm>
            <a:off x="5346850" y="2504925"/>
            <a:ext cx="2008800" cy="9207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47"/>
              <a:t>Three Constraints for ratio of different quality types</a:t>
            </a:r>
            <a:endParaRPr sz="1247"/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675" y="1232900"/>
            <a:ext cx="5058026" cy="32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313" name="Google Shape;313;p22"/>
          <p:cNvSpPr txBox="1"/>
          <p:nvPr>
            <p:ph idx="1" type="body"/>
          </p:nvPr>
        </p:nvSpPr>
        <p:spPr>
          <a:xfrm>
            <a:off x="4723275" y="3238725"/>
            <a:ext cx="2253900" cy="4182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 of constraints</a:t>
            </a:r>
            <a:endParaRPr/>
          </a:p>
        </p:txBody>
      </p:sp>
      <p:pic>
        <p:nvPicPr>
          <p:cNvPr id="314" name="Google Shape;3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4725" y="1470550"/>
            <a:ext cx="4550250" cy="15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470550"/>
            <a:ext cx="4302324" cy="34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21" name="Google Shape;3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413" y="1529638"/>
            <a:ext cx="429577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025" y="3171275"/>
            <a:ext cx="3576100" cy="13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/>
          <p:nvPr>
            <p:ph type="title"/>
          </p:nvPr>
        </p:nvSpPr>
        <p:spPr>
          <a:xfrm>
            <a:off x="1181575" y="598575"/>
            <a:ext cx="62058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3703"/>
              <a:buFont typeface="Trebuchet MS"/>
              <a:buNone/>
            </a:pPr>
            <a:r>
              <a:rPr lang="en"/>
              <a:t>Scenario 2: Increase Parameter Downtime</a:t>
            </a:r>
            <a:endParaRPr/>
          </a:p>
        </p:txBody>
      </p:sp>
      <p:pic>
        <p:nvPicPr>
          <p:cNvPr id="328" name="Google Shape;3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6675" y="1727575"/>
            <a:ext cx="3477325" cy="12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0525" y="3227400"/>
            <a:ext cx="3529625" cy="13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767325"/>
            <a:ext cx="2626200" cy="27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1400" y="1769562"/>
            <a:ext cx="2626200" cy="2780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24"/>
          <p:cNvCxnSpPr>
            <a:stCxn id="330" idx="3"/>
            <a:endCxn id="331" idx="1"/>
          </p:cNvCxnSpPr>
          <p:nvPr/>
        </p:nvCxnSpPr>
        <p:spPr>
          <a:xfrm>
            <a:off x="2626200" y="3159713"/>
            <a:ext cx="2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24"/>
          <p:cNvCxnSpPr/>
          <p:nvPr/>
        </p:nvCxnSpPr>
        <p:spPr>
          <a:xfrm flipH="1" rot="10800000">
            <a:off x="5664725" y="2160375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5666225" y="176955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4"/>
          <p:cNvCxnSpPr/>
          <p:nvPr/>
        </p:nvCxnSpPr>
        <p:spPr>
          <a:xfrm>
            <a:off x="5666225" y="238425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4"/>
          <p:cNvCxnSpPr/>
          <p:nvPr/>
        </p:nvCxnSpPr>
        <p:spPr>
          <a:xfrm flipH="1" rot="10800000">
            <a:off x="5664725" y="2783600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4"/>
          <p:cNvCxnSpPr/>
          <p:nvPr/>
        </p:nvCxnSpPr>
        <p:spPr>
          <a:xfrm>
            <a:off x="5666225" y="325440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4"/>
          <p:cNvCxnSpPr/>
          <p:nvPr/>
        </p:nvCxnSpPr>
        <p:spPr>
          <a:xfrm>
            <a:off x="5666225" y="349315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4"/>
          <p:cNvCxnSpPr/>
          <p:nvPr/>
        </p:nvCxnSpPr>
        <p:spPr>
          <a:xfrm flipH="1" rot="10800000">
            <a:off x="5664725" y="3735100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4"/>
          <p:cNvCxnSpPr/>
          <p:nvPr/>
        </p:nvCxnSpPr>
        <p:spPr>
          <a:xfrm flipH="1" rot="10800000">
            <a:off x="5664725" y="3964175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4"/>
          <p:cNvCxnSpPr/>
          <p:nvPr/>
        </p:nvCxnSpPr>
        <p:spPr>
          <a:xfrm>
            <a:off x="5666225" y="422395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1303800" y="598575"/>
            <a:ext cx="57681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3703"/>
              <a:buFont typeface="Trebuchet MS"/>
              <a:buNone/>
            </a:pPr>
            <a:r>
              <a:rPr lang="en"/>
              <a:t>Scenario 3: Increase Failure Downtime</a:t>
            </a:r>
            <a:endParaRPr/>
          </a:p>
        </p:txBody>
      </p:sp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260" y="3173250"/>
            <a:ext cx="3746252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8525" y="1437213"/>
            <a:ext cx="44958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273725"/>
            <a:ext cx="3757100" cy="13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063" y="1465800"/>
            <a:ext cx="3520627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25"/>
          <p:cNvCxnSpPr>
            <a:stCxn id="350" idx="2"/>
            <a:endCxn id="347" idx="0"/>
          </p:cNvCxnSpPr>
          <p:nvPr/>
        </p:nvCxnSpPr>
        <p:spPr>
          <a:xfrm>
            <a:off x="2241377" y="2980275"/>
            <a:ext cx="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p25"/>
          <p:cNvCxnSpPr/>
          <p:nvPr/>
        </p:nvCxnSpPr>
        <p:spPr>
          <a:xfrm flipH="1" rot="10800000">
            <a:off x="4570500" y="2031263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5"/>
          <p:cNvCxnSpPr/>
          <p:nvPr/>
        </p:nvCxnSpPr>
        <p:spPr>
          <a:xfrm>
            <a:off x="4572000" y="154020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5"/>
          <p:cNvCxnSpPr/>
          <p:nvPr/>
        </p:nvCxnSpPr>
        <p:spPr>
          <a:xfrm>
            <a:off x="4572000" y="2297575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5"/>
          <p:cNvCxnSpPr/>
          <p:nvPr/>
        </p:nvCxnSpPr>
        <p:spPr>
          <a:xfrm flipH="1" rot="10800000">
            <a:off x="4570500" y="2743563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5"/>
          <p:cNvCxnSpPr/>
          <p:nvPr/>
        </p:nvCxnSpPr>
        <p:spPr>
          <a:xfrm flipH="1" rot="10800000">
            <a:off x="4570500" y="3870250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5"/>
          <p:cNvCxnSpPr/>
          <p:nvPr/>
        </p:nvCxnSpPr>
        <p:spPr>
          <a:xfrm>
            <a:off x="4572000" y="334580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5"/>
          <p:cNvCxnSpPr/>
          <p:nvPr/>
        </p:nvCxnSpPr>
        <p:spPr>
          <a:xfrm>
            <a:off x="4572000" y="3620475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5"/>
          <p:cNvCxnSpPr/>
          <p:nvPr/>
        </p:nvCxnSpPr>
        <p:spPr>
          <a:xfrm>
            <a:off x="4572000" y="4075375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5"/>
          <p:cNvCxnSpPr/>
          <p:nvPr/>
        </p:nvCxnSpPr>
        <p:spPr>
          <a:xfrm>
            <a:off x="4572000" y="4343625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Scenario 4: Adjust Quality Ratio</a:t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3124713"/>
            <a:ext cx="42862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6500" y="1459138"/>
            <a:ext cx="4043670" cy="1408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3088" y="3124563"/>
            <a:ext cx="37528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1517175"/>
            <a:ext cx="4286250" cy="1292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26"/>
          <p:cNvCxnSpPr>
            <a:stCxn id="369" idx="2"/>
            <a:endCxn id="366" idx="0"/>
          </p:cNvCxnSpPr>
          <p:nvPr/>
        </p:nvCxnSpPr>
        <p:spPr>
          <a:xfrm>
            <a:off x="2428875" y="2809865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26"/>
          <p:cNvCxnSpPr/>
          <p:nvPr/>
        </p:nvCxnSpPr>
        <p:spPr>
          <a:xfrm flipH="1" rot="10800000">
            <a:off x="5006500" y="1517175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6"/>
          <p:cNvCxnSpPr/>
          <p:nvPr/>
        </p:nvCxnSpPr>
        <p:spPr>
          <a:xfrm>
            <a:off x="5008000" y="219405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6"/>
          <p:cNvCxnSpPr/>
          <p:nvPr/>
        </p:nvCxnSpPr>
        <p:spPr>
          <a:xfrm flipH="1" rot="10800000">
            <a:off x="5006500" y="1920575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6"/>
          <p:cNvCxnSpPr/>
          <p:nvPr/>
        </p:nvCxnSpPr>
        <p:spPr>
          <a:xfrm flipH="1" rot="10800000">
            <a:off x="5006500" y="2632275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6"/>
          <p:cNvCxnSpPr/>
          <p:nvPr/>
        </p:nvCxnSpPr>
        <p:spPr>
          <a:xfrm flipH="1" rot="10800000">
            <a:off x="5006500" y="3649175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26"/>
          <p:cNvCxnSpPr/>
          <p:nvPr/>
        </p:nvCxnSpPr>
        <p:spPr>
          <a:xfrm>
            <a:off x="5008000" y="3124725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6"/>
          <p:cNvCxnSpPr/>
          <p:nvPr/>
        </p:nvCxnSpPr>
        <p:spPr>
          <a:xfrm>
            <a:off x="5008000" y="339940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6"/>
          <p:cNvCxnSpPr/>
          <p:nvPr/>
        </p:nvCxnSpPr>
        <p:spPr>
          <a:xfrm>
            <a:off x="5008000" y="385430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6"/>
          <p:cNvCxnSpPr/>
          <p:nvPr/>
        </p:nvCxnSpPr>
        <p:spPr>
          <a:xfrm>
            <a:off x="5008000" y="412255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/>
          <p:nvPr>
            <p:ph type="title"/>
          </p:nvPr>
        </p:nvSpPr>
        <p:spPr>
          <a:xfrm>
            <a:off x="1198600" y="562375"/>
            <a:ext cx="60942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3703"/>
              <a:buFont typeface="Trebuchet MS"/>
              <a:buNone/>
            </a:pPr>
            <a:r>
              <a:rPr lang="en"/>
              <a:t>Scenario 5: Decrease Allowed Failure Rate</a:t>
            </a:r>
            <a:endParaRPr/>
          </a:p>
        </p:txBody>
      </p:sp>
      <p:pic>
        <p:nvPicPr>
          <p:cNvPr id="385" name="Google Shape;3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1725825"/>
            <a:ext cx="62674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050" y="2614400"/>
            <a:ext cx="6353175" cy="52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27"/>
          <p:cNvCxnSpPr>
            <a:stCxn id="385" idx="2"/>
            <a:endCxn id="386" idx="0"/>
          </p:cNvCxnSpPr>
          <p:nvPr/>
        </p:nvCxnSpPr>
        <p:spPr>
          <a:xfrm>
            <a:off x="3295650" y="2249700"/>
            <a:ext cx="0" cy="3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88" name="Google Shape;38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1925" y="3417675"/>
            <a:ext cx="44100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2425" y="3417675"/>
            <a:ext cx="3571875" cy="129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27"/>
          <p:cNvCxnSpPr/>
          <p:nvPr/>
        </p:nvCxnSpPr>
        <p:spPr>
          <a:xfrm flipH="1" rot="10800000">
            <a:off x="268400" y="4676625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7"/>
          <p:cNvCxnSpPr/>
          <p:nvPr/>
        </p:nvCxnSpPr>
        <p:spPr>
          <a:xfrm>
            <a:off x="266900" y="3502975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7"/>
          <p:cNvCxnSpPr/>
          <p:nvPr/>
        </p:nvCxnSpPr>
        <p:spPr>
          <a:xfrm flipH="1" rot="10800000">
            <a:off x="268400" y="3976575"/>
            <a:ext cx="3000" cy="17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7"/>
          <p:cNvCxnSpPr/>
          <p:nvPr/>
        </p:nvCxnSpPr>
        <p:spPr>
          <a:xfrm>
            <a:off x="269900" y="424325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27"/>
          <p:cNvCxnSpPr/>
          <p:nvPr/>
        </p:nvCxnSpPr>
        <p:spPr>
          <a:xfrm>
            <a:off x="4762425" y="3417675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7"/>
          <p:cNvCxnSpPr/>
          <p:nvPr/>
        </p:nvCxnSpPr>
        <p:spPr>
          <a:xfrm>
            <a:off x="4762425" y="3690475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27"/>
          <p:cNvCxnSpPr/>
          <p:nvPr/>
        </p:nvCxnSpPr>
        <p:spPr>
          <a:xfrm>
            <a:off x="4762425" y="3940738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7"/>
          <p:cNvCxnSpPr/>
          <p:nvPr/>
        </p:nvCxnSpPr>
        <p:spPr>
          <a:xfrm>
            <a:off x="4762425" y="443075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27"/>
          <p:cNvCxnSpPr/>
          <p:nvPr/>
        </p:nvCxnSpPr>
        <p:spPr>
          <a:xfrm>
            <a:off x="4762425" y="4191000"/>
            <a:ext cx="0" cy="18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e280b2a2c3_4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04" name="Google Shape;404;g2e280b2a2c3_4_0"/>
          <p:cNvSpPr txBox="1"/>
          <p:nvPr>
            <p:ph idx="1" type="body"/>
          </p:nvPr>
        </p:nvSpPr>
        <p:spPr>
          <a:xfrm>
            <a:off x="1303800" y="1990050"/>
            <a:ext cx="5757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50"/>
              <a:t>Limiting failure rates/increasing failure downtimes does not have a huge impact on percentage of downtime or the number of products produced, and so may be worth it to preserve machinery.</a:t>
            </a:r>
            <a:endParaRPr sz="16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50"/>
              <a:t>A higher proportion of lower quality products may also allow for higher production numbers and lower failure rates without contributing to downtime rate.</a:t>
            </a:r>
            <a:endParaRPr sz="16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280b2a2c3_4_5"/>
          <p:cNvSpPr txBox="1"/>
          <p:nvPr>
            <p:ph type="title"/>
          </p:nvPr>
        </p:nvSpPr>
        <p:spPr>
          <a:xfrm>
            <a:off x="3017700" y="2017800"/>
            <a:ext cx="31086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30"/>
              <a:t>Thank You!</a:t>
            </a:r>
            <a:endParaRPr b="1" sz="41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Problem Background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472850" y="1180125"/>
            <a:ext cx="63465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50"/>
              <a:t>Industry: Manufacturing, a</a:t>
            </a:r>
            <a:r>
              <a:rPr lang="en" sz="1750"/>
              <a:t> milling machine is a tool that uses a spinning cutter to shape, cut, or drill into metal, wood, or other materials to make different parts and shapes, typically machine parts.</a:t>
            </a:r>
            <a:endParaRPr sz="235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50"/>
              <a:t>Business Problem: Downtime of Milling Machine affects target production </a:t>
            </a:r>
            <a:endParaRPr sz="175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50"/>
              <a:t>Project’s Objective: </a:t>
            </a:r>
            <a:endParaRPr sz="175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Downtime</a:t>
            </a:r>
            <a:endParaRPr sz="16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Production Capacity</a:t>
            </a:r>
            <a:endParaRPr sz="1600">
              <a:solidFill>
                <a:srgbClr val="44444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44444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Maintenance Resources</a:t>
            </a:r>
            <a:endParaRPr sz="175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50"/>
              <a:t>Data Points: 10,000 unique products</a:t>
            </a:r>
            <a:endParaRPr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Analysis Dataset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266475" y="1216625"/>
            <a:ext cx="68163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This column represents the product type, which can be L, M, or H (low, medium or high quality)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Temperature [C]: 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Overall process temperature, generated by calculating the difference between air temperature and process temperature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Rotational speed [rpm]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rotational speed in revolutions per minute (rpm).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Torque [Nm]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torque in Newton meters.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Tool wear [min]</a:t>
            </a:r>
            <a:r>
              <a:rPr lang="en" sz="17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The tool wear in minutes. The quality variants (H, M, L) add 5, 3, or 2 minutes of tool wear to the used tool in the process.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967225" y="13009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1750"/>
              <a:t>Count of Products by Quality:</a:t>
            </a:r>
            <a:endParaRPr b="1" sz="1750"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763" y="1832763"/>
            <a:ext cx="39528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851750" y="1062025"/>
            <a:ext cx="2584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000"/>
              <a:buNone/>
            </a:pPr>
            <a:r>
              <a:rPr b="1" lang="en" sz="1500"/>
              <a:t>Range of Temperature:</a:t>
            </a:r>
            <a:endParaRPr b="1" sz="1500"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375" y="435848"/>
            <a:ext cx="6000624" cy="47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50" y="2202150"/>
            <a:ext cx="3082525" cy="110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561000" y="1111050"/>
            <a:ext cx="2981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 sz="1548"/>
              <a:t>Range of Rotational Speed:</a:t>
            </a:r>
            <a:endParaRPr b="1" sz="1548"/>
          </a:p>
        </p:txBody>
      </p:sp>
      <p:pic>
        <p:nvPicPr>
          <p:cNvPr id="189" name="Google Shape;1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50" y="2214375"/>
            <a:ext cx="3095575" cy="1328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525" y="497025"/>
            <a:ext cx="5943475" cy="4375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950375" y="1097175"/>
            <a:ext cx="2051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83938"/>
              <a:buNone/>
            </a:pPr>
            <a:r>
              <a:rPr b="1" lang="en" sz="1674"/>
              <a:t>Range of Torque:</a:t>
            </a:r>
            <a:endParaRPr b="1" sz="1674"/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600" y="598586"/>
            <a:ext cx="5636400" cy="4098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50" y="2196875"/>
            <a:ext cx="3344450" cy="142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/>
              <a:t>Variables of Failure</a:t>
            </a:r>
            <a:endParaRPr/>
          </a:p>
        </p:txBody>
      </p:sp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234900" y="1239425"/>
            <a:ext cx="6933000" cy="29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5"/>
              <a:buNone/>
            </a:pPr>
            <a:r>
              <a:rPr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achine failure consists of four independent failure states:</a:t>
            </a:r>
            <a:endParaRPr sz="1292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67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293"/>
              <a:buFont typeface="Arial"/>
              <a:buAutoNum type="arabicPeriod"/>
            </a:pPr>
            <a:r>
              <a:rPr b="1"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Tool Wear Failure (TWF)</a:t>
            </a:r>
            <a:r>
              <a:rPr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tool will fail when the total tool wear time hits 200 minutes. In this data the tool fails 46 times.</a:t>
            </a:r>
            <a:endParaRPr sz="1292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67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93"/>
              <a:buFont typeface="Arial"/>
              <a:buAutoNum type="arabicPeriod"/>
            </a:pPr>
            <a:r>
              <a:rPr b="1"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Heat Dissipation Failure (HDF)</a:t>
            </a:r>
            <a:r>
              <a:rPr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Heat dissipation causes a process failure if the temperature drops below 8.6 K and the tools rotational speed is below 1380 rpm. This is the case for 115 data points.</a:t>
            </a:r>
            <a:endParaRPr sz="1292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67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93"/>
              <a:buFont typeface="Arial"/>
              <a:buAutoNum type="arabicPeriod"/>
            </a:pPr>
            <a:r>
              <a:rPr b="1"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Power Failure (PWF)</a:t>
            </a:r>
            <a:r>
              <a:rPr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product of torque and rotational speed equals the power required for the process. If this power is below 3500 W or above 9000 W, the process fails, which is the case 95 times in our dataset.</a:t>
            </a:r>
            <a:endParaRPr sz="1292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67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93"/>
              <a:buFont typeface="Arial"/>
              <a:buAutoNum type="arabicPeriod"/>
            </a:pPr>
            <a:r>
              <a:rPr b="1"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Overstrain Failure (OSF):</a:t>
            </a:r>
            <a:r>
              <a:rPr lang="en" sz="1292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If the product of tool wear and torque exceeds 11,000 Nm/min for the L product variant, 12,000 for the M variant and 13,000 for the H variant, the process fails due to overstrain. This is true for 98 data points.</a:t>
            </a:r>
            <a:endParaRPr sz="1292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1200"/>
              </a:spcAft>
              <a:buSzPts val="1105"/>
              <a:buNone/>
            </a:pPr>
            <a:r>
              <a:t/>
            </a:r>
            <a:endParaRPr sz="1147"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9825" y="4035225"/>
            <a:ext cx="2343157" cy="10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