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1" r:id="rId29"/>
    <p:sldId id="284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304" r:id="rId38"/>
    <p:sldId id="305" r:id="rId39"/>
    <p:sldId id="296" r:id="rId40"/>
    <p:sldId id="300" r:id="rId41"/>
    <p:sldId id="292" r:id="rId42"/>
    <p:sldId id="301" r:id="rId43"/>
    <p:sldId id="302" r:id="rId44"/>
    <p:sldId id="303" r:id="rId45"/>
    <p:sldId id="297" r:id="rId46"/>
    <p:sldId id="308" r:id="rId47"/>
    <p:sldId id="298" r:id="rId48"/>
    <p:sldId id="299" r:id="rId49"/>
    <p:sldId id="306" r:id="rId50"/>
    <p:sldId id="309" r:id="rId51"/>
    <p:sldId id="310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81" autoAdjust="0"/>
  </p:normalViewPr>
  <p:slideViewPr>
    <p:cSldViewPr snapToGrid="0">
      <p:cViewPr varScale="1">
        <p:scale>
          <a:sx n="108" d="100"/>
          <a:sy n="108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5122-9B15-474F-8644-D9257BC4208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8213-1433-4D0B-9D89-668925C0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5C6A-7032-4687-9AD7-0ADCD9E1AF6D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E6D-50FB-4984-9333-743456D3E7A5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2D98-ECA3-47E3-8424-46DCC5BAB578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DB4-98E8-443A-872F-7BD65521A0CA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CADB-6CD9-4851-8087-4CADE88A8FCB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3199-7429-4BC6-886D-0AAE8DFF67E4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0218-D9F2-447C-8420-3E34C134D372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E304-BFA1-40EE-984F-62612AED85FE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872A-7591-457B-BF78-2285E214826C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ECB8E2-D3B9-453A-9BAB-D1E832711B53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160C-146E-43B3-83E2-B952AD4DFAF9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873874-BD87-492F-9CD5-10F4CC3A38B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namenode1:98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namenode2:160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namenode1:1601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namenode1:1601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hadoop.apache.org/docs/r3.1.1/hadoop-yarn/hadoop-yarn-site/UsingGpu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hadoop.apache.org/docs/r3.1.1/hadoop-yarn/hadoop-yarn-site/UsingGpu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thviraj-maurya/mapreduce-based-machine-learning/blob/main/LogisticRegMapReduce.p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3.4.1/hadoop-project-dist/hadoop-common/ClusterSet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0E0-3537-76C7-2EC6-B5098CB70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Hadoop Cluster Implementation </a:t>
            </a:r>
            <a:br>
              <a:rPr lang="en-US" altLang="zh-CN" sz="4800" dirty="0"/>
            </a:br>
            <a:r>
              <a:rPr lang="en-US" altLang="zh-CN" sz="4800" dirty="0"/>
              <a:t>with High Availability in Local and Cloud</a:t>
            </a:r>
            <a:endParaRPr lang="en-US" sz="4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B334A42-EB8D-4E60-9E6C-CA0C0C93C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115" y="5265961"/>
            <a:ext cx="10117123" cy="66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endParaRPr lang="en-US" altLang="zh-HK" sz="1050" i="0" dirty="0">
              <a:solidFill>
                <a:schemeClr val="tx1"/>
              </a:solidFill>
              <a:effectLst/>
              <a:latin typeface="Merriweather Sans" pitchFamily="2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A2BF722-ACD2-4E41-8BE4-E3351FB5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91" y="6460906"/>
            <a:ext cx="1011712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endParaRPr lang="en-GB" altLang="en-US" sz="1200" dirty="0"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613A-9BAB-BC04-715B-3B3938F22649}"/>
              </a:ext>
            </a:extLst>
          </p:cNvPr>
          <p:cNvSpPr txBox="1"/>
          <p:nvPr/>
        </p:nvSpPr>
        <p:spPr>
          <a:xfrm>
            <a:off x="1097280" y="4325112"/>
            <a:ext cx="9997440" cy="173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HK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Authors:  Tsz-Yeung Lau</a:t>
            </a:r>
          </a:p>
          <a:p>
            <a:pPr>
              <a:lnSpc>
                <a:spcPct val="120000"/>
              </a:lnSpc>
            </a:pP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Student ID: 11327605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Email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  <a:latin typeface="+mn-lt"/>
              </a:rPr>
              <a:t>: tylau70242@gmail.com</a:t>
            </a:r>
            <a:endParaRPr lang="en-US" altLang="zh-HK" sz="18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Affiliation: Dept. of Computer Science &amp; Information Engineering, Chaoyang University of Technology</a:t>
            </a:r>
          </a:p>
          <a:p>
            <a:pPr>
              <a:lnSpc>
                <a:spcPct val="120000"/>
              </a:lnSpc>
            </a:pPr>
            <a:r>
              <a:rPr lang="en-US" altLang="zh-HK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Date: 07 January 2025</a:t>
            </a:r>
            <a:endParaRPr lang="zh-HK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7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Hadoop Folder (All Node):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Set Java Home(Primary </a:t>
            </a:r>
            <a:r>
              <a:rPr lang="en-US" altLang="zh-HK" dirty="0" err="1"/>
              <a:t>Namenode</a:t>
            </a:r>
            <a:r>
              <a:rPr lang="en-US" altLang="zh-HK" dirty="0"/>
              <a:t>)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4B0FA6-DD33-8F98-2233-1E1BAF42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7" y="2157380"/>
            <a:ext cx="7716327" cy="1105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339949-5383-3B9F-958A-7EE90598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6" y="4071187"/>
            <a:ext cx="771632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hdfs-site.xml(Primary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11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919F04-D828-9BB5-7F35-063DB48F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2146910"/>
            <a:ext cx="5335479" cy="41340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816558-0DAC-60B1-1606-8F23C058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38" y="2145607"/>
            <a:ext cx="5653266" cy="41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hdfs-site.xml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78613B-B95B-623A-3625-D35E2ECB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80" y="2285840"/>
            <a:ext cx="927864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7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core-site.xml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9D0214-9F0E-BE05-6772-762E7A31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2172108"/>
            <a:ext cx="6244553" cy="41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yarn-site.xml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3E59EA-A34F-8CB8-1924-D11164CD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90" y="2249227"/>
            <a:ext cx="6964416" cy="39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mapred-site.xml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F3DF56-5E9A-230F-F173-D43A075A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79" y="2210888"/>
            <a:ext cx="7271846" cy="39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Master and workers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31468A-6AC5-0D8F-A0C9-265DC195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7" y="2250372"/>
            <a:ext cx="928817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Hadoop to Namenode2: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DCC4F9-EA07-0EBA-CC88-ABFFAB77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79" y="2190317"/>
            <a:ext cx="928817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Edit the following xml value in Namenode2: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DB9382-A741-244F-BADD-FE69198A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0445"/>
            <a:ext cx="8273390" cy="40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Hadoop to Datanode1: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63E195-C029-AE0D-DBB3-C307019D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2266517"/>
            <a:ext cx="927864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A1E1A-E03B-803D-9A57-10BD4795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Outline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AE453-FB0A-0F4D-B81B-DFB51E6C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Installation (Hadoop, Zookeeper, </a:t>
            </a:r>
            <a:r>
              <a:rPr lang="en-US" altLang="zh-HK" sz="2400" dirty="0" err="1"/>
              <a:t>Hbase</a:t>
            </a:r>
            <a:r>
              <a:rPr lang="en-US" altLang="zh-HK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Configuration (Hadoop, Zookeeper, </a:t>
            </a:r>
            <a:r>
              <a:rPr lang="en-US" altLang="zh-HK" sz="2400" dirty="0" err="1"/>
              <a:t>Hbase</a:t>
            </a:r>
            <a:r>
              <a:rPr lang="en-US" altLang="zh-HK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Testing (Hadoop, Zookeeper, </a:t>
            </a:r>
            <a:r>
              <a:rPr lang="en-US" altLang="zh-HK" sz="2400" dirty="0" err="1"/>
              <a:t>Hbase</a:t>
            </a:r>
            <a:r>
              <a:rPr lang="en-US" altLang="zh-HK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Conclusion</a:t>
            </a:r>
          </a:p>
          <a:p>
            <a:endParaRPr lang="zh-HK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E8FED-89D6-CA33-92E7-0B02A541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>
                <a:solidFill>
                  <a:srgbClr val="FF0000"/>
                </a:solidFill>
              </a:rPr>
              <a:t>Remove</a:t>
            </a:r>
            <a:r>
              <a:rPr lang="en-GB" altLang="zh-HK" dirty="0"/>
              <a:t> the following in Datanode1-hdfs-site.xml: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BA2F5-84CB-E3EF-446B-4A0B4787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5" y="2164688"/>
            <a:ext cx="8258452" cy="41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>
                <a:solidFill>
                  <a:srgbClr val="FF0000"/>
                </a:solidFill>
              </a:rPr>
              <a:t>Keep only</a:t>
            </a:r>
            <a:r>
              <a:rPr lang="en-GB" altLang="zh-HK" dirty="0"/>
              <a:t> the following in Datanode1-core-site.xml:</a:t>
            </a:r>
          </a:p>
          <a:p>
            <a:endParaRPr lang="en-GB" altLang="zh-HK" dirty="0"/>
          </a:p>
          <a:p>
            <a:endParaRPr lang="en-GB" altLang="zh-HK" dirty="0"/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US" altLang="zh-HK" dirty="0"/>
              <a:t>Copy Hadoop to all </a:t>
            </a:r>
            <a:r>
              <a:rPr lang="en-US" altLang="zh-HK" dirty="0" err="1"/>
              <a:t>Datanode</a:t>
            </a:r>
            <a:r>
              <a:rPr lang="en-US" altLang="zh-HK" dirty="0"/>
              <a:t>(generate a ssh-key pair like step 1 if can't connect):</a:t>
            </a:r>
            <a:endParaRPr lang="zh-HK" altLang="en-US" dirty="0"/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662E6A-B265-F035-05BA-F2827EF2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54" y="2249642"/>
            <a:ext cx="9269119" cy="15242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23D9C1-BBA7-9C60-7524-D58851B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54" y="4444267"/>
            <a:ext cx="8401827" cy="18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39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2CDF5-5CC4-0FA7-EF17-89CF6C68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Zookeeper for </a:t>
            </a:r>
            <a:r>
              <a:rPr lang="en-US" altLang="zh-CN" sz="4800" dirty="0"/>
              <a:t>High Availability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228E6-58E4-9E93-A688-DD3610DD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n a Hadoop cluster with </a:t>
            </a:r>
            <a:r>
              <a:rPr lang="en-US" altLang="zh-HK" dirty="0">
                <a:solidFill>
                  <a:srgbClr val="FF0000"/>
                </a:solidFill>
              </a:rPr>
              <a:t>High Availability (HA) </a:t>
            </a:r>
            <a:r>
              <a:rPr lang="en-US" altLang="zh-HK" dirty="0"/>
              <a:t>enabled, </a:t>
            </a:r>
            <a:r>
              <a:rPr lang="en-US" altLang="zh-HK" dirty="0" err="1"/>
              <a:t>ZooKeeper</a:t>
            </a:r>
            <a:r>
              <a:rPr lang="en-US" altLang="zh-HK" dirty="0"/>
              <a:t> facilitates the active-standby coordination of </a:t>
            </a:r>
            <a:r>
              <a:rPr lang="en-US" altLang="zh-HK" dirty="0" err="1"/>
              <a:t>NameNodes</a:t>
            </a:r>
            <a:r>
              <a:rPr lang="en-US" altLang="zh-HK" dirty="0"/>
              <a:t>. </a:t>
            </a:r>
            <a:r>
              <a:rPr lang="en-US" altLang="zh-HK" dirty="0">
                <a:solidFill>
                  <a:srgbClr val="FF0000"/>
                </a:solidFill>
              </a:rPr>
              <a:t>Each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sends periodic heartbeats to </a:t>
            </a:r>
            <a:r>
              <a:rPr lang="en-US" altLang="zh-HK" dirty="0" err="1">
                <a:solidFill>
                  <a:srgbClr val="FF0000"/>
                </a:solidFill>
              </a:rPr>
              <a:t>ZooKeeper</a:t>
            </a:r>
            <a:r>
              <a:rPr lang="en-US" altLang="zh-HK" dirty="0"/>
              <a:t>, and the </a:t>
            </a:r>
            <a:r>
              <a:rPr lang="en-US" altLang="zh-HK" dirty="0" err="1"/>
              <a:t>ActiveStandbyElector</a:t>
            </a:r>
            <a:r>
              <a:rPr lang="en-US" altLang="zh-HK" dirty="0"/>
              <a:t> mechanism ensures that </a:t>
            </a:r>
            <a:r>
              <a:rPr lang="en-US" altLang="zh-HK" dirty="0">
                <a:solidFill>
                  <a:srgbClr val="FF0000"/>
                </a:solidFill>
              </a:rPr>
              <a:t>only one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is active</a:t>
            </a:r>
            <a:r>
              <a:rPr lang="en-US" altLang="zh-HK" dirty="0"/>
              <a:t>. </a:t>
            </a:r>
          </a:p>
          <a:p>
            <a:r>
              <a:rPr lang="en-US" altLang="zh-HK" dirty="0"/>
              <a:t>The </a:t>
            </a:r>
            <a:r>
              <a:rPr lang="en-US" altLang="zh-HK" dirty="0">
                <a:solidFill>
                  <a:srgbClr val="FF0000"/>
                </a:solidFill>
              </a:rPr>
              <a:t>active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holds a </a:t>
            </a:r>
            <a:r>
              <a:rPr lang="en-US" altLang="zh-HK" dirty="0" err="1">
                <a:solidFill>
                  <a:srgbClr val="FF0000"/>
                </a:solidFill>
              </a:rPr>
              <a:t>znode</a:t>
            </a:r>
            <a:r>
              <a:rPr lang="en-US" altLang="zh-HK" dirty="0"/>
              <a:t> in </a:t>
            </a:r>
            <a:r>
              <a:rPr lang="en-US" altLang="zh-HK" dirty="0" err="1"/>
              <a:t>ZooKeeper</a:t>
            </a:r>
            <a:r>
              <a:rPr lang="en-US" altLang="zh-HK" dirty="0"/>
              <a:t>, while the standby monitors </a:t>
            </a:r>
            <a:r>
              <a:rPr lang="en-US" altLang="zh-HK" dirty="0" err="1"/>
              <a:t>ZooKeeper</a:t>
            </a:r>
            <a:r>
              <a:rPr lang="en-US" altLang="zh-HK" dirty="0"/>
              <a:t> for state changes. </a:t>
            </a:r>
            <a:r>
              <a:rPr lang="en-US" altLang="zh-HK" dirty="0">
                <a:solidFill>
                  <a:srgbClr val="FF0000"/>
                </a:solidFill>
              </a:rPr>
              <a:t>If the active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fails</a:t>
            </a:r>
            <a:r>
              <a:rPr lang="en-US" altLang="zh-HK" dirty="0"/>
              <a:t>, </a:t>
            </a:r>
            <a:r>
              <a:rPr lang="en-US" altLang="zh-HK" dirty="0" err="1"/>
              <a:t>ZooKeeper</a:t>
            </a:r>
            <a:r>
              <a:rPr lang="en-US" altLang="zh-HK" dirty="0"/>
              <a:t>, together with the Failover Controller, </a:t>
            </a:r>
            <a:r>
              <a:rPr lang="en-US" altLang="zh-HK" dirty="0">
                <a:solidFill>
                  <a:srgbClr val="FF0000"/>
                </a:solidFill>
              </a:rPr>
              <a:t>triggers a failover, promoting the standby to active</a:t>
            </a:r>
            <a:r>
              <a:rPr lang="en-US" altLang="zh-HK" dirty="0"/>
              <a:t>.</a:t>
            </a:r>
          </a:p>
          <a:p>
            <a:r>
              <a:rPr lang="en-US" altLang="zh-HK" dirty="0"/>
              <a:t>Heartbeats file:</a:t>
            </a:r>
          </a:p>
          <a:p>
            <a:pPr lvl="1"/>
            <a:r>
              <a:rPr lang="en-GB" altLang="zh-HK" dirty="0"/>
              <a:t>Image: fsimage_000000000000000XXXX</a:t>
            </a:r>
          </a:p>
          <a:p>
            <a:pPr lvl="1"/>
            <a:r>
              <a:rPr lang="en-GB" altLang="zh-HK" dirty="0"/>
              <a:t>Logs: edits_000000000000000XXXX-000000000000000XXXX</a:t>
            </a:r>
          </a:p>
          <a:p>
            <a:pPr lvl="1"/>
            <a:r>
              <a:rPr lang="en-GB" altLang="zh-HK" dirty="0"/>
              <a:t>Path: In hdfs-site.xml: {</a:t>
            </a:r>
            <a:r>
              <a:rPr lang="en-GB" altLang="zh-HK" dirty="0" err="1">
                <a:solidFill>
                  <a:srgbClr val="FF0000"/>
                </a:solidFill>
              </a:rPr>
              <a:t>dfs.namenode.name.dir</a:t>
            </a:r>
            <a:r>
              <a:rPr lang="en-GB" altLang="zh-HK" dirty="0">
                <a:solidFill>
                  <a:schemeClr val="tx1"/>
                </a:solidFill>
              </a:rPr>
              <a:t>}</a:t>
            </a:r>
            <a:r>
              <a:rPr lang="en-GB" altLang="zh-HK" dirty="0">
                <a:solidFill>
                  <a:srgbClr val="FF0000"/>
                </a:solidFill>
              </a:rPr>
              <a:t>/current/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C7F5F7-7B7D-E7AD-571F-83B68641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8E3EA-D500-39AC-9E8E-3F8842E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Zookeeper </a:t>
            </a:r>
            <a:r>
              <a:rPr lang="en-US" altLang="zh-CN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E6516-E84B-DA2F-03D8-29B9B194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Download Zookeeper for HA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0C403E-0B47-259C-6ABA-C300F89C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23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34F3DC-4AB5-AB67-63D7-2A6F89B3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19" y="2240950"/>
            <a:ext cx="925959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D08FE-2A65-8F73-6D6B-1F70E972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Zookeeper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6F73C-4F32-DE9A-AC51-4624372C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Zookeeper for HA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25EE66-42BE-243C-C0B7-DD1FB0A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4471FB-2050-435E-E0B8-547E54BE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218504"/>
            <a:ext cx="77758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23D1E-2F54-581B-C786-7D32096E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Zookeeper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3DD88-15D8-0957-257B-A85F4D2D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Zookeeper to Secondary </a:t>
            </a:r>
            <a:r>
              <a:rPr lang="en-US" altLang="zh-HK" dirty="0" err="1"/>
              <a:t>Namenode</a:t>
            </a:r>
            <a:r>
              <a:rPr lang="en-US" altLang="zh-HK" dirty="0"/>
              <a:t>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3260F4-8D09-A43E-410D-4B3BA1A8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EE1706-9970-9CAD-158C-C89C201D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78" y="2193077"/>
            <a:ext cx="9240540" cy="4477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A06230-2400-D8A3-F116-8F7D3521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22" y="2746578"/>
            <a:ext cx="929769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9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9C070-0686-DF0B-A8DA-C7F2F20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Port forwarding in your Local Router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B5FF2-3377-B096-2CA5-FAF4704C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FF0B6-2385-CD8F-703C-8C1A189F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C54761-CE07-9FCD-2A9B-01876726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2" y="1936123"/>
            <a:ext cx="9097095" cy="34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5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70A94-B4BD-7128-996B-59A491D8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Open port  in GCP (Create and </a:t>
            </a:r>
            <a:r>
              <a:rPr lang="en-US" altLang="zh-CN" dirty="0"/>
              <a:t>Assign</a:t>
            </a:r>
            <a:r>
              <a:rPr lang="en-US" altLang="zh-HK" dirty="0"/>
              <a:t> tag)</a:t>
            </a:r>
            <a:endParaRPr lang="zh-HK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5A68C67-EF2A-3583-5B58-74BCD164E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475" y="1943917"/>
            <a:ext cx="2583442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7CACDB-CF0D-AB5A-CA90-56B1252D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27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675CEE1-0835-9906-BB64-843F8CE0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71" y="2150814"/>
            <a:ext cx="2583443" cy="38158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3828AD-8735-8928-2A87-239C1806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68" y="2135278"/>
            <a:ext cx="4103080" cy="38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D524D-E906-B41E-DF1C-936ED09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Format and Start HDFS</a:t>
            </a:r>
            <a:endParaRPr lang="zh-HK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E145A34-C8AD-70CE-A22E-A6E7577A0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193" y="1935901"/>
            <a:ext cx="9326277" cy="377242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8E3F09-445B-604D-62B6-F0890F0A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0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7C502-A56D-0CA7-8F7D-5EAB1C8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D8A24-0525-F1ED-2094-0A1FDF8B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Download and Unzip </a:t>
            </a:r>
            <a:r>
              <a:rPr lang="en-US" altLang="zh-HK" dirty="0" err="1"/>
              <a:t>Hbase</a:t>
            </a:r>
            <a:r>
              <a:rPr lang="en-US" altLang="zh-HK" dirty="0"/>
              <a:t>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FAEB1-4224-3C4A-15AA-489224C6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B10ACD-C236-24AC-37E1-C7C69FF3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02" y="2249179"/>
            <a:ext cx="927864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9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9CA96-0B3B-C1D7-675E-9B65A9C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Overview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20FCD-3FF4-71BE-6103-42E0774A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To set up </a:t>
            </a:r>
            <a:r>
              <a:rPr lang="en-US" altLang="zh-HK" dirty="0">
                <a:solidFill>
                  <a:srgbClr val="FF0000"/>
                </a:solidFill>
              </a:rPr>
              <a:t>Hadoop with High Availability (HA)</a:t>
            </a:r>
            <a:r>
              <a:rPr lang="en-US" altLang="zh-HK" dirty="0"/>
              <a:t>, it is essential to use both </a:t>
            </a:r>
            <a:r>
              <a:rPr lang="en-US" altLang="zh-HK" dirty="0">
                <a:solidFill>
                  <a:srgbClr val="FF0000"/>
                </a:solidFill>
              </a:rPr>
              <a:t>Hadoop</a:t>
            </a:r>
            <a:r>
              <a:rPr lang="en-US" altLang="zh-HK" dirty="0"/>
              <a:t> and </a:t>
            </a:r>
            <a:r>
              <a:rPr lang="en-US" altLang="zh-HK" dirty="0">
                <a:solidFill>
                  <a:srgbClr val="FF0000"/>
                </a:solidFill>
              </a:rPr>
              <a:t>Zookeeper</a:t>
            </a:r>
            <a:r>
              <a:rPr lang="en-US" altLang="zh-HK" dirty="0"/>
              <a:t>. Zookeeper plays a crucial role in ensuring seamless </a:t>
            </a:r>
            <a:r>
              <a:rPr lang="en-US" altLang="zh-HK" dirty="0">
                <a:solidFill>
                  <a:srgbClr val="FF0000"/>
                </a:solidFill>
              </a:rPr>
              <a:t>failover by automatically </a:t>
            </a:r>
            <a:r>
              <a:rPr lang="en-US" altLang="zh-HK" dirty="0"/>
              <a:t>switching to the secondary </a:t>
            </a:r>
            <a:r>
              <a:rPr lang="en-US" altLang="zh-HK" dirty="0" err="1"/>
              <a:t>NameNode</a:t>
            </a:r>
            <a:r>
              <a:rPr lang="en-US" altLang="zh-HK" dirty="0"/>
              <a:t> if the primary </a:t>
            </a:r>
            <a:r>
              <a:rPr lang="en-US" altLang="zh-HK" dirty="0" err="1"/>
              <a:t>NameNode</a:t>
            </a:r>
            <a:r>
              <a:rPr lang="en-US" altLang="zh-HK" dirty="0"/>
              <a:t> becomes unavailable.</a:t>
            </a:r>
          </a:p>
          <a:p>
            <a:endParaRPr lang="en-US" altLang="zh-HK" dirty="0"/>
          </a:p>
          <a:p>
            <a:r>
              <a:rPr lang="en-US" altLang="zh-HK" dirty="0"/>
              <a:t>We will deploy the Hadoop cluster across </a:t>
            </a:r>
            <a:r>
              <a:rPr lang="en-US" altLang="zh-HK" dirty="0">
                <a:solidFill>
                  <a:srgbClr val="FF0000"/>
                </a:solidFill>
              </a:rPr>
              <a:t>both local infrastructure and the cloud</a:t>
            </a:r>
            <a:r>
              <a:rPr lang="en-US" altLang="zh-HK" dirty="0"/>
              <a:t>, utilizing </a:t>
            </a:r>
            <a:r>
              <a:rPr lang="en-US" altLang="zh-HK" dirty="0">
                <a:solidFill>
                  <a:srgbClr val="FF0000"/>
                </a:solidFill>
              </a:rPr>
              <a:t>Google Cloud Platform (GCP) </a:t>
            </a:r>
            <a:r>
              <a:rPr lang="en-US" altLang="zh-HK" dirty="0"/>
              <a:t>as the cloud environment. The initial cluster setup will consist of </a:t>
            </a:r>
            <a:r>
              <a:rPr lang="en-US" altLang="zh-HK" dirty="0">
                <a:solidFill>
                  <a:srgbClr val="FF0000"/>
                </a:solidFill>
              </a:rPr>
              <a:t>2 </a:t>
            </a:r>
            <a:r>
              <a:rPr lang="en-US" altLang="zh-HK" dirty="0" err="1">
                <a:solidFill>
                  <a:srgbClr val="FF0000"/>
                </a:solidFill>
              </a:rPr>
              <a:t>NameNodes</a:t>
            </a:r>
            <a:r>
              <a:rPr lang="en-US" altLang="zh-HK" dirty="0">
                <a:solidFill>
                  <a:srgbClr val="FF0000"/>
                </a:solidFill>
              </a:rPr>
              <a:t> and 3 </a:t>
            </a:r>
            <a:r>
              <a:rPr lang="en-US" altLang="zh-HK" dirty="0" err="1">
                <a:solidFill>
                  <a:srgbClr val="FF0000"/>
                </a:solidFill>
              </a:rPr>
              <a:t>DataNodes</a:t>
            </a:r>
            <a:r>
              <a:rPr lang="en-US" altLang="zh-HK" dirty="0"/>
              <a:t>. Upon completing the initial configuration, we will expand the cluster by </a:t>
            </a:r>
            <a:r>
              <a:rPr lang="en-US" altLang="zh-HK" dirty="0">
                <a:solidFill>
                  <a:srgbClr val="FF0000"/>
                </a:solidFill>
              </a:rPr>
              <a:t>adding an additional </a:t>
            </a:r>
            <a:r>
              <a:rPr lang="en-US" altLang="zh-HK" dirty="0" err="1">
                <a:solidFill>
                  <a:srgbClr val="FF0000"/>
                </a:solidFill>
              </a:rPr>
              <a:t>DataNode</a:t>
            </a: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/>
              <a:t>and </a:t>
            </a:r>
            <a:r>
              <a:rPr lang="en-US" altLang="zh-HK" dirty="0">
                <a:solidFill>
                  <a:srgbClr val="FF0000"/>
                </a:solidFill>
              </a:rPr>
              <a:t>explore integrating GPU capabilities to enable AI computing</a:t>
            </a:r>
            <a:r>
              <a:rPr lang="en-US" altLang="zh-HK" dirty="0"/>
              <a:t> within the cluster.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47E79-8955-5F9B-5259-CF5468B6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819CB-EC57-ADAD-DDA8-E0CECC7B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4C084-ADEA-BC39-88D5-05710EBB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Set the environment variables(All Node):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C83F00-1DDC-9E15-AF39-F4ED6361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5881DA-D484-1387-9E3D-ACA497C1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72" y="2249119"/>
            <a:ext cx="929769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8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C980-6598-7511-7428-C73F5A3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A0052-64FC-7C74-C635-F6BBD007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hbase-env.sh, add Java Home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AE3059-E218-27EE-A7AB-22B645E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2A70B7-7970-836D-31FC-D410D13C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87" y="2328051"/>
            <a:ext cx="926911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C980-6598-7511-7428-C73F5A3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A0052-64FC-7C74-C635-F6BBD007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hbase-site.xml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AE3059-E218-27EE-A7AB-22B645E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19DAA6-BDF2-8E22-175F-C489E39C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02" y="2179017"/>
            <a:ext cx="927864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C980-6598-7511-7428-C73F5A3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A0052-64FC-7C74-C635-F6BBD007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Set </a:t>
            </a:r>
            <a:r>
              <a:rPr lang="en-US" altLang="zh-HK" dirty="0" err="1"/>
              <a:t>regionservers</a:t>
            </a:r>
            <a:r>
              <a:rPr lang="en-US" altLang="zh-HK" dirty="0"/>
              <a:t> and backup-masters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AE3059-E218-27EE-A7AB-22B645E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47BBE1-B31F-BA23-2B22-35C7B44D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2" y="2223648"/>
            <a:ext cx="925959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9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BA59C-DBD5-ECBF-42E8-DAF55145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ECB4-3D6C-ECE4-C012-41CD2D9F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</a:t>
            </a:r>
            <a:r>
              <a:rPr lang="en-US" altLang="zh-HK" dirty="0" err="1"/>
              <a:t>Hbase</a:t>
            </a:r>
            <a:r>
              <a:rPr lang="en-US" altLang="zh-HK" dirty="0"/>
              <a:t> to All node: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Start </a:t>
            </a:r>
            <a:r>
              <a:rPr lang="en-US" altLang="zh-HK" dirty="0" err="1"/>
              <a:t>Hbase</a:t>
            </a:r>
            <a:r>
              <a:rPr lang="en-US" altLang="zh-HK" dirty="0"/>
              <a:t>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3C0FE-7301-22CA-64F3-EF4DB90F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E7E1AD-FABE-3C1E-89D7-C4E72B3E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5" y="4208125"/>
            <a:ext cx="9316750" cy="447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B3A95A-6C82-7EF9-B3BC-DF8B3AB7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5" y="2328051"/>
            <a:ext cx="927864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9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http://namenode1:9870/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35</a:t>
            </a:fld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632039D-AA0A-FD85-F678-7A3A8261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18" y="2652848"/>
            <a:ext cx="5538582" cy="289218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78C192C-A38C-B027-4A4F-D01B1637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55" y="1805456"/>
            <a:ext cx="5719556" cy="44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7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http://namenode2:16010/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D1B350-4DA6-FC4F-38BA-B8E4E7CA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" y="2704787"/>
            <a:ext cx="5286817" cy="27071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71B3F1-EC4A-5A60-2037-4EE5CFC2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811032"/>
            <a:ext cx="5745035" cy="4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 (Kill Primary)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When the Primary </a:t>
            </a:r>
            <a:r>
              <a:rPr lang="en-US" altLang="zh-HK" dirty="0" err="1"/>
              <a:t>NameNode</a:t>
            </a:r>
            <a:r>
              <a:rPr lang="en-US" altLang="zh-HK" dirty="0"/>
              <a:t> is terminated, the Secondary </a:t>
            </a:r>
            <a:r>
              <a:rPr lang="en-US" altLang="zh-HK" dirty="0" err="1"/>
              <a:t>NameNode</a:t>
            </a:r>
            <a:r>
              <a:rPr lang="en-US" altLang="zh-HK" dirty="0"/>
              <a:t> will automatically become active.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A876BE-8B84-5A4A-C015-C6FFDD90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8" y="2508374"/>
            <a:ext cx="2210108" cy="1095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CF3C196-659E-5E98-606D-95EC54A8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48" y="3603902"/>
            <a:ext cx="3005849" cy="25605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EC54F04-ADC4-3B2A-9A39-B140331B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79" y="2468194"/>
            <a:ext cx="663985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83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 (Kill Primary)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Zookeeper log: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340624-C066-818A-6F85-DB2792A2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084"/>
            <a:ext cx="12192000" cy="9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9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</a:t>
            </a:r>
            <a:r>
              <a:rPr lang="en-US" altLang="zh-CN" dirty="0" err="1"/>
              <a:t>Hbase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http://namenode1:16010/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C892D2-6552-29A7-EB6E-DA312E1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4" y="2284653"/>
            <a:ext cx="8907262" cy="36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287A0-C59E-3979-67AD-499F1797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21327-503D-CCFF-EA2D-4CCCE2A9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/>
              <a:t>To set up a cluster with </a:t>
            </a:r>
            <a:r>
              <a:rPr lang="en-US" altLang="zh-HK" dirty="0">
                <a:solidFill>
                  <a:srgbClr val="FF0000"/>
                </a:solidFill>
              </a:rPr>
              <a:t>3 </a:t>
            </a:r>
            <a:r>
              <a:rPr lang="en-US" altLang="zh-HK" dirty="0" err="1">
                <a:solidFill>
                  <a:srgbClr val="FF0000"/>
                </a:solidFill>
              </a:rPr>
              <a:t>NameNodes</a:t>
            </a: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/>
              <a:t>and </a:t>
            </a:r>
            <a:r>
              <a:rPr lang="en-US" altLang="zh-HK" dirty="0">
                <a:solidFill>
                  <a:srgbClr val="FF0000"/>
                </a:solidFill>
              </a:rPr>
              <a:t>2 </a:t>
            </a:r>
            <a:r>
              <a:rPr lang="en-US" altLang="zh-HK" dirty="0" err="1">
                <a:solidFill>
                  <a:srgbClr val="FF0000"/>
                </a:solidFill>
              </a:rPr>
              <a:t>DataNodes</a:t>
            </a:r>
            <a:r>
              <a:rPr lang="en-US" altLang="zh-HK" dirty="0"/>
              <a:t>, a total of </a:t>
            </a:r>
            <a:r>
              <a:rPr lang="en-US" altLang="zh-HK" dirty="0">
                <a:solidFill>
                  <a:srgbClr val="FF0000"/>
                </a:solidFill>
              </a:rPr>
              <a:t>5 Virtual Machines (VMs)</a:t>
            </a:r>
            <a:r>
              <a:rPr lang="en-US" altLang="zh-HK" dirty="0"/>
              <a:t> will be required. For local deployment, virtualization tools like </a:t>
            </a:r>
            <a:r>
              <a:rPr lang="en-US" altLang="zh-HK" dirty="0">
                <a:solidFill>
                  <a:srgbClr val="FF0000"/>
                </a:solidFill>
              </a:rPr>
              <a:t>VirtualBox or VMware </a:t>
            </a:r>
            <a:r>
              <a:rPr lang="en-US" altLang="zh-HK" dirty="0"/>
              <a:t>can be used to create the necessary VMs. On </a:t>
            </a:r>
            <a:r>
              <a:rPr lang="en-US" altLang="zh-HK" dirty="0">
                <a:solidFill>
                  <a:srgbClr val="FF0000"/>
                </a:solidFill>
              </a:rPr>
              <a:t>Google Cloud Platform (GCP)</a:t>
            </a:r>
            <a:r>
              <a:rPr lang="en-US" altLang="zh-HK" dirty="0"/>
              <a:t>, the Compute Engine service will be utilized to provision 5 virtual machines for the cluster. </a:t>
            </a:r>
          </a:p>
          <a:p>
            <a:r>
              <a:rPr lang="en-US" altLang="zh-HK" dirty="0"/>
              <a:t>Additionally, we need to configure the network mode to </a:t>
            </a:r>
            <a:r>
              <a:rPr lang="en-US" altLang="zh-HK" dirty="0">
                <a:solidFill>
                  <a:srgbClr val="FF0000"/>
                </a:solidFill>
              </a:rPr>
              <a:t>bridge</a:t>
            </a:r>
            <a:r>
              <a:rPr lang="en-US" altLang="zh-HK" dirty="0"/>
              <a:t>. This ensures that each VM is assigned its own internal IP address, enabling seamless communication between the nodes in the cluster.</a:t>
            </a:r>
          </a:p>
          <a:p>
            <a:r>
              <a:rPr lang="en-US" altLang="zh-HK" dirty="0"/>
              <a:t>Hardware resources:</a:t>
            </a:r>
          </a:p>
          <a:p>
            <a:pPr lvl="1"/>
            <a:r>
              <a:rPr lang="en-US" altLang="zh-HK" sz="2000" dirty="0">
                <a:solidFill>
                  <a:srgbClr val="FF0000"/>
                </a:solidFill>
              </a:rPr>
              <a:t>1 </a:t>
            </a:r>
            <a:r>
              <a:rPr lang="en-US" altLang="zh-HK" sz="2000" dirty="0" err="1">
                <a:solidFill>
                  <a:srgbClr val="FF0000"/>
                </a:solidFill>
              </a:rPr>
              <a:t>vCore</a:t>
            </a:r>
            <a:r>
              <a:rPr lang="en-US" altLang="zh-HK" sz="2000" dirty="0">
                <a:solidFill>
                  <a:srgbClr val="FF0000"/>
                </a:solidFill>
              </a:rPr>
              <a:t>/</a:t>
            </a:r>
            <a:r>
              <a:rPr lang="en-US" altLang="zh-HK" sz="2000" dirty="0" err="1">
                <a:solidFill>
                  <a:srgbClr val="FF0000"/>
                </a:solidFill>
              </a:rPr>
              <a:t>pCore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 lvl="1"/>
            <a:r>
              <a:rPr lang="en-US" altLang="zh-HK" sz="2000" dirty="0">
                <a:solidFill>
                  <a:srgbClr val="FF0000"/>
                </a:solidFill>
              </a:rPr>
              <a:t>2GB </a:t>
            </a:r>
            <a:r>
              <a:rPr lang="en-US" altLang="zh-HK" sz="2000" dirty="0" err="1">
                <a:solidFill>
                  <a:srgbClr val="FF0000"/>
                </a:solidFill>
              </a:rPr>
              <a:t>vMemory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 lvl="1"/>
            <a:r>
              <a:rPr lang="en-US" altLang="zh-HK" sz="2000" dirty="0">
                <a:solidFill>
                  <a:srgbClr val="FF0000"/>
                </a:solidFill>
              </a:rPr>
              <a:t>20GB </a:t>
            </a:r>
            <a:r>
              <a:rPr lang="en-US" altLang="zh-HK" sz="2000" dirty="0" err="1">
                <a:solidFill>
                  <a:srgbClr val="FF0000"/>
                </a:solidFill>
              </a:rPr>
              <a:t>vStorage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 lvl="1"/>
            <a:r>
              <a:rPr lang="en-US" altLang="zh-HK" sz="2000" dirty="0" err="1">
                <a:solidFill>
                  <a:srgbClr val="FF0000"/>
                </a:solidFill>
              </a:rPr>
              <a:t>vNetwork</a:t>
            </a:r>
            <a:r>
              <a:rPr lang="en-US" altLang="zh-HK" sz="2000" dirty="0">
                <a:solidFill>
                  <a:srgbClr val="FF0000"/>
                </a:solidFill>
              </a:rPr>
              <a:t> Interface Cards (</a:t>
            </a:r>
            <a:r>
              <a:rPr lang="en-US" altLang="zh-HK" sz="2000" dirty="0" err="1">
                <a:solidFill>
                  <a:srgbClr val="FF0000"/>
                </a:solidFill>
              </a:rPr>
              <a:t>vNICs</a:t>
            </a:r>
            <a:r>
              <a:rPr lang="en-US" altLang="zh-HK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HK" dirty="0"/>
              <a:t>OS: </a:t>
            </a:r>
            <a:r>
              <a:rPr lang="en-US" altLang="zh-HK" dirty="0">
                <a:solidFill>
                  <a:srgbClr val="FF0000"/>
                </a:solidFill>
              </a:rPr>
              <a:t>Ubuntu 22.04 LTS Server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BCC1C1-3396-7CA8-4071-C3F68A31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5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</a:t>
            </a:r>
            <a:r>
              <a:rPr lang="en-US" altLang="zh-CN" dirty="0" err="1"/>
              <a:t>Hbase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http://namenode2:16010/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717A7-276B-49F5-457E-2DF30BE8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6" y="2197456"/>
            <a:ext cx="9368901" cy="38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1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Mapper Code: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AC471B-083E-C9F1-49B4-6EF0D607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845734"/>
            <a:ext cx="6048375" cy="44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Reducer Code: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42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ABF3A7-D58E-7127-A1DF-28A13729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17" y="1954108"/>
            <a:ext cx="745196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06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Partitioner Code: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31D91B-B2B0-065F-745A-D23D691D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47" y="2710003"/>
            <a:ext cx="74686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4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Main Function: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44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3038011-678B-ABAB-8EC4-0B607473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38173"/>
            <a:ext cx="4771960" cy="353092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61BE142-7439-678C-95E1-3DA652C4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67" y="2324009"/>
            <a:ext cx="5182185" cy="35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2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2CC7E-0590-548A-B433-5545C5E5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4D8B5-B06C-9EA7-F131-EE4B862F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JA</a:t>
            </a:r>
            <a:r>
              <a:rPr lang="en-US" altLang="zh-CN" dirty="0"/>
              <a:t>R:</a:t>
            </a:r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Create a 200MB txt file </a:t>
            </a:r>
            <a:r>
              <a:rPr lang="en-US" altLang="zh-CN" dirty="0"/>
              <a:t>and execute the jar</a:t>
            </a:r>
            <a:r>
              <a:rPr lang="en-US" altLang="zh-HK" dirty="0"/>
              <a:t>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0C79C1-C872-C10B-B298-870D0BA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7D7F3B-9414-CB6D-76EF-5283F91F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3" y="2172300"/>
            <a:ext cx="9326277" cy="6668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582B7D-26BD-1F20-DC28-AA74EE58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99" y="3729236"/>
            <a:ext cx="928817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9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EA212-9358-59C1-2BAA-7A2EE57B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 Partition Result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27A72-3D37-FCB2-AEBA-D795871D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 consulted ChatGPT to recommend the appropriate number of reducers for processing a 200 MB repetitive file. It suggested using 4–8 reducers. To test this, I conducted an experiment. The results indicate that 5 reducers performed the best. Below is the plot of the results: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A30914-83BA-722B-6234-7EE20EE6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870EF8-5462-9C25-9BF4-7C22CED2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29" y="2792534"/>
            <a:ext cx="5379141" cy="3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5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50986-951B-1B22-32CD-8BFAD502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</a:t>
            </a:r>
            <a:r>
              <a:rPr lang="en-US" altLang="zh-CN" dirty="0" err="1"/>
              <a:t>Datanode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85229-791D-E4C7-2EAF-270A5970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a </a:t>
            </a:r>
            <a:r>
              <a:rPr lang="en-US" altLang="zh-CN" dirty="0" err="1"/>
              <a:t>D</a:t>
            </a:r>
            <a:r>
              <a:rPr lang="en-US" altLang="zh-HK" dirty="0" err="1"/>
              <a:t>atanode</a:t>
            </a:r>
            <a:r>
              <a:rPr lang="en-US" altLang="zh-HK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Create an image of datanode1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Add ssh public key to </a:t>
            </a:r>
            <a:r>
              <a:rPr lang="en-US" altLang="zh-HK" dirty="0" err="1"/>
              <a:t>DataNodes</a:t>
            </a: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Copy Hadoop and </a:t>
            </a:r>
            <a:r>
              <a:rPr lang="en-US" altLang="zh-HK" dirty="0" err="1"/>
              <a:t>hbase</a:t>
            </a:r>
            <a:r>
              <a:rPr lang="en-US" altLang="zh-HK" dirty="0"/>
              <a:t> to </a:t>
            </a:r>
            <a:r>
              <a:rPr lang="en-US" altLang="zh-HK" dirty="0" err="1"/>
              <a:t>datanode</a:t>
            </a:r>
            <a:r>
              <a:rPr lang="en-US" altLang="zh-HK" dirty="0"/>
              <a:t>(from DN1)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Install JDK1.8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Edit </a:t>
            </a:r>
            <a:r>
              <a:rPr lang="en-US" altLang="zh-HK" dirty="0" err="1"/>
              <a:t>Namenodes</a:t>
            </a:r>
            <a:r>
              <a:rPr lang="en-US" altLang="zh-HK" dirty="0"/>
              <a:t> /</a:t>
            </a:r>
            <a:r>
              <a:rPr lang="en-US" altLang="zh-HK" dirty="0" err="1"/>
              <a:t>etc</a:t>
            </a:r>
            <a:r>
              <a:rPr lang="en-US" altLang="zh-HK" dirty="0"/>
              <a:t>/hosts (add new DN IP)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Restart HDFS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DB150E-6633-FAB2-F5BF-A9FF409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455FFC-5979-0BEE-8749-9B71DD85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84" y="1929250"/>
            <a:ext cx="2499447" cy="41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70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9E8F-FDC1-1F60-8EAD-51ACA18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Use GPU with Map-Reduce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B4417-A377-5F01-4A8B-C180D8CA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https://hadoop.apache.org/docs/r3.1.1/hadoop-yarn/hadoop-yarn-site/UsingGpus.html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2C3D-87A0-133A-95D1-686BEE21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636E52-156A-54A5-34D8-22D4ACFF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7" y="2305948"/>
            <a:ext cx="2838846" cy="16956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E0B337-9662-89FA-18B0-AF83C883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41" y="4197082"/>
            <a:ext cx="371526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3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9E8F-FDC1-1F60-8EAD-51ACA18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Use GPU with Map-Reduce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B4417-A377-5F01-4A8B-C180D8CA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https://hadoop.apache.org/docs/r3.1.1/hadoop-yarn/hadoop-yarn-site/UsingGpus.html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2C3D-87A0-133A-95D1-686BEE21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E5F1FB-E4C5-4D6B-ADEE-93F0BBFB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43" y="2217822"/>
            <a:ext cx="4695826" cy="39466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5FA809-A8F1-0ABC-4D1D-578722B5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99" y="2328051"/>
            <a:ext cx="4508451" cy="39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F5B87-FE54-AACD-8E59-83D3CC05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D6A33-720B-9D03-CEBA-8F11CC94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Hadoop User (All node (Optional)):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Edit /</a:t>
            </a:r>
            <a:r>
              <a:rPr lang="en-US" altLang="zh-HK" dirty="0" err="1"/>
              <a:t>etc</a:t>
            </a:r>
            <a:r>
              <a:rPr lang="en-US" altLang="zh-HK" dirty="0"/>
              <a:t>/hosts (All node):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D63C3C-3D06-8A85-1023-20A4328A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606781-4358-8B77-4DA5-C94F2120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1" y="2261754"/>
            <a:ext cx="7802064" cy="13336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61F34B4-1EEB-0554-50B5-A7B8A77F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01" y="4011460"/>
            <a:ext cx="771632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33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290AE-185E-70C0-F18F-5E7E11D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Use GPU with Map-Reduce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C0492-FD8F-6857-5AC5-9BC3962F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Here are some open-based Machine Learning Model code with Python and Map-Reduce:</a:t>
            </a:r>
          </a:p>
          <a:p>
            <a:r>
              <a:rPr lang="en-US" altLang="zh-HK" dirty="0">
                <a:hlinkClick r:id="rId2"/>
              </a:rPr>
              <a:t>mapreduce-based-machine-learning/LogisticRegMapReduce.py at main · </a:t>
            </a:r>
            <a:r>
              <a:rPr lang="en-US" altLang="zh-HK" dirty="0" err="1">
                <a:hlinkClick r:id="rId2"/>
              </a:rPr>
              <a:t>prithviraj-maurya</a:t>
            </a:r>
            <a:r>
              <a:rPr lang="en-US" altLang="zh-HK" dirty="0">
                <a:hlinkClick r:id="rId2"/>
              </a:rPr>
              <a:t>/</a:t>
            </a:r>
            <a:r>
              <a:rPr lang="en-US" altLang="zh-HK" dirty="0" err="1">
                <a:hlinkClick r:id="rId2"/>
              </a:rPr>
              <a:t>mapreduce</a:t>
            </a:r>
            <a:r>
              <a:rPr lang="en-US" altLang="zh-HK" dirty="0">
                <a:hlinkClick r:id="rId2"/>
              </a:rPr>
              <a:t>-based-machine-learning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1DBCD-091F-92E3-D258-68912717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3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78C0F-6821-3B49-0D20-5AB2D1E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A88E-AE8A-437B-9F5D-77A8839A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Apache Hadoop 3.4.1 – Hadoop Cluster Setup. (2024). Apache.org. </a:t>
            </a:r>
            <a:r>
              <a:rPr lang="en-US" altLang="zh-HK" dirty="0">
                <a:hlinkClick r:id="rId2"/>
              </a:rPr>
              <a:t>https://hadoop.apache.org/docs/r3.4.1/hadoop-project-dist/hadoop-common/ClusterSetup.html</a:t>
            </a: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Apache </a:t>
            </a:r>
            <a:r>
              <a:rPr lang="en-US" altLang="zh-HK" dirty="0" err="1"/>
              <a:t>ZooKeeper</a:t>
            </a:r>
            <a:r>
              <a:rPr lang="en-US" altLang="zh-HK" dirty="0"/>
              <a:t>. (2010). Apache.org. https://zookeeper.apache.org/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‌Apache Hadoop 3.1.1 – Using GPU On YARN. (2018). Apache.org. https://hadoop.apache.org/docs/r3.1.1/hadoop-yarn/hadoop-yarn-site/UsingGpus.html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‌Prabha. (2018, December 8). Apache Hadoop Installation on Ubuntu (multi-node cluster). Spark by {Examples}. https://sparkbyexamples.com/hadoop/apache-hadoop-installation/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‌[GCP</a:t>
            </a:r>
            <a:r>
              <a:rPr lang="zh-HK" altLang="en-US" dirty="0"/>
              <a:t>教學</a:t>
            </a:r>
            <a:r>
              <a:rPr lang="en-US" altLang="zh-HK" dirty="0"/>
              <a:t>-Python] #4 </a:t>
            </a:r>
            <a:r>
              <a:rPr lang="zh-HK" altLang="en-US" dirty="0"/>
              <a:t>建立防火牆規則</a:t>
            </a:r>
            <a:r>
              <a:rPr lang="en-US" altLang="zh-HK" dirty="0"/>
              <a:t>. (2020, March 31). 1010Code. https://andy6804tw.github.io/2020/03/31/gcp-python-ep4/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0EC43-A425-9BAD-765E-14BB065C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5CD52-C223-25CA-0B9E-93542881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E51083-DBA1-B130-0626-974E0A3E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Generate ssh-key (All </a:t>
            </a:r>
            <a:r>
              <a:rPr lang="en-US" altLang="zh-HK" dirty="0" err="1"/>
              <a:t>Namenode</a:t>
            </a:r>
            <a:r>
              <a:rPr lang="en-US" altLang="zh-HK" dirty="0"/>
              <a:t>, Datanode1):</a:t>
            </a:r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Copy the key to all other nodes including </a:t>
            </a:r>
            <a:r>
              <a:rPr lang="en-US" altLang="zh-HK" dirty="0" err="1"/>
              <a:t>Namenode</a:t>
            </a:r>
            <a:r>
              <a:rPr lang="en-US" altLang="zh-HK" dirty="0"/>
              <a:t> and </a:t>
            </a:r>
            <a:r>
              <a:rPr lang="en-US" altLang="zh-HK" dirty="0" err="1"/>
              <a:t>Datanode</a:t>
            </a:r>
            <a:r>
              <a:rPr lang="en-US" altLang="zh-HK" dirty="0"/>
              <a:t>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3ED2F-32EF-DFC1-E800-BA3E79F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08719E-B97C-337A-7C27-8D8C9278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1" y="2221450"/>
            <a:ext cx="7744906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C32086-FFF4-DDD8-BE5D-5E011A61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01" y="3721377"/>
            <a:ext cx="926911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6DBD9-FE43-0B84-B592-51D9D581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805B0-BD6F-D9DB-84CF-DED38379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If you encounter the error "</a:t>
            </a:r>
            <a:r>
              <a:rPr lang="en-US" altLang="zh-HK" dirty="0">
                <a:solidFill>
                  <a:srgbClr val="FF0000"/>
                </a:solidFill>
              </a:rPr>
              <a:t>Permission denied (</a:t>
            </a:r>
            <a:r>
              <a:rPr lang="en-US" altLang="zh-HK" dirty="0" err="1">
                <a:solidFill>
                  <a:srgbClr val="FF0000"/>
                </a:solidFill>
              </a:rPr>
              <a:t>publickey</a:t>
            </a:r>
            <a:r>
              <a:rPr lang="en-US" altLang="zh-HK" dirty="0">
                <a:solidFill>
                  <a:srgbClr val="FF0000"/>
                </a:solidFill>
              </a:rPr>
              <a:t>)</a:t>
            </a:r>
            <a:r>
              <a:rPr lang="en-US" altLang="zh-HK" dirty="0"/>
              <a:t>" on GCP, you can resolve it by </a:t>
            </a:r>
            <a:r>
              <a:rPr lang="en-US" altLang="zh-HK" dirty="0">
                <a:solidFill>
                  <a:srgbClr val="FF0000"/>
                </a:solidFill>
              </a:rPr>
              <a:t>appending your public key to the ~/.ssh/</a:t>
            </a:r>
            <a:r>
              <a:rPr lang="en-US" altLang="zh-HK" dirty="0" err="1">
                <a:solidFill>
                  <a:srgbClr val="FF0000"/>
                </a:solidFill>
              </a:rPr>
              <a:t>authorized_keys</a:t>
            </a:r>
            <a:r>
              <a:rPr lang="en-US" altLang="zh-HK" dirty="0">
                <a:solidFill>
                  <a:srgbClr val="FF0000"/>
                </a:solidFill>
              </a:rPr>
              <a:t> file on the VM</a:t>
            </a:r>
            <a:r>
              <a:rPr lang="en-US" altLang="zh-HK" dirty="0"/>
              <a:t>. This can be done using the following command: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Install </a:t>
            </a:r>
            <a:r>
              <a:rPr lang="en-US" altLang="zh-HK" dirty="0">
                <a:solidFill>
                  <a:srgbClr val="FF0000"/>
                </a:solidFill>
              </a:rPr>
              <a:t>JDK1.8</a:t>
            </a:r>
            <a:r>
              <a:rPr lang="en-US" altLang="zh-HK" dirty="0"/>
              <a:t> on all nodes: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E2F813-376E-11E3-3DED-749A2567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0264E5-7470-D810-9F82-12EEDB9A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2759320"/>
            <a:ext cx="7725853" cy="8954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2C9079-8E92-F2AF-6135-6F124812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6" y="4568381"/>
            <a:ext cx="770680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4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BD84A-1200-F4B5-14A3-BB201759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203FA-C494-FB74-EF54-323857D1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Download and </a:t>
            </a:r>
            <a:r>
              <a:rPr lang="en-US" altLang="zh-CN" dirty="0"/>
              <a:t>unzip </a:t>
            </a:r>
            <a:r>
              <a:rPr lang="en-US" altLang="zh-HK" dirty="0"/>
              <a:t>Hadoop on Primary </a:t>
            </a:r>
            <a:r>
              <a:rPr lang="en-US" altLang="zh-HK" dirty="0" err="1"/>
              <a:t>Namenode</a:t>
            </a:r>
            <a:r>
              <a:rPr lang="en-US" altLang="zh-HK" dirty="0"/>
              <a:t>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4FACA9-CC1A-D642-BD10-DF4E03E4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9B5976-DF60-B5E4-F009-FB35DD66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2" y="2227309"/>
            <a:ext cx="772585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74D15-67D5-CCA3-BA98-DC69B870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6146E-CD8C-6084-A8CC-01FA9ED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Set the environment variables(All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D9B55F-7F24-FA94-0823-D47F8A97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F4F059-4A04-05ED-1810-20955C65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24" y="2223891"/>
            <a:ext cx="771632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4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17914</TotalTime>
  <Words>1246</Words>
  <Application>Microsoft Office PowerPoint</Application>
  <PresentationFormat>寬螢幕</PresentationFormat>
  <Paragraphs>215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Merriweather Sans</vt:lpstr>
      <vt:lpstr>Retrospect</vt:lpstr>
      <vt:lpstr>Hadoop Cluster Implementation  with High Availability in Local and Cloud</vt:lpstr>
      <vt:lpstr>Outline</vt:lpstr>
      <vt:lpstr>Overview</vt:lpstr>
      <vt:lpstr>Installation</vt:lpstr>
      <vt:lpstr>Installation</vt:lpstr>
      <vt:lpstr>Installation</vt:lpstr>
      <vt:lpstr>Installation</vt:lpstr>
      <vt:lpstr>Installation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Zookeeper for High Availability</vt:lpstr>
      <vt:lpstr>Zookeeper Installation</vt:lpstr>
      <vt:lpstr>Zookeeper Configuration</vt:lpstr>
      <vt:lpstr>Zookeeper Configuration</vt:lpstr>
      <vt:lpstr>Port forwarding in your Local Router</vt:lpstr>
      <vt:lpstr>Open port  in GCP (Create and Assign tag)</vt:lpstr>
      <vt:lpstr>Format and Start HDFS</vt:lpstr>
      <vt:lpstr>Hbase Installation</vt:lpstr>
      <vt:lpstr>Hbase Configuration</vt:lpstr>
      <vt:lpstr>Hbase Configuration</vt:lpstr>
      <vt:lpstr>Hbase Configuration</vt:lpstr>
      <vt:lpstr>Hbase Configuration</vt:lpstr>
      <vt:lpstr>Hbase Configuration</vt:lpstr>
      <vt:lpstr>Testing Hadoop</vt:lpstr>
      <vt:lpstr>Testing Hadoop</vt:lpstr>
      <vt:lpstr>Testing Hadoop (Kill Primary)</vt:lpstr>
      <vt:lpstr>Testing Hadoop (Kill Primary)</vt:lpstr>
      <vt:lpstr>Testing Hbase</vt:lpstr>
      <vt:lpstr>Testing Hbase</vt:lpstr>
      <vt:lpstr>Map-Reduce</vt:lpstr>
      <vt:lpstr>Map-Reduce</vt:lpstr>
      <vt:lpstr>Map-Reduce</vt:lpstr>
      <vt:lpstr>Map-Reduce</vt:lpstr>
      <vt:lpstr>Map-Reduce</vt:lpstr>
      <vt:lpstr>Map-Reduce Partition Result</vt:lpstr>
      <vt:lpstr>Adding Datanode</vt:lpstr>
      <vt:lpstr>Use GPU with Map-Reduce </vt:lpstr>
      <vt:lpstr>Use GPU with Map-Reduce </vt:lpstr>
      <vt:lpstr>Use GPU with Map-Reduce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mobility-mass spectrometry separation of steroid structural isomers and epimers</dc:title>
  <dc:creator>Alana Rister</dc:creator>
  <cp:lastModifiedBy>Anso n</cp:lastModifiedBy>
  <cp:revision>55</cp:revision>
  <dcterms:created xsi:type="dcterms:W3CDTF">2022-11-25T14:35:02Z</dcterms:created>
  <dcterms:modified xsi:type="dcterms:W3CDTF">2025-01-09T06:13:05Z</dcterms:modified>
</cp:coreProperties>
</file>