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62" r:id="rId3"/>
    <p:sldId id="257" r:id="rId4"/>
    <p:sldId id="265" r:id="rId5"/>
    <p:sldId id="264" r:id="rId6"/>
    <p:sldId id="266" r:id="rId7"/>
    <p:sldId id="258" r:id="rId8"/>
    <p:sldId id="259" r:id="rId9"/>
    <p:sldId id="267" r:id="rId10"/>
    <p:sldId id="261" r:id="rId11"/>
    <p:sldId id="260" r:id="rId12"/>
  </p:sldIdLst>
  <p:sldSz cx="9144000" cy="5143500" type="screen16x9"/>
  <p:notesSz cx="6858000" cy="9144000"/>
  <p:embeddedFontLst>
    <p:embeddedFont>
      <p:font typeface="Albert Sans" panose="02010600030101010101" charset="0"/>
      <p:regular r:id="rId14"/>
      <p:bold r:id="rId15"/>
      <p:italic r:id="rId16"/>
      <p:boldItalic r:id="rId17"/>
    </p:embeddedFont>
    <p:embeddedFont>
      <p:font typeface="Albert Sans Medium" panose="02010600030101010101" charset="0"/>
      <p:regular r:id="rId18"/>
      <p:bold r:id="rId19"/>
      <p:italic r:id="rId20"/>
      <p:boldItalic r:id="rId21"/>
    </p:embeddedFont>
    <p:embeddedFont>
      <p:font typeface="Rajdhani" panose="02010600030101010101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on Chow" initials="AC" lastIdx="1" clrIdx="0">
    <p:extLst>
      <p:ext uri="{19B8F6BF-5375-455C-9EA6-DF929625EA0E}">
        <p15:presenceInfo xmlns:p15="http://schemas.microsoft.com/office/powerpoint/2012/main" userId="Anson Cho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4FC"/>
    <a:srgbClr val="5E63EB"/>
    <a:srgbClr val="585CE4"/>
    <a:srgbClr val="A171F7"/>
    <a:srgbClr val="4E5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009F40-D60A-4342-A6A2-AC282D8D4EAA}">
  <a:tblStyle styleId="{66009F40-D60A-4342-A6A2-AC282D8D4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8" y="53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City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82F-4F08-992E-6F617A5518F6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2F-4F08-992E-6F617A5518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Variant 0</c:v>
                </c:pt>
                <c:pt idx="1">
                  <c:v>Variant 1 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0.33560000000000001</c:v>
                </c:pt>
                <c:pt idx="1">
                  <c:v>0.46129999999999999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F-4F08-992E-6F617A5518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6706479"/>
        <c:axId val="716703151"/>
      </c:barChart>
      <c:catAx>
        <c:axId val="71670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3151"/>
        <c:crosses val="autoZero"/>
        <c:auto val="1"/>
        <c:lblAlgn val="ctr"/>
        <c:lblOffset val="100"/>
        <c:noMultiLvlLbl val="0"/>
      </c:catAx>
      <c:valAx>
        <c:axId val="71670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47531351589179"/>
          <c:y val="0.14517741168705134"/>
          <c:w val="0.82160665511664066"/>
          <c:h val="0.7196329575948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City 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82F-4F08-992E-6F617A5518F6}"/>
              </c:ext>
            </c:extLst>
          </c:dPt>
          <c:dPt>
            <c:idx val="1"/>
            <c:invertIfNegative val="0"/>
            <c:bubble3D val="0"/>
            <c:spPr>
              <a:solidFill>
                <a:srgbClr val="D8C4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2F-4F08-992E-6F617A5518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Variant 0</c:v>
                </c:pt>
                <c:pt idx="1">
                  <c:v>Variant 2 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0.34699999999999998</c:v>
                </c:pt>
                <c:pt idx="1">
                  <c:v>0.44230000000000003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F-4F08-992E-6F617A5518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6706479"/>
        <c:axId val="716703151"/>
      </c:barChart>
      <c:catAx>
        <c:axId val="71670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3151"/>
        <c:crosses val="autoZero"/>
        <c:auto val="1"/>
        <c:lblAlgn val="ctr"/>
        <c:lblOffset val="100"/>
        <c:noMultiLvlLbl val="0"/>
      </c:catAx>
      <c:valAx>
        <c:axId val="71670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47531351589179"/>
          <c:y val="0.14517741168705134"/>
          <c:w val="0.82160665511664066"/>
          <c:h val="0.7196329575948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Search CTA Clicked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AE-4F74-A2BD-F17F6E99D30C}"/>
              </c:ext>
            </c:extLst>
          </c:dPt>
          <c:dPt>
            <c:idx val="1"/>
            <c:invertIfNegative val="0"/>
            <c:bubble3D val="0"/>
            <c:spPr>
              <a:solidFill>
                <a:srgbClr val="D8C4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AE-4F74-A2BD-F17F6E99D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Variant 0</c:v>
                </c:pt>
                <c:pt idx="1">
                  <c:v>Variant 2 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0.49630000000000002</c:v>
                </c:pt>
                <c:pt idx="1">
                  <c:v>0.55769999999999997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AE-4F74-A2BD-F17F6E99D30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6706479"/>
        <c:axId val="716703151"/>
      </c:barChart>
      <c:catAx>
        <c:axId val="71670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3151"/>
        <c:crosses val="autoZero"/>
        <c:auto val="1"/>
        <c:lblAlgn val="ctr"/>
        <c:lblOffset val="100"/>
        <c:noMultiLvlLbl val="0"/>
      </c:catAx>
      <c:valAx>
        <c:axId val="71670315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70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3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5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1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77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40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37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1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3f706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3f706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2175" y="967825"/>
            <a:ext cx="5899800" cy="2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7400" y="3471725"/>
            <a:ext cx="4849200" cy="39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8855075" y="1482838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654375" y="3140500"/>
            <a:ext cx="4896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855075" y="1186500"/>
            <a:ext cx="296400" cy="29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63200" y="4095225"/>
            <a:ext cx="849300" cy="84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6"/>
          <p:cNvGrpSpPr/>
          <p:nvPr/>
        </p:nvGrpSpPr>
        <p:grpSpPr>
          <a:xfrm>
            <a:off x="8572025" y="567850"/>
            <a:ext cx="668900" cy="4866150"/>
            <a:chOff x="9096500" y="567850"/>
            <a:chExt cx="668900" cy="4866150"/>
          </a:xfrm>
        </p:grpSpPr>
        <p:sp>
          <p:nvSpPr>
            <p:cNvPr id="230" name="Google Shape;230;p6"/>
            <p:cNvSpPr/>
            <p:nvPr/>
          </p:nvSpPr>
          <p:spPr>
            <a:xfrm rot="-5400000">
              <a:off x="9176800" y="484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-5400000">
              <a:off x="9176563" y="467041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-5400000">
              <a:off x="9176800" y="449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-5400000">
              <a:off x="9176788" y="43206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-5400000">
              <a:off x="9176800" y="4145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-5400000">
              <a:off x="9176800" y="397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-5400000">
              <a:off x="9176563" y="37956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-5400000">
              <a:off x="9176800" y="362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-5400000">
              <a:off x="9176563" y="34456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-5400000">
              <a:off x="9176800" y="327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-5400000">
              <a:off x="9176550" y="309562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-5400000">
              <a:off x="9176800" y="292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rot="-5400000">
              <a:off x="9176800" y="27458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rot="-5400000">
              <a:off x="9176800" y="25871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-5400000">
              <a:off x="9176788" y="24123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-5400000">
              <a:off x="9176563" y="22373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rot="-5400000">
              <a:off x="9176788" y="20623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 rot="-5400000">
              <a:off x="9176563" y="188733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 rot="-5400000">
              <a:off x="9176800" y="171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-5400000">
              <a:off x="9176800" y="15375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-5400000">
              <a:off x="9176800" y="136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-5400000">
              <a:off x="9176788" y="118756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-5400000">
              <a:off x="9176800" y="10123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-5400000">
              <a:off x="9176800" y="8375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-5400000">
              <a:off x="9176563" y="6625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-5400000">
              <a:off x="9176800" y="4875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6"/>
          <p:cNvSpPr/>
          <p:nvPr/>
        </p:nvSpPr>
        <p:spPr>
          <a:xfrm>
            <a:off x="77925" y="35937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6"/>
          <p:cNvGrpSpPr/>
          <p:nvPr/>
        </p:nvGrpSpPr>
        <p:grpSpPr>
          <a:xfrm>
            <a:off x="183350" y="4816100"/>
            <a:ext cx="2026200" cy="78000"/>
            <a:chOff x="6727425" y="4608275"/>
            <a:chExt cx="2026200" cy="78000"/>
          </a:xfrm>
        </p:grpSpPr>
        <p:sp>
          <p:nvSpPr>
            <p:cNvPr id="258" name="Google Shape;258;p6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6903475" y="3004063"/>
            <a:ext cx="3991375" cy="668900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4681700"/>
            <a:ext cx="26619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9"/>
          <p:cNvGrpSpPr/>
          <p:nvPr/>
        </p:nvGrpSpPr>
        <p:grpSpPr>
          <a:xfrm>
            <a:off x="1511025" y="4763900"/>
            <a:ext cx="2026200" cy="78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6750" y="33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720000" y="4003475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8512950" y="9"/>
            <a:ext cx="290700" cy="3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568550" y="4365775"/>
            <a:ext cx="375300" cy="37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7645200" y="3593975"/>
            <a:ext cx="2026200" cy="78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8598225" y="0"/>
            <a:ext cx="322500" cy="284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7432125" y="-875412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26750" y="0"/>
            <a:ext cx="1857300" cy="18081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5346325" y="106350"/>
            <a:ext cx="2026200" cy="78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372325" y="4501925"/>
            <a:ext cx="7124450" cy="668900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921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title"/>
          </p:nvPr>
        </p:nvSpPr>
        <p:spPr>
          <a:xfrm>
            <a:off x="306374" y="2138937"/>
            <a:ext cx="8210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Enhancing User Engagement</a:t>
            </a:r>
            <a:endParaRPr lang="en-GB" dirty="0">
              <a:solidFill>
                <a:schemeClr val="accent1"/>
              </a:solidFill>
              <a:highlight>
                <a:schemeClr val="dk2"/>
              </a:highlight>
              <a:latin typeface="+mj-lt"/>
            </a:endParaRPr>
          </a:p>
        </p:txBody>
      </p:sp>
      <p:sp>
        <p:nvSpPr>
          <p:cNvPr id="833" name="Google Shape;833;p26"/>
          <p:cNvSpPr txBox="1">
            <a:spLocks noGrp="1"/>
          </p:cNvSpPr>
          <p:nvPr>
            <p:ph type="body" idx="4294967295"/>
          </p:nvPr>
        </p:nvSpPr>
        <p:spPr>
          <a:xfrm>
            <a:off x="2119745" y="3059731"/>
            <a:ext cx="4429496" cy="720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A/B Testing Insights and Recommendations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In App Design</a:t>
            </a:r>
          </a:p>
        </p:txBody>
      </p:sp>
      <p:sp>
        <p:nvSpPr>
          <p:cNvPr id="834" name="Google Shape;834;p26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9" name="Picture 6" descr="Ab testing Generic Blue icon">
            <a:extLst>
              <a:ext uri="{FF2B5EF4-FFF2-40B4-BE49-F238E27FC236}">
                <a16:creationId xmlns:a16="http://schemas.microsoft.com/office/drawing/2014/main" id="{687E425B-E79E-49D4-94A7-DA4C12B2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80" y="1132017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1" i="0" dirty="0">
                <a:effectLst/>
                <a:latin typeface="+mj-lt"/>
              </a:rPr>
              <a:t>Recommendations &amp; 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758DA-9C2E-4866-A2A5-558379F1E621}"/>
              </a:ext>
            </a:extLst>
          </p:cNvPr>
          <p:cNvSpPr txBox="1"/>
          <p:nvPr/>
        </p:nvSpPr>
        <p:spPr>
          <a:xfrm>
            <a:off x="582561" y="1286839"/>
            <a:ext cx="6828504" cy="11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Recommendations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Adopt Changes from Variant 1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Re-test Variant 2 with a larger sample size to see if clearer results emerge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AEA7E-6FCF-49D9-9035-9A1C61710B0C}"/>
              </a:ext>
            </a:extLst>
          </p:cNvPr>
          <p:cNvSpPr txBox="1"/>
          <p:nvPr/>
        </p:nvSpPr>
        <p:spPr>
          <a:xfrm>
            <a:off x="582561" y="2479001"/>
            <a:ext cx="6828504" cy="226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Next Steps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Deep Dive Analysis: Perform a more detailed analysis of user </a:t>
            </a:r>
            <a:r>
              <a:rPr lang="en-GB" dirty="0" err="1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behavior</a:t>
            </a: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 post-onboarding to identify areas of improvement, such as funnel analysis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Regression Analysis: Provide valuable insights into the relationships between variables and help predict outcomes based on certain input features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Feedback Collection: Sending out surveys to gather direct feedback on the onboarding experience and the steps </a:t>
            </a:r>
          </a:p>
        </p:txBody>
      </p:sp>
      <p:pic>
        <p:nvPicPr>
          <p:cNvPr id="6" name="Picture 6" descr="Ab testing Generic Blue icon">
            <a:extLst>
              <a:ext uri="{FF2B5EF4-FFF2-40B4-BE49-F238E27FC236}">
                <a16:creationId xmlns:a16="http://schemas.microsoft.com/office/drawing/2014/main" id="{8A5E980B-607D-479E-9090-7816C7E6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6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 idx="4294967295"/>
          </p:nvPr>
        </p:nvSpPr>
        <p:spPr>
          <a:xfrm>
            <a:off x="3200399" y="2203922"/>
            <a:ext cx="2079523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effectLst/>
                <a:latin typeface="+mj-lt"/>
              </a:rPr>
              <a:t>Questions</a:t>
            </a:r>
          </a:p>
        </p:txBody>
      </p:sp>
      <p:pic>
        <p:nvPicPr>
          <p:cNvPr id="4" name="Picture 6" descr="Ab testing Generic Blue icon">
            <a:extLst>
              <a:ext uri="{FF2B5EF4-FFF2-40B4-BE49-F238E27FC236}">
                <a16:creationId xmlns:a16="http://schemas.microsoft.com/office/drawing/2014/main" id="{D61B0E10-0BA8-495D-84C4-C02EE975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31" y="2208469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title"/>
          </p:nvPr>
        </p:nvSpPr>
        <p:spPr>
          <a:xfrm>
            <a:off x="1553284" y="516310"/>
            <a:ext cx="177985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Content</a:t>
            </a:r>
            <a:endParaRPr lang="en-GB" dirty="0">
              <a:solidFill>
                <a:schemeClr val="accent1"/>
              </a:solidFill>
              <a:highlight>
                <a:schemeClr val="dk2"/>
              </a:highlight>
              <a:latin typeface="+mj-lt"/>
            </a:endParaRPr>
          </a:p>
        </p:txBody>
      </p:sp>
      <p:sp>
        <p:nvSpPr>
          <p:cNvPr id="833" name="Google Shape;833;p26"/>
          <p:cNvSpPr txBox="1">
            <a:spLocks noGrp="1"/>
          </p:cNvSpPr>
          <p:nvPr>
            <p:ph type="body" idx="4294967295"/>
          </p:nvPr>
        </p:nvSpPr>
        <p:spPr>
          <a:xfrm>
            <a:off x="909377" y="1478756"/>
            <a:ext cx="7325245" cy="2722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App user onboarding process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latin typeface="+mj-l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Test Variants, Objective &amp; Metrics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sz="800" dirty="0">
              <a:latin typeface="+mj-l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Key Insights for the Original design (V0) vs "Undecided" option hidden (V1)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Key Insights for the Original design (V0) vs Simplified CTA 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text </a:t>
            </a:r>
            <a:r>
              <a:rPr lang="en-GB" sz="1600" dirty="0">
                <a:latin typeface="+mj-lt"/>
              </a:rPr>
              <a:t>(V2)</a:t>
            </a:r>
          </a:p>
          <a:p>
            <a:pPr marL="0" indent="0">
              <a:buNone/>
            </a:pPr>
            <a:endParaRPr lang="en-GB" sz="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More detail insights in Python </a:t>
            </a:r>
            <a:r>
              <a:rPr lang="en-GB" sz="1600" dirty="0" err="1">
                <a:latin typeface="+mj-lt"/>
              </a:rPr>
              <a:t>Jupyter</a:t>
            </a:r>
            <a:r>
              <a:rPr lang="en-GB" sz="1600" dirty="0">
                <a:latin typeface="+mj-lt"/>
              </a:rPr>
              <a:t> Notebook 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>
                <a:latin typeface="+mj-lt"/>
              </a:rPr>
              <a:t>Recommendations &amp; Next Steps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sz="1600" dirty="0">
              <a:latin typeface="+mj-lt"/>
            </a:endParaRPr>
          </a:p>
        </p:txBody>
      </p:sp>
      <p:sp>
        <p:nvSpPr>
          <p:cNvPr id="834" name="Google Shape;834;p26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6" name="Picture 6" descr="Ab testing Generic Blue icon">
            <a:extLst>
              <a:ext uri="{FF2B5EF4-FFF2-40B4-BE49-F238E27FC236}">
                <a16:creationId xmlns:a16="http://schemas.microsoft.com/office/drawing/2014/main" id="{5006A803-9426-47C0-9B71-2FE4D083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4" y="430184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1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368390" y="5260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effectLst/>
                <a:latin typeface="+mj-lt"/>
              </a:rPr>
              <a:t>App user onboarding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65CD0F-376D-4540-BE65-19C28B25536E}"/>
              </a:ext>
            </a:extLst>
          </p:cNvPr>
          <p:cNvSpPr/>
          <p:nvPr/>
        </p:nvSpPr>
        <p:spPr>
          <a:xfrm>
            <a:off x="974783" y="1915064"/>
            <a:ext cx="2536166" cy="414068"/>
          </a:xfrm>
          <a:prstGeom prst="rect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F09F0-6311-49C7-B81B-C695483BAB5C}"/>
              </a:ext>
            </a:extLst>
          </p:cNvPr>
          <p:cNvSpPr/>
          <p:nvPr/>
        </p:nvSpPr>
        <p:spPr>
          <a:xfrm>
            <a:off x="1354345" y="2364716"/>
            <a:ext cx="1794294" cy="41406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A0F64-7C70-4C03-A327-22A7171FC5D4}"/>
              </a:ext>
            </a:extLst>
          </p:cNvPr>
          <p:cNvSpPr/>
          <p:nvPr/>
        </p:nvSpPr>
        <p:spPr>
          <a:xfrm>
            <a:off x="1554377" y="2821914"/>
            <a:ext cx="1376977" cy="4140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7D6DF-3842-4A6F-BE5B-2A205394CAC6}"/>
              </a:ext>
            </a:extLst>
          </p:cNvPr>
          <p:cNvSpPr/>
          <p:nvPr/>
        </p:nvSpPr>
        <p:spPr>
          <a:xfrm>
            <a:off x="1757941" y="3270487"/>
            <a:ext cx="933498" cy="414068"/>
          </a:xfrm>
          <a:prstGeom prst="rect">
            <a:avLst/>
          </a:prstGeom>
          <a:solidFill>
            <a:srgbClr val="D8C4FC"/>
          </a:solidFill>
          <a:ln>
            <a:solidFill>
              <a:srgbClr val="D8C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254384-E4EC-4995-A649-9D5CB53E418D}"/>
              </a:ext>
            </a:extLst>
          </p:cNvPr>
          <p:cNvSpPr txBox="1"/>
          <p:nvPr/>
        </p:nvSpPr>
        <p:spPr>
          <a:xfrm>
            <a:off x="1117118" y="1404568"/>
            <a:ext cx="239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10-step onboarding process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8DBF-A69E-43B7-8A8D-2E437355908F}"/>
              </a:ext>
            </a:extLst>
          </p:cNvPr>
          <p:cNvSpPr txBox="1"/>
          <p:nvPr/>
        </p:nvSpPr>
        <p:spPr>
          <a:xfrm>
            <a:off x="1392085" y="3821103"/>
            <a:ext cx="2032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Roughly 84% of users complete onboarding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6270B-C80C-4CAF-BBC2-9E1AD1952EEF}"/>
              </a:ext>
            </a:extLst>
          </p:cNvPr>
          <p:cNvSpPr txBox="1"/>
          <p:nvPr/>
        </p:nvSpPr>
        <p:spPr>
          <a:xfrm>
            <a:off x="4451235" y="1558456"/>
            <a:ext cx="2536166" cy="230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 Booked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Location of the Wedding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Wedding Date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Wedding Budget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Guests Number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Extra Services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Venues Must-Haves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Venues Type</a:t>
            </a:r>
          </a:p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Venues Style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59BE4B2-9C08-4D6B-96FD-D75AA1C5B676}"/>
              </a:ext>
            </a:extLst>
          </p:cNvPr>
          <p:cNvSpPr/>
          <p:nvPr/>
        </p:nvSpPr>
        <p:spPr>
          <a:xfrm>
            <a:off x="3655977" y="1829340"/>
            <a:ext cx="603855" cy="1898887"/>
          </a:xfrm>
          <a:prstGeom prst="leftBrace">
            <a:avLst>
              <a:gd name="adj1" fmla="val 8333"/>
              <a:gd name="adj2" fmla="val 50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BF2FF9-A634-4C2C-B3B7-144B4D79612E}"/>
              </a:ext>
            </a:extLst>
          </p:cNvPr>
          <p:cNvSpPr/>
          <p:nvPr/>
        </p:nvSpPr>
        <p:spPr>
          <a:xfrm rot="706076">
            <a:off x="3451548" y="4107295"/>
            <a:ext cx="708993" cy="237028"/>
          </a:xfrm>
          <a:prstGeom prst="rightArrow">
            <a:avLst/>
          </a:prstGeom>
          <a:solidFill>
            <a:srgbClr val="D8C4FC"/>
          </a:solidFill>
          <a:ln>
            <a:solidFill>
              <a:srgbClr val="D8C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3E179-E549-4426-AD52-16B73A53E868}"/>
              </a:ext>
            </a:extLst>
          </p:cNvPr>
          <p:cNvSpPr txBox="1"/>
          <p:nvPr/>
        </p:nvSpPr>
        <p:spPr>
          <a:xfrm>
            <a:off x="4351303" y="4130752"/>
            <a:ext cx="3142887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Upon completing onboarding, users are prompted with a screen</a:t>
            </a:r>
            <a:endParaRPr lang="en-GB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746A6-B354-4FB4-A290-82750BB3651B}"/>
              </a:ext>
            </a:extLst>
          </p:cNvPr>
          <p:cNvSpPr/>
          <p:nvPr/>
        </p:nvSpPr>
        <p:spPr>
          <a:xfrm>
            <a:off x="4649631" y="1829340"/>
            <a:ext cx="2268747" cy="2755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5B5A6-4B6E-411D-8CCF-CEC23089FA8B}"/>
              </a:ext>
            </a:extLst>
          </p:cNvPr>
          <p:cNvSpPr/>
          <p:nvPr/>
        </p:nvSpPr>
        <p:spPr>
          <a:xfrm>
            <a:off x="4220390" y="3999111"/>
            <a:ext cx="3142887" cy="84893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885F3-743C-4000-A0EE-9BA1F1DBBBD2}"/>
              </a:ext>
            </a:extLst>
          </p:cNvPr>
          <p:cNvSpPr txBox="1"/>
          <p:nvPr/>
        </p:nvSpPr>
        <p:spPr>
          <a:xfrm>
            <a:off x="7159918" y="1777761"/>
            <a:ext cx="951766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Variant 1</a:t>
            </a:r>
            <a:endParaRPr lang="en-GB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DFC479-B55C-46D6-9F22-98444C3EF54C}"/>
              </a:ext>
            </a:extLst>
          </p:cNvPr>
          <p:cNvSpPr txBox="1"/>
          <p:nvPr/>
        </p:nvSpPr>
        <p:spPr>
          <a:xfrm>
            <a:off x="7476950" y="4184824"/>
            <a:ext cx="951766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Variant 2</a:t>
            </a:r>
            <a:endParaRPr lang="en-GB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</p:txBody>
      </p:sp>
      <p:pic>
        <p:nvPicPr>
          <p:cNvPr id="18" name="Picture 6" descr="Ab testing Generic Blue icon">
            <a:extLst>
              <a:ext uri="{FF2B5EF4-FFF2-40B4-BE49-F238E27FC236}">
                <a16:creationId xmlns:a16="http://schemas.microsoft.com/office/drawing/2014/main" id="{D050F9AC-A56E-471A-9F54-20425577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Test Variants</a:t>
            </a:r>
            <a:endParaRPr lang="en-GB" b="1" i="0" dirty="0">
              <a:effectLst/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07A7B-A918-438B-96C3-483DFDE47EBE}"/>
              </a:ext>
            </a:extLst>
          </p:cNvPr>
          <p:cNvSpPr txBox="1"/>
          <p:nvPr/>
        </p:nvSpPr>
        <p:spPr>
          <a:xfrm>
            <a:off x="383874" y="1112615"/>
            <a:ext cx="7746821" cy="81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Variant 0 (Control): Original design (587 sample size)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Variant 1: "Undecided" option hidden during onboarding location step (297 sample size)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Variant 2: Simplified CTA text post-onboarding (167 sample size)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EA8A6B-1245-42CD-9431-9A479BDC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01" y="2022023"/>
            <a:ext cx="2263673" cy="30157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234D28-9855-461E-9FE2-E724151B5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1" y="2022023"/>
            <a:ext cx="2403258" cy="3121623"/>
          </a:xfrm>
          <a:prstGeom prst="rect">
            <a:avLst/>
          </a:prstGeom>
        </p:spPr>
      </p:pic>
      <p:pic>
        <p:nvPicPr>
          <p:cNvPr id="8" name="Picture 6" descr="Ab testing Generic Blue icon">
            <a:extLst>
              <a:ext uri="{FF2B5EF4-FFF2-40B4-BE49-F238E27FC236}">
                <a16:creationId xmlns:a16="http://schemas.microsoft.com/office/drawing/2014/main" id="{4B570D27-CB1D-4C54-BE4D-370CD10D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7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effectLst/>
                <a:latin typeface="+mj-lt"/>
              </a:rPr>
              <a:t>Objective</a:t>
            </a:r>
          </a:p>
        </p:txBody>
      </p:sp>
      <p:sp>
        <p:nvSpPr>
          <p:cNvPr id="841" name="Google Shape;841;p27"/>
          <p:cNvSpPr txBox="1"/>
          <p:nvPr/>
        </p:nvSpPr>
        <p:spPr>
          <a:xfrm>
            <a:off x="720000" y="1135373"/>
            <a:ext cx="1100802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Objective: </a:t>
            </a:r>
            <a:endParaRPr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D492232-04C0-48B9-899F-1AA0FFFC5C33}"/>
              </a:ext>
            </a:extLst>
          </p:cNvPr>
          <p:cNvSpPr/>
          <p:nvPr/>
        </p:nvSpPr>
        <p:spPr>
          <a:xfrm rot="10800000">
            <a:off x="840658" y="1592021"/>
            <a:ext cx="294968" cy="339000"/>
          </a:xfrm>
          <a:prstGeom prst="downArrow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0" name="Google Shape;841;p27">
            <a:extLst>
              <a:ext uri="{FF2B5EF4-FFF2-40B4-BE49-F238E27FC236}">
                <a16:creationId xmlns:a16="http://schemas.microsoft.com/office/drawing/2014/main" id="{4EAA9B6D-08A5-4486-A880-C8C1177C3B4C}"/>
              </a:ext>
            </a:extLst>
          </p:cNvPr>
          <p:cNvSpPr txBox="1"/>
          <p:nvPr/>
        </p:nvSpPr>
        <p:spPr>
          <a:xfrm>
            <a:off x="1270401" y="1592022"/>
            <a:ext cx="5285053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Proportion of users who search for venues and send enquiries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E72200E-8BE7-4D23-9531-50389B4C238C}"/>
              </a:ext>
            </a:extLst>
          </p:cNvPr>
          <p:cNvSpPr/>
          <p:nvPr/>
        </p:nvSpPr>
        <p:spPr>
          <a:xfrm rot="10800000">
            <a:off x="840658" y="3048654"/>
            <a:ext cx="294968" cy="339000"/>
          </a:xfrm>
          <a:prstGeom prst="downArrow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C761674-1877-4B72-BD19-2C064C6852FC}"/>
              </a:ext>
            </a:extLst>
          </p:cNvPr>
          <p:cNvSpPr/>
          <p:nvPr/>
        </p:nvSpPr>
        <p:spPr>
          <a:xfrm rot="10800000">
            <a:off x="4424516" y="3032412"/>
            <a:ext cx="294968" cy="339000"/>
          </a:xfrm>
          <a:prstGeom prst="downArrow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0" name="Google Shape;841;p27">
            <a:extLst>
              <a:ext uri="{FF2B5EF4-FFF2-40B4-BE49-F238E27FC236}">
                <a16:creationId xmlns:a16="http://schemas.microsoft.com/office/drawing/2014/main" id="{60F836B6-A1B9-4BCD-BD44-DB656846CCA6}"/>
              </a:ext>
            </a:extLst>
          </p:cNvPr>
          <p:cNvSpPr txBox="1"/>
          <p:nvPr/>
        </p:nvSpPr>
        <p:spPr>
          <a:xfrm>
            <a:off x="1270400" y="3036716"/>
            <a:ext cx="2853025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Users</a:t>
            </a:r>
            <a:r>
              <a:rPr lang="zh-TW" altLang="en-US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 </a:t>
            </a:r>
            <a:r>
              <a:rPr lang="en-GB" altLang="zh-TW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added</a:t>
            </a:r>
            <a:r>
              <a:rPr lang="zh-TW" altLang="en-US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 </a:t>
            </a:r>
            <a:r>
              <a:rPr lang="en-GB" altLang="zh-TW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location (City)        =</a:t>
            </a:r>
            <a:endParaRPr lang="en-GB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2E419-073A-425F-9243-718B1CD23F21}"/>
              </a:ext>
            </a:extLst>
          </p:cNvPr>
          <p:cNvSpPr txBox="1"/>
          <p:nvPr/>
        </p:nvSpPr>
        <p:spPr>
          <a:xfrm>
            <a:off x="4773654" y="3065906"/>
            <a:ext cx="3650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Users search for venues and send enquiries</a:t>
            </a:r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BA8AB5D-7A79-4573-A6BB-EE640CCF7E3C}"/>
              </a:ext>
            </a:extLst>
          </p:cNvPr>
          <p:cNvSpPr/>
          <p:nvPr/>
        </p:nvSpPr>
        <p:spPr>
          <a:xfrm rot="10800000">
            <a:off x="855040" y="3701384"/>
            <a:ext cx="294968" cy="339000"/>
          </a:xfrm>
          <a:prstGeom prst="downArrow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51FE2E8-7180-4572-A9B6-D388E51C9D0E}"/>
              </a:ext>
            </a:extLst>
          </p:cNvPr>
          <p:cNvSpPr/>
          <p:nvPr/>
        </p:nvSpPr>
        <p:spPr>
          <a:xfrm rot="10800000">
            <a:off x="4438898" y="3685142"/>
            <a:ext cx="294968" cy="339000"/>
          </a:xfrm>
          <a:prstGeom prst="downArrow">
            <a:avLst/>
          </a:prstGeom>
          <a:solidFill>
            <a:srgbClr val="585CE4"/>
          </a:solidFill>
          <a:ln>
            <a:solidFill>
              <a:srgbClr val="5E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5" name="Google Shape;841;p27">
            <a:extLst>
              <a:ext uri="{FF2B5EF4-FFF2-40B4-BE49-F238E27FC236}">
                <a16:creationId xmlns:a16="http://schemas.microsoft.com/office/drawing/2014/main" id="{18782204-E3FD-43F4-9771-D4A492E5EADD}"/>
              </a:ext>
            </a:extLst>
          </p:cNvPr>
          <p:cNvSpPr txBox="1"/>
          <p:nvPr/>
        </p:nvSpPr>
        <p:spPr>
          <a:xfrm>
            <a:off x="1284783" y="3585932"/>
            <a:ext cx="2372818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User used the search CTA (call to action)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84002D-C5EB-4A42-8AF8-561D114B13F6}"/>
              </a:ext>
            </a:extLst>
          </p:cNvPr>
          <p:cNvSpPr txBox="1"/>
          <p:nvPr/>
        </p:nvSpPr>
        <p:spPr>
          <a:xfrm>
            <a:off x="4788036" y="3718636"/>
            <a:ext cx="3650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Users search for venues and send enquiries</a:t>
            </a:r>
            <a:endParaRPr lang="en-GB" dirty="0"/>
          </a:p>
        </p:txBody>
      </p:sp>
      <p:sp>
        <p:nvSpPr>
          <p:cNvPr id="27" name="Google Shape;841;p27">
            <a:extLst>
              <a:ext uri="{FF2B5EF4-FFF2-40B4-BE49-F238E27FC236}">
                <a16:creationId xmlns:a16="http://schemas.microsoft.com/office/drawing/2014/main" id="{BD766412-9D2A-40BA-8C4F-76D64C3FE9DE}"/>
              </a:ext>
            </a:extLst>
          </p:cNvPr>
          <p:cNvSpPr txBox="1"/>
          <p:nvPr/>
        </p:nvSpPr>
        <p:spPr>
          <a:xfrm>
            <a:off x="3809628" y="3658561"/>
            <a:ext cx="35711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73386E-7AD2-4661-991F-FA1CFFE75A5C}"/>
              </a:ext>
            </a:extLst>
          </p:cNvPr>
          <p:cNvSpPr txBox="1"/>
          <p:nvPr/>
        </p:nvSpPr>
        <p:spPr>
          <a:xfrm>
            <a:off x="720000" y="2244751"/>
            <a:ext cx="7130038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Previous research suggests that users who do not add a location during onboarding are less likely to perform searches and send enquiries to venues</a:t>
            </a:r>
          </a:p>
        </p:txBody>
      </p:sp>
      <p:pic>
        <p:nvPicPr>
          <p:cNvPr id="18" name="Picture 6" descr="Ab testing Generic Blue icon">
            <a:extLst>
              <a:ext uri="{FF2B5EF4-FFF2-40B4-BE49-F238E27FC236}">
                <a16:creationId xmlns:a16="http://schemas.microsoft.com/office/drawing/2014/main" id="{1F6D3A56-7814-4DAA-8157-D26C5A2C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Key Metrics</a:t>
            </a:r>
            <a:endParaRPr lang="en-GB" b="1" i="0" dirty="0">
              <a:effectLst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C635-9534-4EDB-B57F-62A0A80371A8}"/>
              </a:ext>
            </a:extLst>
          </p:cNvPr>
          <p:cNvSpPr txBox="1"/>
          <p:nvPr/>
        </p:nvSpPr>
        <p:spPr>
          <a:xfrm>
            <a:off x="565354" y="1372278"/>
            <a:ext cx="2204884" cy="3008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City Added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Search CTA Clicked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 Searches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 Enquiries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800" dirty="0">
              <a:solidFill>
                <a:schemeClr val="dk1"/>
              </a:solidFill>
              <a:latin typeface="+mj-lt"/>
              <a:ea typeface="Albert Sans Medium"/>
              <a:cs typeface="Albert Sans Medium"/>
              <a:sym typeface="Albert Sans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Venue 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825241-61D0-42E2-B1BE-512D7F6DEBE8}"/>
              </a:ext>
            </a:extLst>
          </p:cNvPr>
          <p:cNvSpPr txBox="1"/>
          <p:nvPr/>
        </p:nvSpPr>
        <p:spPr>
          <a:xfrm>
            <a:off x="2770238" y="1295435"/>
            <a:ext cx="5459362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whether the user added city or county level information when adding location information (0: False, 1: True)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74C24-2582-46F9-A271-4E278EC91C90}"/>
              </a:ext>
            </a:extLst>
          </p:cNvPr>
          <p:cNvSpPr txBox="1"/>
          <p:nvPr/>
        </p:nvSpPr>
        <p:spPr>
          <a:xfrm>
            <a:off x="2770238" y="1974322"/>
            <a:ext cx="5459362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whether the user used the search CTA on the final screen of onboarding (0: False, 1: True)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C0146-A32E-4FA8-98D3-AE9D7EB989B1}"/>
              </a:ext>
            </a:extLst>
          </p:cNvPr>
          <p:cNvSpPr txBox="1"/>
          <p:nvPr/>
        </p:nvSpPr>
        <p:spPr>
          <a:xfrm>
            <a:off x="2770238" y="2679087"/>
            <a:ext cx="5459362" cy="56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number of searches for venues performed by the user in their first week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35045-22AC-458D-9B4A-274AF7CC66ED}"/>
              </a:ext>
            </a:extLst>
          </p:cNvPr>
          <p:cNvSpPr txBox="1"/>
          <p:nvPr/>
        </p:nvSpPr>
        <p:spPr>
          <a:xfrm>
            <a:off x="2770238" y="3401104"/>
            <a:ext cx="545936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number of enquiries sent to venues by the user in their first week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46D17-14B7-4AC8-A5FC-83F8A9D7830F}"/>
              </a:ext>
            </a:extLst>
          </p:cNvPr>
          <p:cNvSpPr txBox="1"/>
          <p:nvPr/>
        </p:nvSpPr>
        <p:spPr>
          <a:xfrm>
            <a:off x="2770237" y="4024507"/>
            <a:ext cx="5726781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Albert Sans Medium"/>
                <a:cs typeface="Albert Sans Medium"/>
                <a:sym typeface="Albert Sans Medium"/>
              </a:rPr>
              <a:t>number of venue profile views performed by the user in their first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D10E7-AD0A-4D79-975B-B507FDE0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96" y="1121467"/>
            <a:ext cx="5019215" cy="3848065"/>
          </a:xfrm>
          <a:prstGeom prst="rect">
            <a:avLst/>
          </a:prstGeom>
        </p:spPr>
      </p:pic>
      <p:pic>
        <p:nvPicPr>
          <p:cNvPr id="11" name="Picture 6" descr="Ab testing Generic Blue icon">
            <a:extLst>
              <a:ext uri="{FF2B5EF4-FFF2-40B4-BE49-F238E27FC236}">
                <a16:creationId xmlns:a16="http://schemas.microsoft.com/office/drawing/2014/main" id="{AEADD4AB-143C-4CB6-B976-81F038CD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2758DA-9C2E-4866-A2A5-558379F1E621}"/>
              </a:ext>
            </a:extLst>
          </p:cNvPr>
          <p:cNvSpPr txBox="1"/>
          <p:nvPr/>
        </p:nvSpPr>
        <p:spPr>
          <a:xfrm>
            <a:off x="440920" y="1618320"/>
            <a:ext cx="2915479" cy="84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12.57%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increase in users adding a city in Variant 1 (Hiding the "Undecided" option)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04DB5E-E73E-4C23-AC90-DE240AC78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293058"/>
              </p:ext>
            </p:extLst>
          </p:nvPr>
        </p:nvGraphicFramePr>
        <p:xfrm>
          <a:off x="3664975" y="1415845"/>
          <a:ext cx="4638368" cy="3282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Google Shape;839;p27">
            <a:extLst>
              <a:ext uri="{FF2B5EF4-FFF2-40B4-BE49-F238E27FC236}">
                <a16:creationId xmlns:a16="http://schemas.microsoft.com/office/drawing/2014/main" id="{1FD79BF5-C6D7-4499-864F-1E3BEAA9E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1" i="0" dirty="0">
                <a:effectLst/>
                <a:latin typeface="+mn-lt"/>
              </a:rPr>
              <a:t>Key Insights –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Variant 1</a:t>
            </a:r>
            <a:endParaRPr lang="en-GB" b="1" i="0" dirty="0"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1832B-DD77-4080-9098-56AC78A21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51"/>
          <a:stretch/>
        </p:blipFill>
        <p:spPr>
          <a:xfrm>
            <a:off x="596195" y="2675268"/>
            <a:ext cx="2543821" cy="1673955"/>
          </a:xfrm>
          <a:prstGeom prst="rect">
            <a:avLst/>
          </a:prstGeom>
        </p:spPr>
      </p:pic>
      <p:pic>
        <p:nvPicPr>
          <p:cNvPr id="7" name="Picture 6" descr="Ab testing Generic Blue icon">
            <a:extLst>
              <a:ext uri="{FF2B5EF4-FFF2-40B4-BE49-F238E27FC236}">
                <a16:creationId xmlns:a16="http://schemas.microsoft.com/office/drawing/2014/main" id="{EA6CF873-0BAD-4BE5-8BE2-84F8E6FD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8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1" i="0" dirty="0">
                <a:effectLst/>
                <a:latin typeface="+mn-lt"/>
              </a:rPr>
              <a:t>Key Insights –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Variant 2</a:t>
            </a:r>
            <a:endParaRPr lang="en-GB" b="1" i="0" dirty="0"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758DA-9C2E-4866-A2A5-558379F1E621}"/>
              </a:ext>
            </a:extLst>
          </p:cNvPr>
          <p:cNvSpPr txBox="1"/>
          <p:nvPr/>
        </p:nvSpPr>
        <p:spPr>
          <a:xfrm>
            <a:off x="324464" y="1286840"/>
            <a:ext cx="3106813" cy="84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9.53%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increase in users adding a city in Variant 2 (Simplified CTA text post-onboarding)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04DB5E-E73E-4C23-AC90-DE240AC78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401"/>
              </p:ext>
            </p:extLst>
          </p:nvPr>
        </p:nvGraphicFramePr>
        <p:xfrm>
          <a:off x="3431277" y="1201388"/>
          <a:ext cx="4763817" cy="3498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C74372-20ED-438E-A47A-2E0B909A0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969"/>
          <a:stretch/>
        </p:blipFill>
        <p:spPr>
          <a:xfrm>
            <a:off x="410729" y="2405868"/>
            <a:ext cx="2703408" cy="1821505"/>
          </a:xfrm>
          <a:prstGeom prst="rect">
            <a:avLst/>
          </a:prstGeom>
        </p:spPr>
      </p:pic>
      <p:pic>
        <p:nvPicPr>
          <p:cNvPr id="7" name="Picture 6" descr="Ab testing Generic Blue icon">
            <a:extLst>
              <a:ext uri="{FF2B5EF4-FFF2-40B4-BE49-F238E27FC236}">
                <a16:creationId xmlns:a16="http://schemas.microsoft.com/office/drawing/2014/main" id="{C546AF66-004C-4F9C-8135-459C5A7E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1" i="0" dirty="0">
                <a:effectLst/>
                <a:latin typeface="+mn-lt"/>
              </a:rPr>
              <a:t>Key Insights –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Variant 2</a:t>
            </a:r>
            <a:endParaRPr lang="en-GB" b="1" i="0" dirty="0"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C3A9A-1A9E-492A-8DFA-62BA60FA8D76}"/>
              </a:ext>
            </a:extLst>
          </p:cNvPr>
          <p:cNvSpPr txBox="1"/>
          <p:nvPr/>
        </p:nvSpPr>
        <p:spPr>
          <a:xfrm>
            <a:off x="297475" y="1338597"/>
            <a:ext cx="3230729" cy="84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6.14% </a:t>
            </a:r>
            <a:r>
              <a:rPr lang="en-GB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increase in users used the search CTA in Variant 2 (Simplified CTA text post-onboarding)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0DA904-84B2-4EC7-8A2A-D30733E44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992154"/>
              </p:ext>
            </p:extLst>
          </p:nvPr>
        </p:nvGraphicFramePr>
        <p:xfrm>
          <a:off x="3692106" y="1180681"/>
          <a:ext cx="4731893" cy="346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841;p27">
            <a:extLst>
              <a:ext uri="{FF2B5EF4-FFF2-40B4-BE49-F238E27FC236}">
                <a16:creationId xmlns:a16="http://schemas.microsoft.com/office/drawing/2014/main" id="{C1CF5EF0-A117-4D35-B323-F69FE18DF975}"/>
              </a:ext>
            </a:extLst>
          </p:cNvPr>
          <p:cNvSpPr txBox="1"/>
          <p:nvPr/>
        </p:nvSpPr>
        <p:spPr>
          <a:xfrm>
            <a:off x="4417141" y="4668663"/>
            <a:ext cx="4092677" cy="4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+mn-lt"/>
                <a:ea typeface="Albert Sans Medium"/>
                <a:cs typeface="Albert Sans Medium"/>
                <a:sym typeface="Albert Sans Medium"/>
              </a:rPr>
              <a:t>* The Search CTA Clicked was near significant (P-Value 0.088), suggesting potential positive effects of the changes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509652-F21F-4E7A-80D1-DA66ABA2B75C}"/>
              </a:ext>
            </a:extLst>
          </p:cNvPr>
          <p:cNvGrpSpPr/>
          <p:nvPr/>
        </p:nvGrpSpPr>
        <p:grpSpPr>
          <a:xfrm>
            <a:off x="455194" y="2423120"/>
            <a:ext cx="2770216" cy="1833087"/>
            <a:chOff x="455194" y="2509382"/>
            <a:chExt cx="2770216" cy="18330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2EE71E-7F30-4ED8-A564-668385ABB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181"/>
            <a:stretch/>
          </p:blipFill>
          <p:spPr>
            <a:xfrm>
              <a:off x="455194" y="2509382"/>
              <a:ext cx="1830806" cy="18330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0CB4A8-E6A9-43C4-8FBF-9B731DDF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044" y="2536164"/>
              <a:ext cx="930366" cy="1772962"/>
            </a:xfrm>
            <a:prstGeom prst="rect">
              <a:avLst/>
            </a:prstGeom>
          </p:spPr>
        </p:pic>
      </p:grpSp>
      <p:pic>
        <p:nvPicPr>
          <p:cNvPr id="12" name="Picture 6" descr="Ab testing Generic Blue icon">
            <a:extLst>
              <a:ext uri="{FF2B5EF4-FFF2-40B4-BE49-F238E27FC236}">
                <a16:creationId xmlns:a16="http://schemas.microsoft.com/office/drawing/2014/main" id="{722BF5E5-BF3C-4C9B-A0BA-0468BB46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7" y="220188"/>
            <a:ext cx="658826" cy="6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525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ibility Consulting by Slidesgo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508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Rajdhani</vt:lpstr>
      <vt:lpstr>Albert Sans Medium</vt:lpstr>
      <vt:lpstr>Wingdings</vt:lpstr>
      <vt:lpstr>Albert Sans</vt:lpstr>
      <vt:lpstr>Accessibility Consulting by Slidesgo</vt:lpstr>
      <vt:lpstr>Enhancing User Engagement</vt:lpstr>
      <vt:lpstr>Content</vt:lpstr>
      <vt:lpstr>App user onboarding process</vt:lpstr>
      <vt:lpstr>Test Variants</vt:lpstr>
      <vt:lpstr>Objective</vt:lpstr>
      <vt:lpstr>Key Metrics</vt:lpstr>
      <vt:lpstr>Key Insights – Variant 1</vt:lpstr>
      <vt:lpstr>Key Insights – Variant 2</vt:lpstr>
      <vt:lpstr>Key Insights – Variant 2</vt:lpstr>
      <vt:lpstr>Recommendations &amp; 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User Engagement on Bridebook</dc:title>
  <cp:lastModifiedBy>Anson Chow</cp:lastModifiedBy>
  <cp:revision>26</cp:revision>
  <dcterms:modified xsi:type="dcterms:W3CDTF">2024-05-06T15:34:17Z</dcterms:modified>
</cp:coreProperties>
</file>