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
  </p:notesMasterIdLst>
  <p:sldIdLst>
    <p:sldId id="283" r:id="rId2"/>
    <p:sldId id="287" r:id="rId3"/>
    <p:sldId id="288" r:id="rId4"/>
  </p:sldIdLst>
  <p:sldSz cx="9144000" cy="5143500" type="screen16x9"/>
  <p:notesSz cx="6858000" cy="9144000"/>
  <p:embeddedFontLst>
    <p:embeddedFont>
      <p:font typeface="Barlow Semi Condensed" panose="00000506000000000000" pitchFamily="2" charset="0"/>
      <p:regular r:id="rId6"/>
      <p:bold r:id="rId7"/>
      <p:italic r:id="rId8"/>
      <p:boldItalic r:id="rId9"/>
    </p:embeddedFont>
    <p:embeddedFont>
      <p:font typeface="Barlow Semi Condensed Medium" panose="00000606000000000000" pitchFamily="2" charset="0"/>
      <p:regular r:id="rId10"/>
      <p:bold r:id="rId11"/>
      <p:italic r:id="rId12"/>
      <p:boldItalic r:id="rId13"/>
    </p:embeddedFont>
    <p:embeddedFont>
      <p:font typeface="Fjalla One" panose="02010600030101010101" charset="0"/>
      <p:regular r:id="rId14"/>
    </p:embeddedFont>
    <p:embeddedFont>
      <p:font typeface="Roboto Condensed Light" panose="02000000000000000000" pitchFamily="2" charset="0"/>
      <p:regular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D4DCE5-DA9C-40E3-83CC-6BA0101E7A37}">
  <a:tblStyle styleId="{43D4DCE5-DA9C-40E3-83CC-6BA0101E7A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73" autoAdjust="0"/>
  </p:normalViewPr>
  <p:slideViewPr>
    <p:cSldViewPr snapToGrid="0">
      <p:cViewPr varScale="1">
        <p:scale>
          <a:sx n="110" d="100"/>
          <a:sy n="110" d="100"/>
        </p:scale>
        <p:origin x="67" y="67"/>
      </p:cViewPr>
      <p:guideLst/>
    </p:cSldViewPr>
  </p:slideViewPr>
  <p:notesTextViewPr>
    <p:cViewPr>
      <p:scale>
        <a:sx n="1" d="1"/>
        <a:sy n="1" d="1"/>
      </p:scale>
      <p:origin x="0" y="-158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D1D5DB"/>
                </a:solidFill>
                <a:effectLst/>
                <a:latin typeface="+mn-lt"/>
              </a:rPr>
              <a:t>The project appears to be in the data acquisition and preparation phase of the data lifecycle. Data from various sources has been identified, sourced, and extracted. We then undertake the data cleaning and transforming the data in the Data quality report.</a:t>
            </a:r>
          </a:p>
          <a:p>
            <a:pPr marL="0" lvl="0" indent="0" algn="l" rtl="0">
              <a:spcBef>
                <a:spcPts val="0"/>
              </a:spcBef>
              <a:spcAft>
                <a:spcPts val="0"/>
              </a:spcAft>
              <a:buNone/>
            </a:pPr>
            <a:endParaRPr lang="en-GB" b="0" i="0" dirty="0">
              <a:solidFill>
                <a:srgbClr val="D1D5DB"/>
              </a:solidFill>
              <a:effectLst/>
              <a:latin typeface="+mn-lt"/>
            </a:endParaRPr>
          </a:p>
          <a:p>
            <a:pPr algn="l">
              <a:buFont typeface="Arial" panose="020B0604020202020204" pitchFamily="34" charset="0"/>
              <a:buChar char="•"/>
            </a:pPr>
            <a:r>
              <a:rPr lang="en-GB" b="1" i="0" dirty="0">
                <a:solidFill>
                  <a:srgbClr val="D1D5DB"/>
                </a:solidFill>
                <a:effectLst/>
                <a:latin typeface="+mn-lt"/>
              </a:rPr>
              <a:t>Direct Download</a:t>
            </a:r>
            <a:r>
              <a:rPr lang="en-GB" b="0" i="0" dirty="0">
                <a:solidFill>
                  <a:srgbClr val="D1D5DB"/>
                </a:solidFill>
                <a:effectLst/>
                <a:latin typeface="+mn-lt"/>
              </a:rPr>
              <a:t>: The Tree Data Set was directly downloaded from the Council website.</a:t>
            </a:r>
          </a:p>
          <a:p>
            <a:pPr algn="l">
              <a:buFont typeface="Arial" panose="020B0604020202020204" pitchFamily="34" charset="0"/>
              <a:buChar char="•"/>
            </a:pPr>
            <a:r>
              <a:rPr lang="en-GB" b="1" i="0" dirty="0">
                <a:solidFill>
                  <a:srgbClr val="D1D5DB"/>
                </a:solidFill>
                <a:effectLst/>
                <a:latin typeface="+mn-lt"/>
              </a:rPr>
              <a:t>Web Scraping</a:t>
            </a:r>
            <a:r>
              <a:rPr lang="en-GB" b="0" i="0" dirty="0">
                <a:solidFill>
                  <a:srgbClr val="D1D5DB"/>
                </a:solidFill>
                <a:effectLst/>
                <a:latin typeface="+mn-lt"/>
              </a:rPr>
              <a:t>: The Common Names data set was acquired through web scraping from a horticultural website.</a:t>
            </a:r>
          </a:p>
          <a:p>
            <a:pPr algn="l">
              <a:buFont typeface="Arial" panose="020B0604020202020204" pitchFamily="34" charset="0"/>
              <a:buChar char="•"/>
            </a:pPr>
            <a:r>
              <a:rPr lang="en-GB" b="1" i="0" dirty="0">
                <a:solidFill>
                  <a:srgbClr val="D1D5DB"/>
                </a:solidFill>
                <a:effectLst/>
                <a:latin typeface="+mn-lt"/>
              </a:rPr>
              <a:t>Database Query</a:t>
            </a:r>
            <a:r>
              <a:rPr lang="en-GB" b="0" i="0" dirty="0">
                <a:solidFill>
                  <a:srgbClr val="D1D5DB"/>
                </a:solidFill>
                <a:effectLst/>
                <a:latin typeface="+mn-lt"/>
              </a:rPr>
              <a:t>: The Environment data was extracted by querying the council's assets database.</a:t>
            </a:r>
          </a:p>
          <a:p>
            <a:pPr marL="0" lvl="0" indent="0" algn="l" rtl="0">
              <a:spcBef>
                <a:spcPts val="0"/>
              </a:spcBef>
              <a:spcAft>
                <a:spcPts val="0"/>
              </a:spcAft>
              <a:buNone/>
            </a:pPr>
            <a:endParaRPr lang="en-GB" b="0" i="0" dirty="0">
              <a:solidFill>
                <a:srgbClr val="D1D5DB"/>
              </a:solidFill>
              <a:effectLst/>
              <a:latin typeface="+mn-lt"/>
            </a:endParaRPr>
          </a:p>
          <a:p>
            <a:pPr marL="0" lvl="0" indent="0" algn="l" rtl="0">
              <a:spcBef>
                <a:spcPts val="0"/>
              </a:spcBef>
              <a:spcAft>
                <a:spcPts val="0"/>
              </a:spcAft>
              <a:buNone/>
            </a:pPr>
            <a:r>
              <a:rPr lang="en-GB" b="0" i="0" dirty="0">
                <a:solidFill>
                  <a:srgbClr val="D1D5DB"/>
                </a:solidFill>
                <a:effectLst/>
                <a:latin typeface="+mn-lt"/>
              </a:rPr>
              <a:t>Potentially, yes, the analysis could be used to update the original data sources, especially if errors are identified.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i="0" dirty="0">
                <a:solidFill>
                  <a:srgbClr val="D1D5DB"/>
                </a:solidFill>
                <a:effectLst/>
                <a:latin typeface="+mn-lt"/>
              </a:rPr>
              <a:t>Problem/Error: missing values, outliers, duplicates, Geolocation Issues, and Unmatched Data</a:t>
            </a:r>
          </a:p>
          <a:p>
            <a:pPr marL="0" lvl="0" indent="0" algn="l" rtl="0">
              <a:spcBef>
                <a:spcPts val="0"/>
              </a:spcBef>
              <a:spcAft>
                <a:spcPts val="0"/>
              </a:spcAft>
              <a:buNone/>
            </a:pPr>
            <a:endParaRPr lang="en-GB" b="0" i="0" dirty="0">
              <a:solidFill>
                <a:srgbClr val="D1D5DB"/>
              </a:solidFill>
              <a:effectLst/>
              <a:latin typeface="+mn-lt"/>
            </a:endParaRPr>
          </a:p>
          <a:p>
            <a:pPr marL="0" lvl="0" indent="0" algn="l" rtl="0">
              <a:spcBef>
                <a:spcPts val="0"/>
              </a:spcBef>
              <a:spcAft>
                <a:spcPts val="0"/>
              </a:spcAft>
              <a:buNone/>
            </a:pPr>
            <a:r>
              <a:rPr lang="en-GB" b="0" i="0" dirty="0">
                <a:solidFill>
                  <a:srgbClr val="D1D5DB"/>
                </a:solidFill>
                <a:effectLst/>
                <a:latin typeface="+mn-lt"/>
              </a:rPr>
              <a:t>However, there are challenges:</a:t>
            </a:r>
          </a:p>
          <a:p>
            <a:pPr marL="0" lvl="0" indent="0" algn="l" rtl="0">
              <a:spcBef>
                <a:spcPts val="0"/>
              </a:spcBef>
              <a:spcAft>
                <a:spcPts val="0"/>
              </a:spcAft>
              <a:buNone/>
            </a:pPr>
            <a:r>
              <a:rPr lang="en-GB" b="0" i="0" dirty="0">
                <a:solidFill>
                  <a:srgbClr val="D1D5DB"/>
                </a:solidFill>
                <a:effectLst/>
                <a:latin typeface="+mn-lt"/>
              </a:rPr>
              <a:t>Data Integrity: It's vital to ensure that the updates do not corrupt or degrade the quality of the original data.</a:t>
            </a:r>
          </a:p>
          <a:p>
            <a:pPr marL="0" lvl="0" indent="0" algn="l" rtl="0">
              <a:spcBef>
                <a:spcPts val="0"/>
              </a:spcBef>
              <a:spcAft>
                <a:spcPts val="0"/>
              </a:spcAft>
              <a:buNone/>
            </a:pPr>
            <a:r>
              <a:rPr lang="en-GB" b="0" i="0" dirty="0">
                <a:solidFill>
                  <a:srgbClr val="D1D5DB"/>
                </a:solidFill>
                <a:effectLst/>
                <a:latin typeface="+mn-lt"/>
              </a:rPr>
              <a:t>Permissions: Especially with data owned by external entities (like the Council), there might be restrictions on updating the original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GB" b="0" i="0" dirty="0">
                <a:solidFill>
                  <a:srgbClr val="D1D5DB"/>
                </a:solidFill>
                <a:effectLst/>
                <a:latin typeface="+mj-lt"/>
              </a:rPr>
              <a:t>The data requirements give a clear picture of the sources of data, their formats, and how they have been or can be acquired. By understanding where the data is coming from and its format:</a:t>
            </a:r>
          </a:p>
          <a:p>
            <a:pPr marL="158750" indent="0" algn="l">
              <a:buFont typeface="Arial" panose="020B0604020202020204" pitchFamily="34" charset="0"/>
              <a:buNone/>
            </a:pPr>
            <a:r>
              <a:rPr lang="en-GB" b="0" i="0" dirty="0">
                <a:solidFill>
                  <a:srgbClr val="D1D5DB"/>
                </a:solidFill>
                <a:effectLst/>
                <a:latin typeface="+mj-lt"/>
              </a:rPr>
              <a:t>- The council can gauge the </a:t>
            </a:r>
            <a:r>
              <a:rPr lang="en-GB" b="1" i="0" dirty="0">
                <a:solidFill>
                  <a:srgbClr val="D1D5DB"/>
                </a:solidFill>
                <a:effectLst/>
                <a:latin typeface="+mj-lt"/>
              </a:rPr>
              <a:t>effort required</a:t>
            </a:r>
            <a:r>
              <a:rPr lang="en-GB" b="0" i="0" dirty="0">
                <a:solidFill>
                  <a:srgbClr val="D1D5DB"/>
                </a:solidFill>
                <a:effectLst/>
                <a:latin typeface="+mj-lt"/>
              </a:rPr>
              <a:t> to integrate and process the data.</a:t>
            </a:r>
          </a:p>
          <a:p>
            <a:pPr marL="158750" indent="0" algn="l">
              <a:buFontTx/>
              <a:buNone/>
            </a:pPr>
            <a:r>
              <a:rPr lang="en-GB" b="0" i="0" dirty="0">
                <a:solidFill>
                  <a:srgbClr val="D1D5DB"/>
                </a:solidFill>
                <a:effectLst/>
                <a:latin typeface="+mj-lt"/>
              </a:rPr>
              <a:t>- The </a:t>
            </a:r>
            <a:r>
              <a:rPr lang="en-GB" b="1" i="0" dirty="0">
                <a:solidFill>
                  <a:srgbClr val="D1D5DB"/>
                </a:solidFill>
                <a:effectLst/>
                <a:latin typeface="+mj-lt"/>
              </a:rPr>
              <a:t>sensitivity</a:t>
            </a:r>
            <a:r>
              <a:rPr lang="en-GB" b="0" i="0" dirty="0">
                <a:solidFill>
                  <a:srgbClr val="D1D5DB"/>
                </a:solidFill>
                <a:effectLst/>
                <a:latin typeface="+mj-lt"/>
              </a:rPr>
              <a:t> classification informs the council about potential data handling and sharing restrictions.</a:t>
            </a:r>
          </a:p>
          <a:p>
            <a:pPr marL="158750" indent="0" algn="l">
              <a:buFontTx/>
              <a:buNone/>
            </a:pPr>
            <a:r>
              <a:rPr lang="en-GB" b="0" i="0" dirty="0">
                <a:solidFill>
                  <a:srgbClr val="D1D5DB"/>
                </a:solidFill>
                <a:effectLst/>
                <a:latin typeface="+mj-lt"/>
              </a:rPr>
              <a:t>- The </a:t>
            </a:r>
            <a:r>
              <a:rPr lang="en-GB" b="1" i="0" dirty="0">
                <a:solidFill>
                  <a:srgbClr val="D1D5DB"/>
                </a:solidFill>
                <a:effectLst/>
                <a:latin typeface="+mj-lt"/>
              </a:rPr>
              <a:t>ownership</a:t>
            </a:r>
            <a:r>
              <a:rPr lang="en-GB" b="0" i="0" dirty="0">
                <a:solidFill>
                  <a:srgbClr val="D1D5DB"/>
                </a:solidFill>
                <a:effectLst/>
                <a:latin typeface="+mj-lt"/>
              </a:rPr>
              <a:t> column helps in understanding permissions or licensing issues.</a:t>
            </a:r>
          </a:p>
          <a:p>
            <a:pPr marL="158750" indent="0" algn="l">
              <a:buFont typeface="Arial" panose="020B0604020202020204" pitchFamily="34" charset="0"/>
              <a:buNone/>
            </a:pPr>
            <a:r>
              <a:rPr lang="en-GB" b="0" i="0" dirty="0">
                <a:solidFill>
                  <a:srgbClr val="D1D5DB"/>
                </a:solidFill>
                <a:effectLst/>
                <a:latin typeface="+mj-lt"/>
              </a:rPr>
              <a:t>Altogether, these factors can help the council determine if they have the resources, permissions, and capabilities to successfully execute the initiatives.</a:t>
            </a:r>
          </a:p>
          <a:p>
            <a:pPr marL="158750" indent="0" algn="l">
              <a:buNone/>
            </a:pPr>
            <a:endParaRPr lang="en-GB" b="0" i="0" dirty="0">
              <a:solidFill>
                <a:srgbClr val="000000"/>
              </a:solidFill>
              <a:effectLst/>
              <a:latin typeface="+mj-lt"/>
            </a:endParaRPr>
          </a:p>
          <a:p>
            <a:pPr marL="158750" indent="0" algn="l">
              <a:buNone/>
            </a:pPr>
            <a:endParaRPr lang="en-GB" b="0" i="0" dirty="0">
              <a:solidFill>
                <a:srgbClr val="000000"/>
              </a:solidFill>
              <a:effectLst/>
              <a:latin typeface="+mj-lt"/>
            </a:endParaRPr>
          </a:p>
          <a:p>
            <a:pPr marL="158750" indent="0" algn="l">
              <a:buFont typeface="Arial" panose="020B0604020202020204" pitchFamily="34" charset="0"/>
              <a:buNone/>
            </a:pPr>
            <a:r>
              <a:rPr lang="en-GB" b="0" i="0" dirty="0">
                <a:solidFill>
                  <a:srgbClr val="D1D5DB"/>
                </a:solidFill>
                <a:effectLst/>
                <a:latin typeface="+mj-lt"/>
              </a:rPr>
              <a:t>The data extracted via </a:t>
            </a:r>
            <a:r>
              <a:rPr lang="en-GB" b="1" i="0" dirty="0">
                <a:solidFill>
                  <a:srgbClr val="D1D5DB"/>
                </a:solidFill>
                <a:effectLst/>
                <a:latin typeface="+mj-lt"/>
              </a:rPr>
              <a:t>web scraping</a:t>
            </a:r>
            <a:r>
              <a:rPr lang="en-GB" b="0" i="0" dirty="0">
                <a:solidFill>
                  <a:srgbClr val="D1D5DB"/>
                </a:solidFill>
                <a:effectLst/>
                <a:latin typeface="+mj-lt"/>
              </a:rPr>
              <a:t> might not be as reliable or structured as data from official databases. The data could be incomplete or might require significant cleaning and processing.</a:t>
            </a:r>
          </a:p>
          <a:p>
            <a:pPr marL="158750" indent="0" algn="l">
              <a:buFont typeface="Arial" panose="020B0604020202020204" pitchFamily="34" charset="0"/>
              <a:buNone/>
            </a:pPr>
            <a:r>
              <a:rPr lang="en-GB" b="0" i="0" dirty="0">
                <a:solidFill>
                  <a:srgbClr val="D1D5DB"/>
                </a:solidFill>
                <a:effectLst/>
                <a:latin typeface="+mj-lt"/>
              </a:rPr>
              <a:t>If any of the datasets are </a:t>
            </a:r>
            <a:r>
              <a:rPr lang="en-GB" b="1" i="0" dirty="0">
                <a:solidFill>
                  <a:srgbClr val="D1D5DB"/>
                </a:solidFill>
                <a:effectLst/>
                <a:latin typeface="+mj-lt"/>
              </a:rPr>
              <a:t>incomplete or outdated</a:t>
            </a:r>
            <a:r>
              <a:rPr lang="en-GB" b="0" i="0" dirty="0">
                <a:solidFill>
                  <a:srgbClr val="D1D5DB"/>
                </a:solidFill>
                <a:effectLst/>
                <a:latin typeface="+mj-lt"/>
              </a:rPr>
              <a:t>, they might not fully support the initiatives' requirements.</a:t>
            </a:r>
          </a:p>
          <a:p>
            <a:pPr marL="158750" indent="0" algn="l">
              <a:buNone/>
            </a:pPr>
            <a:endParaRPr lang="en-GB" b="0" i="0" dirty="0">
              <a:solidFill>
                <a:srgbClr val="000000"/>
              </a:solidFill>
              <a:effectLst/>
              <a:latin typeface="+mj-lt"/>
            </a:endParaRPr>
          </a:p>
          <a:p>
            <a:pPr marL="158750" indent="0" algn="l">
              <a:buNone/>
            </a:pPr>
            <a:endParaRPr lang="en-GB" b="0" i="0" dirty="0">
              <a:solidFill>
                <a:srgbClr val="000000"/>
              </a:solidFill>
              <a:effectLst/>
              <a:latin typeface="+mj-lt"/>
            </a:endParaRPr>
          </a:p>
          <a:p>
            <a:pPr marL="158750" indent="0" algn="l">
              <a:buNone/>
            </a:pPr>
            <a:r>
              <a:rPr lang="en-GB" b="0" i="0" dirty="0">
                <a:solidFill>
                  <a:srgbClr val="D1D5DB"/>
                </a:solidFill>
                <a:effectLst/>
                <a:latin typeface="+mj-lt"/>
              </a:rPr>
              <a:t>To resolve ambiguities:</a:t>
            </a:r>
          </a:p>
          <a:p>
            <a:pPr algn="l">
              <a:buFont typeface="Arial" panose="020B0604020202020204" pitchFamily="34" charset="0"/>
              <a:buChar char="•"/>
            </a:pPr>
            <a:r>
              <a:rPr lang="en-GB" b="1" i="0" dirty="0">
                <a:solidFill>
                  <a:srgbClr val="D1D5DB"/>
                </a:solidFill>
                <a:effectLst/>
                <a:latin typeface="+mj-lt"/>
              </a:rPr>
              <a:t>Contextual Understanding</a:t>
            </a:r>
            <a:r>
              <a:rPr lang="en-GB" b="0" i="0" dirty="0">
                <a:solidFill>
                  <a:srgbClr val="D1D5DB"/>
                </a:solidFill>
                <a:effectLst/>
                <a:latin typeface="+mj-lt"/>
              </a:rPr>
              <a:t>: Understand the context and purpose of the data. How the data will be used can guide its classification.</a:t>
            </a:r>
          </a:p>
          <a:p>
            <a:pPr algn="l">
              <a:buFont typeface="Arial" panose="020B0604020202020204" pitchFamily="34" charset="0"/>
              <a:buChar char="•"/>
            </a:pPr>
            <a:r>
              <a:rPr lang="en-GB" b="1" i="0" dirty="0">
                <a:solidFill>
                  <a:srgbClr val="D1D5DB"/>
                </a:solidFill>
                <a:effectLst/>
                <a:latin typeface="+mj-lt"/>
              </a:rPr>
              <a:t>Consultation</a:t>
            </a:r>
            <a:r>
              <a:rPr lang="en-GB" b="0" i="0" dirty="0">
                <a:solidFill>
                  <a:srgbClr val="D1D5DB"/>
                </a:solidFill>
                <a:effectLst/>
                <a:latin typeface="+mj-lt"/>
              </a:rPr>
              <a:t>: Discuss with data creators, stakeholders, or subject matter experts to gain clarity.</a:t>
            </a:r>
          </a:p>
          <a:p>
            <a:pPr marL="0" lvl="0" indent="0" algn="l" rtl="0">
              <a:spcBef>
                <a:spcPts val="0"/>
              </a:spcBef>
              <a:spcAft>
                <a:spcPts val="0"/>
              </a:spcAft>
              <a:buNone/>
            </a:pPr>
            <a:endParaRPr lang="en-GB" dirty="0">
              <a:latin typeface="+mj-lt"/>
            </a:endParaRPr>
          </a:p>
        </p:txBody>
      </p:sp>
    </p:spTree>
    <p:extLst>
      <p:ext uri="{BB962C8B-B14F-4D97-AF65-F5344CB8AC3E}">
        <p14:creationId xmlns:p14="http://schemas.microsoft.com/office/powerpoint/2010/main" val="129280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i="0" dirty="0">
                <a:solidFill>
                  <a:srgbClr val="D1D5DB"/>
                </a:solidFill>
                <a:effectLst/>
                <a:latin typeface="+mj-lt"/>
              </a:rPr>
              <a:t>Evaluating data quality typically begins with a preliminary inspection of the data. This involves checking for missing values, outliers, inconsistencies, and duplications. Issues identified were recorded in a "Data Quality Report", which detailed the Problem/Error such as Geolocation Issues, and Unmatched Data.</a:t>
            </a:r>
          </a:p>
          <a:p>
            <a:pPr marL="0" lvl="0" indent="0" algn="l" rtl="0">
              <a:spcBef>
                <a:spcPts val="0"/>
              </a:spcBef>
              <a:spcAft>
                <a:spcPts val="0"/>
              </a:spcAft>
              <a:buNone/>
            </a:pPr>
            <a:endParaRPr lang="en-GB" dirty="0">
              <a:latin typeface="+mj-lt"/>
            </a:endParaRPr>
          </a:p>
          <a:p>
            <a:pPr marL="0" lvl="0" indent="0" algn="l" rtl="0">
              <a:spcBef>
                <a:spcPts val="0"/>
              </a:spcBef>
              <a:spcAft>
                <a:spcPts val="0"/>
              </a:spcAft>
              <a:buNone/>
            </a:pPr>
            <a:r>
              <a:rPr lang="en-GB" b="0" i="0" dirty="0">
                <a:solidFill>
                  <a:srgbClr val="D1D5DB"/>
                </a:solidFill>
                <a:effectLst/>
                <a:latin typeface="+mj-lt"/>
              </a:rPr>
              <a:t>Poor data quality can lead to misleading insights, incorrect decisions, and potential financial, reputational, or operational harm. If the council relies on inaccurate or incomplete data for its initiatives, it might fail to address actual issues or might allocate resources inefficiently.</a:t>
            </a:r>
          </a:p>
          <a:p>
            <a:pPr marL="0" lvl="0" indent="0" algn="l" rtl="0">
              <a:spcBef>
                <a:spcPts val="0"/>
              </a:spcBef>
              <a:spcAft>
                <a:spcPts val="0"/>
              </a:spcAft>
              <a:buNone/>
            </a:pPr>
            <a:endParaRPr lang="en-GB" b="0" i="0" dirty="0">
              <a:solidFill>
                <a:srgbClr val="D1D5DB"/>
              </a:solidFill>
              <a:effectLst/>
              <a:latin typeface="+mj-lt"/>
            </a:endParaRPr>
          </a:p>
          <a:p>
            <a:pPr algn="l">
              <a:buFont typeface="Arial" panose="020B0604020202020204" pitchFamily="34" charset="0"/>
              <a:buChar char="•"/>
            </a:pPr>
            <a:r>
              <a:rPr lang="en-GB" b="1" i="0" dirty="0">
                <a:solidFill>
                  <a:srgbClr val="D1D5DB"/>
                </a:solidFill>
                <a:effectLst/>
                <a:latin typeface="+mj-lt"/>
              </a:rPr>
              <a:t>Financial Risks</a:t>
            </a:r>
            <a:r>
              <a:rPr lang="en-GB" b="0" i="0" dirty="0">
                <a:solidFill>
                  <a:srgbClr val="D1D5DB"/>
                </a:solidFill>
                <a:effectLst/>
                <a:latin typeface="+mj-lt"/>
              </a:rPr>
              <a:t>: Poor decisions based on bad data can lead to financial losses.</a:t>
            </a:r>
          </a:p>
          <a:p>
            <a:pPr algn="l">
              <a:buFont typeface="Arial" panose="020B0604020202020204" pitchFamily="34" charset="0"/>
              <a:buChar char="•"/>
            </a:pPr>
            <a:r>
              <a:rPr lang="en-GB" b="1" i="0" dirty="0">
                <a:solidFill>
                  <a:srgbClr val="D1D5DB"/>
                </a:solidFill>
                <a:effectLst/>
                <a:latin typeface="+mj-lt"/>
              </a:rPr>
              <a:t>Reputational Risks</a:t>
            </a:r>
            <a:r>
              <a:rPr lang="en-GB" b="0" i="0" dirty="0">
                <a:solidFill>
                  <a:srgbClr val="D1D5DB"/>
                </a:solidFill>
                <a:effectLst/>
                <a:latin typeface="+mj-lt"/>
              </a:rPr>
              <a:t>: If stakeholders or the public realize that council decisions are based on poor-quality data, it can damage the council's credibility.</a:t>
            </a:r>
          </a:p>
          <a:p>
            <a:pPr algn="l">
              <a:buFont typeface="Arial" panose="020B0604020202020204" pitchFamily="34" charset="0"/>
              <a:buChar char="•"/>
            </a:pPr>
            <a:r>
              <a:rPr lang="en-GB" b="1" i="0" dirty="0">
                <a:solidFill>
                  <a:srgbClr val="D1D5DB"/>
                </a:solidFill>
                <a:effectLst/>
                <a:latin typeface="+mj-lt"/>
              </a:rPr>
              <a:t>Operational Risks</a:t>
            </a:r>
            <a:r>
              <a:rPr lang="en-GB" b="0" i="0" dirty="0">
                <a:solidFill>
                  <a:srgbClr val="D1D5DB"/>
                </a:solidFill>
                <a:effectLst/>
                <a:latin typeface="+mj-lt"/>
              </a:rPr>
              <a:t>: Poor data can result in inefficient operations, resource wastage, and missed opportunities.</a:t>
            </a:r>
          </a:p>
          <a:p>
            <a:pPr algn="l">
              <a:buFont typeface="Arial" panose="020B0604020202020204" pitchFamily="34" charset="0"/>
              <a:buChar char="•"/>
            </a:pPr>
            <a:r>
              <a:rPr lang="en-GB" b="1" i="0" dirty="0">
                <a:solidFill>
                  <a:srgbClr val="D1D5DB"/>
                </a:solidFill>
                <a:effectLst/>
                <a:latin typeface="+mj-lt"/>
              </a:rPr>
              <a:t>Strategic Risks</a:t>
            </a:r>
            <a:r>
              <a:rPr lang="en-GB" b="0" i="0" dirty="0">
                <a:solidFill>
                  <a:srgbClr val="D1D5DB"/>
                </a:solidFill>
                <a:effectLst/>
                <a:latin typeface="+mj-lt"/>
              </a:rPr>
              <a:t>: Inaccurate data can lead to flawed strategies that fail to address the council's actual challenges or needs.</a:t>
            </a:r>
          </a:p>
          <a:p>
            <a:pPr marL="0" lvl="0" indent="0" algn="l" rtl="0">
              <a:spcBef>
                <a:spcPts val="0"/>
              </a:spcBef>
              <a:spcAft>
                <a:spcPts val="0"/>
              </a:spcAft>
              <a:buNone/>
            </a:pPr>
            <a:endParaRPr lang="en-GB" b="0" i="0" dirty="0">
              <a:solidFill>
                <a:srgbClr val="D1D5DB"/>
              </a:solidFill>
              <a:effectLst/>
              <a:latin typeface="+mj-lt"/>
            </a:endParaRPr>
          </a:p>
          <a:p>
            <a:pPr marL="0" lvl="0" indent="0" algn="l" rtl="0">
              <a:spcBef>
                <a:spcPts val="0"/>
              </a:spcBef>
              <a:spcAft>
                <a:spcPts val="0"/>
              </a:spcAft>
              <a:buNone/>
            </a:pPr>
            <a:r>
              <a:rPr lang="en-GB" b="1" i="0" dirty="0">
                <a:effectLst/>
                <a:latin typeface="+mj-lt"/>
              </a:rPr>
              <a:t>Data Mismatches</a:t>
            </a:r>
            <a:r>
              <a:rPr lang="en-GB" b="0" i="0" dirty="0">
                <a:solidFill>
                  <a:srgbClr val="D1D5DB"/>
                </a:solidFill>
                <a:effectLst/>
                <a:latin typeface="+mj-lt"/>
              </a:rPr>
              <a:t>: We found three main issues when combining the datasets. First, 23 trees didn't have environmental details, leaving gaps in our analysis. Second, even though all environmental data matched a tree, if any didn't, we wouldn't know which tree it's about. Lastly, 76 trees had technical names but no common names, making it harder to share info with the public.</a:t>
            </a:r>
          </a:p>
          <a:p>
            <a:pPr marL="0" lvl="0" indent="0" algn="l" rtl="0">
              <a:spcBef>
                <a:spcPts val="0"/>
              </a:spcBef>
              <a:spcAft>
                <a:spcPts val="0"/>
              </a:spcAft>
              <a:buNone/>
            </a:pPr>
            <a:endParaRPr lang="en-GB" b="0" i="0" dirty="0">
              <a:solidFill>
                <a:srgbClr val="D1D5DB"/>
              </a:solidFill>
              <a:effectLst/>
              <a:latin typeface="+mj-lt"/>
            </a:endParaRPr>
          </a:p>
          <a:p>
            <a:pPr algn="l">
              <a:buFont typeface="+mj-lt"/>
              <a:buAutoNum type="arabicPeriod"/>
            </a:pPr>
            <a:r>
              <a:rPr lang="en-GB" b="1" i="0" dirty="0">
                <a:solidFill>
                  <a:srgbClr val="D1D5DB"/>
                </a:solidFill>
                <a:effectLst/>
                <a:latin typeface="+mj-lt"/>
              </a:rPr>
              <a:t>Data Integrity</a:t>
            </a:r>
            <a:r>
              <a:rPr lang="en-GB" b="0" i="0" dirty="0">
                <a:solidFill>
                  <a:srgbClr val="D1D5DB"/>
                </a:solidFill>
                <a:effectLst/>
                <a:latin typeface="+mj-lt"/>
              </a:rPr>
              <a:t>: This concerns the accuracy and consistency of data. When you gather data from multiple sources, there's a risk that the data might be corrupted, outdated, or inaccurate. For example, two sources might have different values for the same tree's height. This makes it hard to know which source, if any, is correct.</a:t>
            </a:r>
          </a:p>
          <a:p>
            <a:pPr algn="l">
              <a:buFont typeface="+mj-lt"/>
              <a:buAutoNum type="arabicPeriod"/>
            </a:pPr>
            <a:r>
              <a:rPr lang="en-GB" b="1" i="0" dirty="0">
                <a:solidFill>
                  <a:srgbClr val="D1D5DB"/>
                </a:solidFill>
                <a:effectLst/>
                <a:latin typeface="+mj-lt"/>
              </a:rPr>
              <a:t>Conflicting Data</a:t>
            </a:r>
            <a:r>
              <a:rPr lang="en-GB" b="0" i="0" dirty="0">
                <a:solidFill>
                  <a:srgbClr val="D1D5DB"/>
                </a:solidFill>
                <a:effectLst/>
                <a:latin typeface="+mj-lt"/>
              </a:rPr>
              <a:t>: Different sources might provide information that contradicts each other. One dataset might list a tree as endangered, while another lists it as common. Such conflicts can confuse analysts and lead to wrong conclusions.</a:t>
            </a:r>
          </a:p>
          <a:p>
            <a:pPr algn="l">
              <a:buFont typeface="+mj-lt"/>
              <a:buAutoNum type="arabicPeriod"/>
            </a:pPr>
            <a:r>
              <a:rPr lang="en-GB" b="1" i="0" dirty="0">
                <a:solidFill>
                  <a:srgbClr val="D1D5DB"/>
                </a:solidFill>
                <a:effectLst/>
                <a:latin typeface="+mj-lt"/>
              </a:rPr>
              <a:t>Licensing and Permissions</a:t>
            </a:r>
            <a:r>
              <a:rPr lang="en-GB" b="0" i="0" dirty="0">
                <a:solidFill>
                  <a:srgbClr val="D1D5DB"/>
                </a:solidFill>
                <a:effectLst/>
                <a:latin typeface="+mj-lt"/>
              </a:rPr>
              <a:t>: Not all data can be freely used. Some data might have restrictions on its use due to copyrights, licenses, or proprietary rights. Using such data without proper permissions can lead to legal issues.</a:t>
            </a:r>
          </a:p>
          <a:p>
            <a:pPr algn="l">
              <a:buFont typeface="+mj-lt"/>
              <a:buAutoNum type="arabicPeriod"/>
            </a:pPr>
            <a:r>
              <a:rPr lang="en-GB" b="1" i="0" dirty="0">
                <a:solidFill>
                  <a:srgbClr val="D1D5DB"/>
                </a:solidFill>
                <a:effectLst/>
                <a:latin typeface="+mj-lt"/>
              </a:rPr>
              <a:t>Data Mismatches</a:t>
            </a:r>
            <a:r>
              <a:rPr lang="en-GB" b="0" i="0" dirty="0">
                <a:solidFill>
                  <a:srgbClr val="D1D5DB"/>
                </a:solidFill>
                <a:effectLst/>
                <a:latin typeface="+mj-lt"/>
              </a:rPr>
              <a:t>: As you've experienced, data from different sources might not align perfectly. Some entries in one dataset might not have corresponding entries in another. This can lead to incomplete analyses and might mean that some data gets left out or is underutilized.</a:t>
            </a:r>
          </a:p>
          <a:p>
            <a:pPr marL="0" lvl="0" indent="0" algn="l" rtl="0">
              <a:spcBef>
                <a:spcPts val="0"/>
              </a:spcBef>
              <a:spcAft>
                <a:spcPts val="0"/>
              </a:spcAft>
              <a:buNone/>
            </a:pPr>
            <a:endParaRPr lang="en-GB" b="0" i="0" dirty="0">
              <a:solidFill>
                <a:srgbClr val="D1D5DB"/>
              </a:solidFill>
              <a:effectLst/>
              <a:latin typeface="+mj-lt"/>
            </a:endParaRPr>
          </a:p>
          <a:p>
            <a:pPr marL="0" lvl="0" indent="0" algn="l" rtl="0">
              <a:spcBef>
                <a:spcPts val="0"/>
              </a:spcBef>
              <a:spcAft>
                <a:spcPts val="0"/>
              </a:spcAft>
              <a:buNone/>
            </a:pPr>
            <a:endParaRPr lang="en-GB" dirty="0">
              <a:latin typeface="+mj-lt"/>
            </a:endParaRPr>
          </a:p>
        </p:txBody>
      </p:sp>
    </p:spTree>
    <p:extLst>
      <p:ext uri="{BB962C8B-B14F-4D97-AF65-F5344CB8AC3E}">
        <p14:creationId xmlns:p14="http://schemas.microsoft.com/office/powerpoint/2010/main" val="87234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65" r:id="rId5"/>
    <p:sldLayoutId id="2147483669" r:id="rId6"/>
    <p:sldLayoutId id="2147483674" r:id="rId7"/>
    <p:sldLayoutId id="2147483675" r:id="rId8"/>
    <p:sldLayoutId id="2147483676"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94" name="Google Shape;1890;p36">
            <a:extLst>
              <a:ext uri="{FF2B5EF4-FFF2-40B4-BE49-F238E27FC236}">
                <a16:creationId xmlns:a16="http://schemas.microsoft.com/office/drawing/2014/main" id="{28ACF63B-1F15-4108-AB42-D89D1535B1A9}"/>
              </a:ext>
            </a:extLst>
          </p:cNvPr>
          <p:cNvSpPr txBox="1">
            <a:spLocks noGrp="1"/>
          </p:cNvSpPr>
          <p:nvPr>
            <p:ph type="ctrTitle"/>
          </p:nvPr>
        </p:nvSpPr>
        <p:spPr>
          <a:xfrm>
            <a:off x="1665036" y="229807"/>
            <a:ext cx="1802331" cy="694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mn-lt"/>
                <a:cs typeface="Times New Roman" panose="02020603050405020304" pitchFamily="18" charset="0"/>
              </a:rPr>
              <a:t>Lifecycle</a:t>
            </a:r>
          </a:p>
        </p:txBody>
      </p:sp>
      <p:sp>
        <p:nvSpPr>
          <p:cNvPr id="96" name="TextBox 95">
            <a:extLst>
              <a:ext uri="{FF2B5EF4-FFF2-40B4-BE49-F238E27FC236}">
                <a16:creationId xmlns:a16="http://schemas.microsoft.com/office/drawing/2014/main" id="{D05201A9-9EB5-4EEC-BB8B-A58261724BFE}"/>
              </a:ext>
            </a:extLst>
          </p:cNvPr>
          <p:cNvSpPr txBox="1"/>
          <p:nvPr/>
        </p:nvSpPr>
        <p:spPr>
          <a:xfrm>
            <a:off x="4090038" y="1694270"/>
            <a:ext cx="4518674" cy="1107996"/>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Times New Roman" panose="02020603050405020304" pitchFamily="18" charset="0"/>
                <a:sym typeface="Barlow Semi Condensed"/>
              </a:rPr>
              <a:t>Three methods of data acquisition</a:t>
            </a:r>
          </a:p>
          <a:p>
            <a:pPr marL="0" lvl="0" indent="0" rtl="0">
              <a:spcBef>
                <a:spcPts val="0"/>
              </a:spcBef>
              <a:spcAft>
                <a:spcPts val="0"/>
              </a:spcAft>
              <a:buNone/>
            </a:pPr>
            <a:endParaRPr lang="en-GB" sz="800" b="1" dirty="0">
              <a:latin typeface="+mn-lt"/>
              <a:ea typeface="Barlow Semi Condensed"/>
              <a:cs typeface="Times New Roman" panose="02020603050405020304" pitchFamily="18" charset="0"/>
              <a:sym typeface="Barlow Semi Condensed"/>
            </a:endParaRP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Direct Download</a:t>
            </a: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Web scraping</a:t>
            </a: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Database Query</a:t>
            </a:r>
          </a:p>
        </p:txBody>
      </p:sp>
      <p:pic>
        <p:nvPicPr>
          <p:cNvPr id="1026" name="Picture 2" descr="The data life cycle - Sunflower-CISSP.com">
            <a:extLst>
              <a:ext uri="{FF2B5EF4-FFF2-40B4-BE49-F238E27FC236}">
                <a16:creationId xmlns:a16="http://schemas.microsoft.com/office/drawing/2014/main" id="{DED76186-F24C-4F62-AF2F-171C555E4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71" y="1375530"/>
            <a:ext cx="3527705" cy="35277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5E3A46-F5DA-4999-B5C2-6D3ACFA9E57E}"/>
              </a:ext>
            </a:extLst>
          </p:cNvPr>
          <p:cNvSpPr txBox="1"/>
          <p:nvPr/>
        </p:nvSpPr>
        <p:spPr>
          <a:xfrm>
            <a:off x="4090040" y="2926192"/>
            <a:ext cx="4832734" cy="892552"/>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Times New Roman" panose="02020603050405020304" pitchFamily="18" charset="0"/>
                <a:sym typeface="Barlow Semi Condensed"/>
              </a:rPr>
              <a:t>Analysis be used to update the original data</a:t>
            </a:r>
          </a:p>
          <a:p>
            <a:pPr marL="0" lvl="0" indent="0" rtl="0">
              <a:spcBef>
                <a:spcPts val="0"/>
              </a:spcBef>
              <a:spcAft>
                <a:spcPts val="0"/>
              </a:spcAft>
              <a:buNone/>
            </a:pPr>
            <a:endParaRPr lang="en-GB" sz="800" dirty="0">
              <a:latin typeface="+mn-lt"/>
              <a:ea typeface="Barlow Semi Condensed"/>
              <a:cs typeface="Times New Roman" panose="02020603050405020304" pitchFamily="18" charset="0"/>
              <a:sym typeface="Barlow Semi Condensed"/>
            </a:endParaRP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Data Integrity</a:t>
            </a: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Permissions</a:t>
            </a:r>
            <a:endParaRPr lang="en-GB" sz="1400" b="1" dirty="0">
              <a:latin typeface="+mn-lt"/>
              <a:ea typeface="Barlow Semi Condensed"/>
              <a:cs typeface="Times New Roman" panose="02020603050405020304" pitchFamily="18" charset="0"/>
              <a:sym typeface="Barlow Semi Condensed"/>
            </a:endParaRPr>
          </a:p>
        </p:txBody>
      </p:sp>
      <p:sp>
        <p:nvSpPr>
          <p:cNvPr id="11" name="TextBox 10">
            <a:extLst>
              <a:ext uri="{FF2B5EF4-FFF2-40B4-BE49-F238E27FC236}">
                <a16:creationId xmlns:a16="http://schemas.microsoft.com/office/drawing/2014/main" id="{7B0E851B-6E92-457B-BD0D-9306C2A6666C}"/>
              </a:ext>
            </a:extLst>
          </p:cNvPr>
          <p:cNvSpPr txBox="1"/>
          <p:nvPr/>
        </p:nvSpPr>
        <p:spPr>
          <a:xfrm>
            <a:off x="4083417" y="3926218"/>
            <a:ext cx="5060583" cy="892552"/>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Times New Roman" panose="02020603050405020304" pitchFamily="18" charset="0"/>
                <a:sym typeface="Barlow Semi Condensed"/>
              </a:rPr>
              <a:t>Different sensitivity and ownership scenarios</a:t>
            </a:r>
          </a:p>
          <a:p>
            <a:pPr marL="0" lvl="0" indent="0" rtl="0">
              <a:spcBef>
                <a:spcPts val="0"/>
              </a:spcBef>
              <a:spcAft>
                <a:spcPts val="0"/>
              </a:spcAft>
              <a:buNone/>
            </a:pPr>
            <a:endParaRPr lang="en-GB" sz="800" b="1" dirty="0">
              <a:latin typeface="+mn-lt"/>
              <a:ea typeface="Barlow Semi Condensed"/>
              <a:cs typeface="Times New Roman" panose="02020603050405020304" pitchFamily="18" charset="0"/>
              <a:sym typeface="Barlow Semi Condensed"/>
            </a:endParaRP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Sensitivity (Public/Internal/Confidential)</a:t>
            </a:r>
          </a:p>
          <a:p>
            <a:pPr marL="285750" lvl="0" indent="-285750" rtl="0">
              <a:spcBef>
                <a:spcPts val="0"/>
              </a:spcBef>
              <a:spcAft>
                <a:spcPts val="0"/>
              </a:spcAft>
              <a:buFont typeface="Wingdings" panose="05000000000000000000" pitchFamily="2" charset="2"/>
              <a:buChar char="§"/>
            </a:pPr>
            <a:r>
              <a:rPr lang="en-GB" dirty="0">
                <a:latin typeface="+mn-lt"/>
                <a:ea typeface="Barlow Semi Condensed"/>
                <a:cs typeface="Times New Roman" panose="02020603050405020304" pitchFamily="18" charset="0"/>
                <a:sym typeface="Barlow Semi Condensed"/>
              </a:rPr>
              <a:t>Ownership (Council/Publicly Owned)</a:t>
            </a:r>
            <a:endParaRPr lang="en-GB" sz="1400" b="1" dirty="0">
              <a:latin typeface="+mn-lt"/>
              <a:ea typeface="Barlow Semi Condensed"/>
              <a:cs typeface="Times New Roman" panose="02020603050405020304" pitchFamily="18" charset="0"/>
              <a:sym typeface="Barlow Semi Condensed"/>
            </a:endParaRPr>
          </a:p>
        </p:txBody>
      </p:sp>
      <p:sp>
        <p:nvSpPr>
          <p:cNvPr id="9" name="Oval 8">
            <a:extLst>
              <a:ext uri="{FF2B5EF4-FFF2-40B4-BE49-F238E27FC236}">
                <a16:creationId xmlns:a16="http://schemas.microsoft.com/office/drawing/2014/main" id="{1E2B3D91-0D60-4D0B-9336-FEE55E7C1EB7}"/>
              </a:ext>
            </a:extLst>
          </p:cNvPr>
          <p:cNvSpPr/>
          <p:nvPr/>
        </p:nvSpPr>
        <p:spPr>
          <a:xfrm rot="2001615">
            <a:off x="431838" y="1448700"/>
            <a:ext cx="3742921" cy="20241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Times New Roman" panose="02020603050405020304" pitchFamily="18" charset="0"/>
            </a:endParaRPr>
          </a:p>
        </p:txBody>
      </p:sp>
      <p:pic>
        <p:nvPicPr>
          <p:cNvPr id="13" name="Picture 12">
            <a:extLst>
              <a:ext uri="{FF2B5EF4-FFF2-40B4-BE49-F238E27FC236}">
                <a16:creationId xmlns:a16="http://schemas.microsoft.com/office/drawing/2014/main" id="{71BDEFF9-DD6F-459D-8450-1D82162DCA7B}"/>
              </a:ext>
            </a:extLst>
          </p:cNvPr>
          <p:cNvPicPr>
            <a:picLocks noChangeAspect="1"/>
          </p:cNvPicPr>
          <p:nvPr/>
        </p:nvPicPr>
        <p:blipFill>
          <a:blip r:embed="rId4"/>
          <a:stretch>
            <a:fillRect/>
          </a:stretch>
        </p:blipFill>
        <p:spPr>
          <a:xfrm>
            <a:off x="104724" y="240265"/>
            <a:ext cx="849430" cy="6942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4" name="TextBox 13">
            <a:extLst>
              <a:ext uri="{FF2B5EF4-FFF2-40B4-BE49-F238E27FC236}">
                <a16:creationId xmlns:a16="http://schemas.microsoft.com/office/drawing/2014/main" id="{97146435-C5F7-4BB0-83E2-8E95368FB649}"/>
              </a:ext>
            </a:extLst>
          </p:cNvPr>
          <p:cNvSpPr txBox="1"/>
          <p:nvPr/>
        </p:nvSpPr>
        <p:spPr>
          <a:xfrm>
            <a:off x="730642" y="928894"/>
            <a:ext cx="8052021" cy="1323439"/>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Analysis of the requirements</a:t>
            </a:r>
          </a:p>
          <a:p>
            <a:pPr marL="0" lvl="0" indent="0" rtl="0">
              <a:spcBef>
                <a:spcPts val="0"/>
              </a:spcBef>
              <a:spcAft>
                <a:spcPts val="0"/>
              </a:spcAft>
              <a:buNone/>
            </a:pPr>
            <a:endParaRPr lang="en-GB" sz="800" b="1" dirty="0">
              <a:latin typeface="+mn-lt"/>
              <a:ea typeface="Barlow Semi Condensed"/>
              <a:cs typeface="Barlow Semi Condensed"/>
              <a:sym typeface="Barlow Semi Condensed"/>
            </a:endParaRPr>
          </a:p>
          <a:p>
            <a:pPr marL="342900" lvl="0" indent="-342900" rtl="0">
              <a:spcBef>
                <a:spcPts val="0"/>
              </a:spcBef>
              <a:spcAft>
                <a:spcPts val="0"/>
              </a:spcAft>
              <a:buFont typeface="+mj-lt"/>
              <a:buAutoNum type="arabicPeriod"/>
            </a:pPr>
            <a:r>
              <a:rPr lang="en-GB" dirty="0">
                <a:latin typeface="+mn-lt"/>
                <a:ea typeface="Barlow Semi Condensed"/>
                <a:cs typeface="Barlow Semi Condensed"/>
                <a:sym typeface="Barlow Semi Condensed"/>
              </a:rPr>
              <a:t>Identify the primary objectives and understand the datasets</a:t>
            </a:r>
          </a:p>
          <a:p>
            <a:pPr marL="342900" lvl="0" indent="-342900" rtl="0">
              <a:spcBef>
                <a:spcPts val="0"/>
              </a:spcBef>
              <a:spcAft>
                <a:spcPts val="0"/>
              </a:spcAft>
              <a:buFont typeface="+mj-lt"/>
              <a:buAutoNum type="arabicPeriod"/>
            </a:pPr>
            <a:r>
              <a:rPr lang="en-GB" dirty="0">
                <a:latin typeface="+mn-lt"/>
                <a:ea typeface="Barlow Semi Condensed"/>
                <a:cs typeface="Barlow Semi Condensed"/>
                <a:sym typeface="Barlow Semi Condensed"/>
              </a:rPr>
              <a:t>Data source list (Original Source, Supplied Format, Extraction method, Sensitivity, Ownership)</a:t>
            </a:r>
          </a:p>
          <a:p>
            <a:pPr marL="342900" lvl="0" indent="-342900" rtl="0">
              <a:spcBef>
                <a:spcPts val="0"/>
              </a:spcBef>
              <a:spcAft>
                <a:spcPts val="0"/>
              </a:spcAft>
              <a:buFont typeface="+mj-lt"/>
              <a:buAutoNum type="arabicPeriod"/>
            </a:pPr>
            <a:r>
              <a:rPr lang="en-GB" dirty="0">
                <a:latin typeface="+mn-lt"/>
                <a:ea typeface="Barlow Semi Condensed"/>
                <a:cs typeface="Barlow Semi Condensed"/>
                <a:sym typeface="Barlow Semi Condensed"/>
              </a:rPr>
              <a:t>Data Quality Report (Dataset Inspection, Error Detection)</a:t>
            </a:r>
          </a:p>
          <a:p>
            <a:pPr marL="342900" lvl="0" indent="-342900" rtl="0">
              <a:spcBef>
                <a:spcPts val="0"/>
              </a:spcBef>
              <a:spcAft>
                <a:spcPts val="0"/>
              </a:spcAft>
              <a:buFont typeface="+mj-lt"/>
              <a:buAutoNum type="arabicPeriod"/>
            </a:pPr>
            <a:r>
              <a:rPr lang="en-GB" dirty="0">
                <a:latin typeface="+mn-lt"/>
                <a:ea typeface="Barlow Semi Condensed"/>
                <a:cs typeface="Barlow Semi Condensed"/>
                <a:sym typeface="Barlow Semi Condensed"/>
              </a:rPr>
              <a:t>Data Requirements document</a:t>
            </a:r>
          </a:p>
        </p:txBody>
      </p:sp>
      <p:sp>
        <p:nvSpPr>
          <p:cNvPr id="7" name="Google Shape;1890;p36">
            <a:extLst>
              <a:ext uri="{FF2B5EF4-FFF2-40B4-BE49-F238E27FC236}">
                <a16:creationId xmlns:a16="http://schemas.microsoft.com/office/drawing/2014/main" id="{88D1E683-EF49-4758-8EF4-008ABBD2D112}"/>
              </a:ext>
            </a:extLst>
          </p:cNvPr>
          <p:cNvSpPr txBox="1">
            <a:spLocks/>
          </p:cNvSpPr>
          <p:nvPr/>
        </p:nvSpPr>
        <p:spPr>
          <a:xfrm>
            <a:off x="973992" y="205290"/>
            <a:ext cx="2816344" cy="694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GB" sz="3200" dirty="0">
                <a:latin typeface="+mn-lt"/>
              </a:rPr>
              <a:t>Requirements</a:t>
            </a:r>
          </a:p>
        </p:txBody>
      </p:sp>
      <p:sp>
        <p:nvSpPr>
          <p:cNvPr id="12" name="TextBox 11">
            <a:extLst>
              <a:ext uri="{FF2B5EF4-FFF2-40B4-BE49-F238E27FC236}">
                <a16:creationId xmlns:a16="http://schemas.microsoft.com/office/drawing/2014/main" id="{40D920B8-0FBC-42DC-8D41-1D90DE5A29D1}"/>
              </a:ext>
            </a:extLst>
          </p:cNvPr>
          <p:cNvSpPr txBox="1"/>
          <p:nvPr/>
        </p:nvSpPr>
        <p:spPr>
          <a:xfrm>
            <a:off x="730642" y="2300062"/>
            <a:ext cx="7637250" cy="984885"/>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Data Requirements- Understand the feasibility of the three initiatives</a:t>
            </a:r>
            <a:endParaRPr lang="en-GB" sz="800" b="1" dirty="0">
              <a:latin typeface="+mn-lt"/>
              <a:ea typeface="Barlow Semi Condensed"/>
              <a:cs typeface="Barlow Semi Condensed"/>
              <a:sym typeface="Barlow Semi Condensed"/>
            </a:endParaRP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Effort required</a:t>
            </a: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Sensitivity</a:t>
            </a: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Ownership</a:t>
            </a:r>
          </a:p>
        </p:txBody>
      </p:sp>
      <p:sp>
        <p:nvSpPr>
          <p:cNvPr id="15" name="TextBox 14">
            <a:extLst>
              <a:ext uri="{FF2B5EF4-FFF2-40B4-BE49-F238E27FC236}">
                <a16:creationId xmlns:a16="http://schemas.microsoft.com/office/drawing/2014/main" id="{1B64BD1C-D677-4C80-9389-5CF754904724}"/>
              </a:ext>
            </a:extLst>
          </p:cNvPr>
          <p:cNvSpPr txBox="1"/>
          <p:nvPr/>
        </p:nvSpPr>
        <p:spPr>
          <a:xfrm>
            <a:off x="730642" y="3351074"/>
            <a:ext cx="7637250" cy="769441"/>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Data Limitations- prevent the requirements from being met</a:t>
            </a:r>
            <a:endParaRPr lang="en-GB" sz="800" b="1" dirty="0">
              <a:latin typeface="+mn-lt"/>
              <a:ea typeface="Barlow Semi Condensed"/>
              <a:cs typeface="Barlow Semi Condensed"/>
              <a:sym typeface="Barlow Semi Condensed"/>
            </a:endParaRPr>
          </a:p>
          <a:p>
            <a:pPr marL="342900" lvl="0" indent="-342900" rtl="0">
              <a:spcBef>
                <a:spcPts val="0"/>
              </a:spcBef>
              <a:spcAft>
                <a:spcPts val="0"/>
              </a:spcAft>
              <a:buFont typeface="Wingdings" panose="05000000000000000000" pitchFamily="2" charset="2"/>
              <a:buChar char="Ø"/>
            </a:pPr>
            <a:r>
              <a:rPr lang="en-GB" dirty="0">
                <a:latin typeface="+mn-lt"/>
                <a:ea typeface="Barlow Semi Condensed"/>
                <a:cs typeface="Barlow Semi Condensed"/>
                <a:sym typeface="Barlow Semi Condensed"/>
              </a:rPr>
              <a:t>Unreliable data sources</a:t>
            </a:r>
          </a:p>
          <a:p>
            <a:pPr marL="342900" lvl="0" indent="-342900" rtl="0">
              <a:spcBef>
                <a:spcPts val="0"/>
              </a:spcBef>
              <a:spcAft>
                <a:spcPts val="0"/>
              </a:spcAft>
              <a:buFont typeface="Wingdings" panose="05000000000000000000" pitchFamily="2" charset="2"/>
              <a:buChar char="Ø"/>
            </a:pPr>
            <a:r>
              <a:rPr lang="en-GB" dirty="0">
                <a:latin typeface="+mn-lt"/>
                <a:ea typeface="Barlow Semi Condensed"/>
                <a:cs typeface="Barlow Semi Condensed"/>
                <a:sym typeface="Barlow Semi Condensed"/>
              </a:rPr>
              <a:t>incomplete or outdated datasets</a:t>
            </a:r>
          </a:p>
        </p:txBody>
      </p:sp>
      <p:pic>
        <p:nvPicPr>
          <p:cNvPr id="8" name="Picture 7">
            <a:extLst>
              <a:ext uri="{FF2B5EF4-FFF2-40B4-BE49-F238E27FC236}">
                <a16:creationId xmlns:a16="http://schemas.microsoft.com/office/drawing/2014/main" id="{E0B087E5-F3A5-46B2-B359-6DB7CDFBEA79}"/>
              </a:ext>
            </a:extLst>
          </p:cNvPr>
          <p:cNvPicPr>
            <a:picLocks noChangeAspect="1"/>
          </p:cNvPicPr>
          <p:nvPr/>
        </p:nvPicPr>
        <p:blipFill>
          <a:blip r:embed="rId3"/>
          <a:stretch>
            <a:fillRect/>
          </a:stretch>
        </p:blipFill>
        <p:spPr>
          <a:xfrm>
            <a:off x="8113098" y="4317563"/>
            <a:ext cx="849430" cy="694283"/>
          </a:xfrm>
          <a:prstGeom prst="rect">
            <a:avLst/>
          </a:prstGeom>
        </p:spPr>
      </p:pic>
      <p:sp>
        <p:nvSpPr>
          <p:cNvPr id="9" name="TextBox 8">
            <a:extLst>
              <a:ext uri="{FF2B5EF4-FFF2-40B4-BE49-F238E27FC236}">
                <a16:creationId xmlns:a16="http://schemas.microsoft.com/office/drawing/2014/main" id="{252FC352-5762-4249-A359-77C5C1E2F5D2}"/>
              </a:ext>
            </a:extLst>
          </p:cNvPr>
          <p:cNvSpPr txBox="1"/>
          <p:nvPr/>
        </p:nvSpPr>
        <p:spPr>
          <a:xfrm>
            <a:off x="730642" y="4195608"/>
            <a:ext cx="7637250" cy="769441"/>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Classifying the data columns</a:t>
            </a: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Contextual Understanding</a:t>
            </a: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Consultation</a:t>
            </a:r>
          </a:p>
        </p:txBody>
      </p:sp>
    </p:spTree>
    <p:extLst>
      <p:ext uri="{BB962C8B-B14F-4D97-AF65-F5344CB8AC3E}">
        <p14:creationId xmlns:p14="http://schemas.microsoft.com/office/powerpoint/2010/main" val="400770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4" name="TextBox 13">
            <a:extLst>
              <a:ext uri="{FF2B5EF4-FFF2-40B4-BE49-F238E27FC236}">
                <a16:creationId xmlns:a16="http://schemas.microsoft.com/office/drawing/2014/main" id="{97146435-C5F7-4BB0-83E2-8E95368FB649}"/>
              </a:ext>
            </a:extLst>
          </p:cNvPr>
          <p:cNvSpPr txBox="1"/>
          <p:nvPr/>
        </p:nvSpPr>
        <p:spPr>
          <a:xfrm>
            <a:off x="730642" y="928894"/>
            <a:ext cx="8052021" cy="892552"/>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 Approach evaluating the data quality</a:t>
            </a:r>
          </a:p>
          <a:p>
            <a:pPr marL="0" lvl="0" indent="0" rtl="0">
              <a:spcBef>
                <a:spcPts val="0"/>
              </a:spcBef>
              <a:spcAft>
                <a:spcPts val="0"/>
              </a:spcAft>
              <a:buNone/>
            </a:pPr>
            <a:endParaRPr lang="en-GB" sz="800" b="1" dirty="0">
              <a:latin typeface="+mn-lt"/>
              <a:ea typeface="Barlow Semi Condensed"/>
              <a:cs typeface="Barlow Semi Condensed"/>
              <a:sym typeface="Barlow Semi Condensed"/>
            </a:endParaRPr>
          </a:p>
          <a:p>
            <a:pPr marL="285750" lvl="0" indent="-285750" rtl="0">
              <a:spcBef>
                <a:spcPts val="0"/>
              </a:spcBef>
              <a:spcAft>
                <a:spcPts val="0"/>
              </a:spcAft>
              <a:buFontTx/>
              <a:buChar char="-"/>
            </a:pPr>
            <a:r>
              <a:rPr lang="en-GB" dirty="0">
                <a:latin typeface="+mn-lt"/>
                <a:ea typeface="Barlow Semi Condensed"/>
                <a:cs typeface="Barlow Semi Condensed"/>
                <a:sym typeface="Barlow Semi Condensed"/>
              </a:rPr>
              <a:t>Data Quality Report (Dataset Inspection, Error Detection)</a:t>
            </a:r>
          </a:p>
          <a:p>
            <a:pPr marL="285750" lvl="0" indent="-285750" rtl="0">
              <a:spcBef>
                <a:spcPts val="0"/>
              </a:spcBef>
              <a:spcAft>
                <a:spcPts val="0"/>
              </a:spcAft>
              <a:buFontTx/>
              <a:buChar char="-"/>
            </a:pPr>
            <a:r>
              <a:rPr lang="en-GB" dirty="0">
                <a:latin typeface="+mn-lt"/>
                <a:ea typeface="Barlow Semi Condensed"/>
                <a:cs typeface="Barlow Semi Condensed"/>
                <a:sym typeface="Barlow Semi Condensed"/>
              </a:rPr>
              <a:t>Data Requirements document</a:t>
            </a:r>
          </a:p>
        </p:txBody>
      </p:sp>
      <p:sp>
        <p:nvSpPr>
          <p:cNvPr id="7" name="Google Shape;1890;p36">
            <a:extLst>
              <a:ext uri="{FF2B5EF4-FFF2-40B4-BE49-F238E27FC236}">
                <a16:creationId xmlns:a16="http://schemas.microsoft.com/office/drawing/2014/main" id="{88D1E683-EF49-4758-8EF4-008ABBD2D112}"/>
              </a:ext>
            </a:extLst>
          </p:cNvPr>
          <p:cNvSpPr txBox="1">
            <a:spLocks/>
          </p:cNvSpPr>
          <p:nvPr/>
        </p:nvSpPr>
        <p:spPr>
          <a:xfrm>
            <a:off x="973992" y="205290"/>
            <a:ext cx="2816344" cy="694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GB" sz="3200" dirty="0">
                <a:latin typeface="+mn-lt"/>
              </a:rPr>
              <a:t>Quality</a:t>
            </a:r>
          </a:p>
        </p:txBody>
      </p:sp>
      <p:sp>
        <p:nvSpPr>
          <p:cNvPr id="12" name="TextBox 11">
            <a:extLst>
              <a:ext uri="{FF2B5EF4-FFF2-40B4-BE49-F238E27FC236}">
                <a16:creationId xmlns:a16="http://schemas.microsoft.com/office/drawing/2014/main" id="{40D920B8-0FBC-42DC-8D41-1D90DE5A29D1}"/>
              </a:ext>
            </a:extLst>
          </p:cNvPr>
          <p:cNvSpPr txBox="1"/>
          <p:nvPr/>
        </p:nvSpPr>
        <p:spPr>
          <a:xfrm>
            <a:off x="730642" y="1809654"/>
            <a:ext cx="7637250" cy="984885"/>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Impact &amp; Risks of data quality to meet the requirements of the initiatives</a:t>
            </a:r>
            <a:endParaRPr lang="en-GB" dirty="0">
              <a:latin typeface="+mn-lt"/>
              <a:ea typeface="Barlow Semi Condensed"/>
              <a:cs typeface="Barlow Semi Condensed"/>
              <a:sym typeface="Barlow Semi Condensed"/>
            </a:endParaRP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Misleading insights</a:t>
            </a: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Incorrect decisions</a:t>
            </a:r>
          </a:p>
          <a:p>
            <a:pPr marL="342900" lvl="0" indent="-342900" rtl="0">
              <a:spcBef>
                <a:spcPts val="0"/>
              </a:spcBef>
              <a:spcAft>
                <a:spcPts val="0"/>
              </a:spcAft>
              <a:buFont typeface="Wingdings" panose="05000000000000000000" pitchFamily="2" charset="2"/>
              <a:buChar char="q"/>
            </a:pPr>
            <a:r>
              <a:rPr lang="en-GB" dirty="0">
                <a:latin typeface="+mn-lt"/>
                <a:ea typeface="Barlow Semi Condensed"/>
                <a:cs typeface="Barlow Semi Condensed"/>
                <a:sym typeface="Barlow Semi Condensed"/>
              </a:rPr>
              <a:t>Cause Financial, Reputational, Operational, Strategic risks</a:t>
            </a:r>
          </a:p>
        </p:txBody>
      </p:sp>
      <p:sp>
        <p:nvSpPr>
          <p:cNvPr id="15" name="TextBox 14">
            <a:extLst>
              <a:ext uri="{FF2B5EF4-FFF2-40B4-BE49-F238E27FC236}">
                <a16:creationId xmlns:a16="http://schemas.microsoft.com/office/drawing/2014/main" id="{1B64BD1C-D677-4C80-9389-5CF754904724}"/>
              </a:ext>
            </a:extLst>
          </p:cNvPr>
          <p:cNvSpPr txBox="1"/>
          <p:nvPr/>
        </p:nvSpPr>
        <p:spPr>
          <a:xfrm>
            <a:off x="730642" y="2916494"/>
            <a:ext cx="7637250" cy="553998"/>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Challenges encountered with combining the 3 different data files</a:t>
            </a:r>
            <a:endParaRPr lang="en-GB" dirty="0">
              <a:latin typeface="+mn-lt"/>
              <a:ea typeface="Barlow Semi Condensed"/>
              <a:cs typeface="Barlow Semi Condensed"/>
              <a:sym typeface="Barlow Semi Condensed"/>
            </a:endParaRPr>
          </a:p>
          <a:p>
            <a:pPr marL="342900" lvl="0" indent="-342900" rtl="0">
              <a:spcBef>
                <a:spcPts val="0"/>
              </a:spcBef>
              <a:spcAft>
                <a:spcPts val="0"/>
              </a:spcAft>
              <a:buFont typeface="Wingdings" panose="05000000000000000000" pitchFamily="2" charset="2"/>
              <a:buChar char="Ø"/>
            </a:pPr>
            <a:r>
              <a:rPr lang="en-GB" dirty="0">
                <a:latin typeface="+mn-lt"/>
                <a:ea typeface="Barlow Semi Condensed"/>
                <a:cs typeface="Barlow Semi Condensed"/>
                <a:sym typeface="Barlow Semi Condensed"/>
              </a:rPr>
              <a:t>Data Mismatches</a:t>
            </a:r>
          </a:p>
        </p:txBody>
      </p:sp>
      <p:pic>
        <p:nvPicPr>
          <p:cNvPr id="8" name="Picture 7">
            <a:extLst>
              <a:ext uri="{FF2B5EF4-FFF2-40B4-BE49-F238E27FC236}">
                <a16:creationId xmlns:a16="http://schemas.microsoft.com/office/drawing/2014/main" id="{E0B087E5-F3A5-46B2-B359-6DB7CDFBEA79}"/>
              </a:ext>
            </a:extLst>
          </p:cNvPr>
          <p:cNvPicPr>
            <a:picLocks noChangeAspect="1"/>
          </p:cNvPicPr>
          <p:nvPr/>
        </p:nvPicPr>
        <p:blipFill>
          <a:blip r:embed="rId3"/>
          <a:stretch>
            <a:fillRect/>
          </a:stretch>
        </p:blipFill>
        <p:spPr>
          <a:xfrm>
            <a:off x="8113098" y="4317563"/>
            <a:ext cx="849430" cy="694283"/>
          </a:xfrm>
          <a:prstGeom prst="rect">
            <a:avLst/>
          </a:prstGeom>
        </p:spPr>
      </p:pic>
      <p:sp>
        <p:nvSpPr>
          <p:cNvPr id="9" name="TextBox 8">
            <a:extLst>
              <a:ext uri="{FF2B5EF4-FFF2-40B4-BE49-F238E27FC236}">
                <a16:creationId xmlns:a16="http://schemas.microsoft.com/office/drawing/2014/main" id="{252FC352-5762-4249-A359-77C5C1E2F5D2}"/>
              </a:ext>
            </a:extLst>
          </p:cNvPr>
          <p:cNvSpPr txBox="1"/>
          <p:nvPr/>
        </p:nvSpPr>
        <p:spPr>
          <a:xfrm>
            <a:off x="730642" y="3592447"/>
            <a:ext cx="7637250" cy="1200329"/>
          </a:xfrm>
          <a:prstGeom prst="rect">
            <a:avLst/>
          </a:prstGeom>
          <a:noFill/>
        </p:spPr>
        <p:txBody>
          <a:bodyPr wrap="square">
            <a:spAutoFit/>
          </a:bodyPr>
          <a:lstStyle/>
          <a:p>
            <a:pPr marL="0" lvl="0" indent="0" rtl="0">
              <a:spcBef>
                <a:spcPts val="0"/>
              </a:spcBef>
              <a:spcAft>
                <a:spcPts val="0"/>
              </a:spcAft>
              <a:buNone/>
            </a:pPr>
            <a:r>
              <a:rPr lang="en-GB" sz="1600" b="1" dirty="0">
                <a:latin typeface="+mn-lt"/>
                <a:ea typeface="Barlow Semi Condensed"/>
                <a:cs typeface="Barlow Semi Condensed"/>
                <a:sym typeface="Barlow Semi Condensed"/>
              </a:rPr>
              <a:t>Risks should be aware of when acquiring data from different sources</a:t>
            </a:r>
            <a:endParaRPr lang="en-GB" dirty="0">
              <a:latin typeface="+mn-lt"/>
              <a:ea typeface="Barlow Semi Condensed"/>
              <a:cs typeface="Barlow Semi Condensed"/>
              <a:sym typeface="Barlow Semi Condensed"/>
            </a:endParaRP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Data Integrity</a:t>
            </a: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Conflicting Data</a:t>
            </a: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Licensing and Permissions</a:t>
            </a:r>
          </a:p>
          <a:p>
            <a:pPr marL="342900" lvl="0" indent="-342900" rtl="0">
              <a:spcBef>
                <a:spcPts val="0"/>
              </a:spcBef>
              <a:spcAft>
                <a:spcPts val="0"/>
              </a:spcAft>
              <a:buFont typeface="Wingdings" panose="05000000000000000000" pitchFamily="2" charset="2"/>
              <a:buChar char="v"/>
            </a:pPr>
            <a:r>
              <a:rPr lang="en-GB" dirty="0">
                <a:latin typeface="+mn-lt"/>
                <a:ea typeface="Barlow Semi Condensed"/>
                <a:cs typeface="Barlow Semi Condensed"/>
                <a:sym typeface="Barlow Semi Condensed"/>
              </a:rPr>
              <a:t>Data Mismatches</a:t>
            </a:r>
          </a:p>
        </p:txBody>
      </p:sp>
    </p:spTree>
    <p:extLst>
      <p:ext uri="{BB962C8B-B14F-4D97-AF65-F5344CB8AC3E}">
        <p14:creationId xmlns:p14="http://schemas.microsoft.com/office/powerpoint/2010/main" val="230731830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1032</Words>
  <Application>Microsoft Office PowerPoint</Application>
  <PresentationFormat>On-screen Show (16:9)</PresentationFormat>
  <Paragraphs>88</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Barlow Semi Condensed Medium</vt:lpstr>
      <vt:lpstr>Wingdings</vt:lpstr>
      <vt:lpstr>Arial</vt:lpstr>
      <vt:lpstr>Fjalla One</vt:lpstr>
      <vt:lpstr>Roboto Condensed Light</vt:lpstr>
      <vt:lpstr>Barlow Semi Condensed</vt:lpstr>
      <vt:lpstr>Technology Consulting by Slidesgo</vt:lpstr>
      <vt:lpstr>Lifecycle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Management</dc:title>
  <cp:lastModifiedBy>Anson Chow</cp:lastModifiedBy>
  <cp:revision>38</cp:revision>
  <dcterms:modified xsi:type="dcterms:W3CDTF">2023-09-11T13:50:54Z</dcterms:modified>
</cp:coreProperties>
</file>