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83" r:id="rId2"/>
    <p:sldId id="287" r:id="rId3"/>
    <p:sldId id="288" r:id="rId4"/>
    <p:sldId id="289" r:id="rId5"/>
    <p:sldId id="290" r:id="rId6"/>
    <p:sldId id="291" r:id="rId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9"/>
      <p:bold r:id="rId10"/>
      <p:italic r:id="rId11"/>
      <p:boldItalic r:id="rId12"/>
    </p:embeddedFont>
    <p:embeddedFont>
      <p:font typeface="Barlow Semi Condensed Medium" panose="00000606000000000000" pitchFamily="2" charset="0"/>
      <p:regular r:id="rId13"/>
      <p:bold r:id="rId14"/>
      <p:italic r:id="rId15"/>
      <p:boldItalic r:id="rId16"/>
    </p:embeddedFont>
    <p:embeddedFont>
      <p:font typeface="Fjalla One" panose="02010600030101010101" charset="0"/>
      <p:regular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D4DCE5-DA9C-40E3-83CC-6BA0101E7A37}">
  <a:tblStyle styleId="{43D4DCE5-DA9C-40E3-83CC-6BA0101E7A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13" autoAdjust="0"/>
  </p:normalViewPr>
  <p:slideViewPr>
    <p:cSldViewPr snapToGrid="0">
      <p:cViewPr varScale="1">
        <p:scale>
          <a:sx n="133" d="100"/>
          <a:sy n="133" d="100"/>
        </p:scale>
        <p:origin x="57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b="0" i="0" dirty="0">
              <a:solidFill>
                <a:srgbClr val="D1D5DB"/>
              </a:solidFill>
              <a:effectLst/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280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985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406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189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876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65" r:id="rId5"/>
    <p:sldLayoutId id="2147483669" r:id="rId6"/>
    <p:sldLayoutId id="2147483674" r:id="rId7"/>
    <p:sldLayoutId id="2147483675" r:id="rId8"/>
    <p:sldLayoutId id="2147483676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A13A8-0E67-46F7-BE67-A1D1959E8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36" y="1271847"/>
            <a:ext cx="6653879" cy="3623245"/>
          </a:xfrm>
          <a:prstGeom prst="rect">
            <a:avLst/>
          </a:prstGeom>
        </p:spPr>
      </p:pic>
      <p:sp>
        <p:nvSpPr>
          <p:cNvPr id="94" name="Google Shape;1890;p36">
            <a:extLst>
              <a:ext uri="{FF2B5EF4-FFF2-40B4-BE49-F238E27FC236}">
                <a16:creationId xmlns:a16="http://schemas.microsoft.com/office/drawing/2014/main" id="{28ACF63B-1F15-4108-AB42-D89D1535B1A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3655" y="364830"/>
            <a:ext cx="4619386" cy="694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+mn-lt"/>
                <a:cs typeface="Times New Roman" panose="02020603050405020304" pitchFamily="18" charset="0"/>
              </a:rPr>
              <a:t> Data Analysis Lifecycle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B3D91-0D60-4D0B-9336-FEE55E7C1EB7}"/>
              </a:ext>
            </a:extLst>
          </p:cNvPr>
          <p:cNvSpPr/>
          <p:nvPr/>
        </p:nvSpPr>
        <p:spPr>
          <a:xfrm rot="4892786">
            <a:off x="4327165" y="1672874"/>
            <a:ext cx="3205054" cy="2261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8FFF29-2D6B-4B05-9C4C-405BE8E60C2C}"/>
              </a:ext>
            </a:extLst>
          </p:cNvPr>
          <p:cNvSpPr/>
          <p:nvPr/>
        </p:nvSpPr>
        <p:spPr>
          <a:xfrm rot="892113">
            <a:off x="885108" y="3495374"/>
            <a:ext cx="4712214" cy="1382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72941C-C1A1-42BD-9185-F49CE1CD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715" y="4564809"/>
            <a:ext cx="1033251" cy="330283"/>
          </a:xfrm>
          <a:prstGeom prst="rect">
            <a:avLst/>
          </a:prstGeom>
        </p:spPr>
      </p:pic>
      <p:pic>
        <p:nvPicPr>
          <p:cNvPr id="7" name="Picture 2" descr="What is Data Lifecycle Management (DLM)?">
            <a:extLst>
              <a:ext uri="{FF2B5EF4-FFF2-40B4-BE49-F238E27FC236}">
                <a16:creationId xmlns:a16="http://schemas.microsoft.com/office/drawing/2014/main" id="{BECF20E5-D783-4CE6-80EF-44451540B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64" y="1152364"/>
            <a:ext cx="4084472" cy="373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7146435-C5F7-4BB0-83E2-8E95368FB649}"/>
              </a:ext>
            </a:extLst>
          </p:cNvPr>
          <p:cNvSpPr txBox="1"/>
          <p:nvPr/>
        </p:nvSpPr>
        <p:spPr>
          <a:xfrm>
            <a:off x="730642" y="928894"/>
            <a:ext cx="80520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+mn-lt"/>
                <a:ea typeface="Barlow Semi Condensed"/>
                <a:cs typeface="Barlow Semi Condensed"/>
                <a:sym typeface="Barlow Semi Condensed"/>
              </a:rPr>
              <a:t>Requirements were not 100% clear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1" dirty="0">
              <a:latin typeface="+mn-lt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Specific questions Oliver had about user activity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Structure and relationships among the CSV files (posts, comments, users)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Data sanitization or masking procedures</a:t>
            </a:r>
          </a:p>
        </p:txBody>
      </p:sp>
      <p:sp>
        <p:nvSpPr>
          <p:cNvPr id="7" name="Google Shape;1890;p36">
            <a:extLst>
              <a:ext uri="{FF2B5EF4-FFF2-40B4-BE49-F238E27FC236}">
                <a16:creationId xmlns:a16="http://schemas.microsoft.com/office/drawing/2014/main" id="{88D1E683-EF49-4758-8EF4-008ABBD2D112}"/>
              </a:ext>
            </a:extLst>
          </p:cNvPr>
          <p:cNvSpPr txBox="1">
            <a:spLocks/>
          </p:cNvSpPr>
          <p:nvPr/>
        </p:nvSpPr>
        <p:spPr>
          <a:xfrm>
            <a:off x="973992" y="205290"/>
            <a:ext cx="2816344" cy="69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GB" sz="3200" dirty="0">
                <a:latin typeface="+mn-lt"/>
              </a:rPr>
              <a:t>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2C7F1-1B0F-4055-A8BB-F170015FF5D7}"/>
              </a:ext>
            </a:extLst>
          </p:cNvPr>
          <p:cNvSpPr txBox="1"/>
          <p:nvPr/>
        </p:nvSpPr>
        <p:spPr>
          <a:xfrm>
            <a:off x="730642" y="2036890"/>
            <a:ext cx="80520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+mn-lt"/>
                <a:ea typeface="Barlow Semi Condensed"/>
                <a:cs typeface="Barlow Semi Condensed"/>
                <a:sym typeface="Barlow Semi Condensed"/>
              </a:rPr>
              <a:t>Questions for Oliver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1" dirty="0">
              <a:latin typeface="+mn-lt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What specific insights or patterns are you looking to glean from the user activity data?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Are there particular timeframes or periods of interest for this analysis?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Do you have preferences regarding how the data should be presented (E.g., Graphs, tables)?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18D6A-5D68-4D9F-8305-AE12F8D4B33D}"/>
              </a:ext>
            </a:extLst>
          </p:cNvPr>
          <p:cNvSpPr txBox="1"/>
          <p:nvPr/>
        </p:nvSpPr>
        <p:spPr>
          <a:xfrm>
            <a:off x="730641" y="3144886"/>
            <a:ext cx="84133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+mn-lt"/>
                <a:ea typeface="Barlow Semi Condensed"/>
                <a:cs typeface="Barlow Semi Condensed"/>
                <a:sym typeface="Barlow Semi Condensed"/>
              </a:rPr>
              <a:t>Analyse the requirements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1" dirty="0">
              <a:latin typeface="+mn-lt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Understand the context and objective of the task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Identified the primary components of the task (ERD, SQLite database, Load Data, Queries, Record)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Create an ERD, set up the SQLite database, and load data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Craft SQL queries base on the ‘Requirements spreadsheet’ document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Ensure all queries are recorded in the queries table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Create a presentation to cover relevant topics and questions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91DFE9-95B6-47E2-86E6-551F9560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715" y="4564809"/>
            <a:ext cx="1033251" cy="3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0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7146435-C5F7-4BB0-83E2-8E95368FB649}"/>
              </a:ext>
            </a:extLst>
          </p:cNvPr>
          <p:cNvSpPr txBox="1"/>
          <p:nvPr/>
        </p:nvSpPr>
        <p:spPr>
          <a:xfrm>
            <a:off x="730642" y="928894"/>
            <a:ext cx="80520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+mn-lt"/>
                <a:ea typeface="Barlow Semi Condensed"/>
                <a:cs typeface="Barlow Semi Condensed"/>
                <a:sym typeface="Barlow Semi Condensed"/>
              </a:rPr>
              <a:t>Tools used that are appropriate for the job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1" dirty="0">
              <a:latin typeface="+mn-lt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SQLite is recommended by </a:t>
            </a:r>
            <a:r>
              <a:rPr lang="en-GB" dirty="0" err="1">
                <a:latin typeface="+mn-lt"/>
                <a:ea typeface="Barlow Semi Condensed"/>
                <a:cs typeface="Barlow Semi Condensed"/>
                <a:sym typeface="Barlow Semi Condensed"/>
              </a:rPr>
              <a:t>ChatData</a:t>
            </a: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 for ad-hoc data analytics tasks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SQLite bundled with Python offers a lightweight and efficient solution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 err="1">
                <a:latin typeface="+mn-lt"/>
                <a:ea typeface="Barlow Semi Condensed"/>
                <a:cs typeface="Barlow Semi Condensed"/>
                <a:sym typeface="Barlow Semi Condensed"/>
              </a:rPr>
              <a:t>Jupyter</a:t>
            </a: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 Notebook allows for an interactive and documented approach to data analysis</a:t>
            </a:r>
          </a:p>
        </p:txBody>
      </p:sp>
      <p:sp>
        <p:nvSpPr>
          <p:cNvPr id="7" name="Google Shape;1890;p36">
            <a:extLst>
              <a:ext uri="{FF2B5EF4-FFF2-40B4-BE49-F238E27FC236}">
                <a16:creationId xmlns:a16="http://schemas.microsoft.com/office/drawing/2014/main" id="{88D1E683-EF49-4758-8EF4-008ABBD2D112}"/>
              </a:ext>
            </a:extLst>
          </p:cNvPr>
          <p:cNvSpPr txBox="1">
            <a:spLocks/>
          </p:cNvSpPr>
          <p:nvPr/>
        </p:nvSpPr>
        <p:spPr>
          <a:xfrm>
            <a:off x="973992" y="205290"/>
            <a:ext cx="2816344" cy="69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GB" sz="3200" dirty="0">
                <a:latin typeface="+mn-lt"/>
              </a:rPr>
              <a:t>Tools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2C7F1-1B0F-4055-A8BB-F170015FF5D7}"/>
              </a:ext>
            </a:extLst>
          </p:cNvPr>
          <p:cNvSpPr txBox="1"/>
          <p:nvPr/>
        </p:nvSpPr>
        <p:spPr>
          <a:xfrm>
            <a:off x="730642" y="2036890"/>
            <a:ext cx="823879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+mn-lt"/>
                <a:ea typeface="Barlow Semi Condensed"/>
                <a:cs typeface="Barlow Semi Condensed"/>
                <a:sym typeface="Barlow Semi Condensed"/>
              </a:rPr>
              <a:t>Reasons to use SQLite instead of PostgreSQL for this project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1" dirty="0">
              <a:latin typeface="+mn-lt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Avoid direct access to the production PostgreSQL database due to security and privacy concerns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SQLite allows analysts to work on local copies of the data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SQLite is lightweight and is suitable for ad-hoc analytics tasks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18D6A-5D68-4D9F-8305-AE12F8D4B33D}"/>
              </a:ext>
            </a:extLst>
          </p:cNvPr>
          <p:cNvSpPr txBox="1"/>
          <p:nvPr/>
        </p:nvSpPr>
        <p:spPr>
          <a:xfrm>
            <a:off x="730641" y="3144886"/>
            <a:ext cx="8413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+mn-lt"/>
                <a:ea typeface="Barlow Semi Condensed"/>
                <a:cs typeface="Barlow Semi Condensed"/>
                <a:sym typeface="Barlow Semi Condensed"/>
              </a:rPr>
              <a:t>Benefits of adopting relational database technologies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1" dirty="0">
              <a:latin typeface="+mn-lt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91DFE9-95B6-47E2-86E6-551F9560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715" y="4564809"/>
            <a:ext cx="1033251" cy="330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526103-EF7C-487C-AB58-E506B6170E96}"/>
              </a:ext>
            </a:extLst>
          </p:cNvPr>
          <p:cNvSpPr txBox="1"/>
          <p:nvPr/>
        </p:nvSpPr>
        <p:spPr>
          <a:xfrm>
            <a:off x="730643" y="3499270"/>
            <a:ext cx="2511322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Structured Data Storage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Data Integrity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Flexibility in Querying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Scalability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AB6DA-3648-4E55-A3A5-A9ACE449F2EE}"/>
              </a:ext>
            </a:extLst>
          </p:cNvPr>
          <p:cNvSpPr txBox="1"/>
          <p:nvPr/>
        </p:nvSpPr>
        <p:spPr>
          <a:xfrm>
            <a:off x="3500991" y="3501862"/>
            <a:ext cx="2791744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Security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Data Consistency- ACID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Normalization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Concurrent Access </a:t>
            </a:r>
          </a:p>
        </p:txBody>
      </p:sp>
    </p:spTree>
    <p:extLst>
      <p:ext uri="{BB962C8B-B14F-4D97-AF65-F5344CB8AC3E}">
        <p14:creationId xmlns:p14="http://schemas.microsoft.com/office/powerpoint/2010/main" val="393146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7146435-C5F7-4BB0-83E2-8E95368FB649}"/>
              </a:ext>
            </a:extLst>
          </p:cNvPr>
          <p:cNvSpPr txBox="1"/>
          <p:nvPr/>
        </p:nvSpPr>
        <p:spPr>
          <a:xfrm>
            <a:off x="730642" y="928894"/>
            <a:ext cx="805202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+mn-lt"/>
                <a:ea typeface="Barlow Semi Condensed"/>
                <a:cs typeface="Barlow Semi Condensed"/>
                <a:sym typeface="Barlow Semi Condensed"/>
              </a:rPr>
              <a:t>Source data and natural mapping to the database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1" dirty="0">
              <a:latin typeface="+mn-lt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Data CSV file appeared to be well-organized with clear column headers representing attributes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Natural mapping from the CSV columns to SQLite table columns</a:t>
            </a:r>
          </a:p>
        </p:txBody>
      </p:sp>
      <p:sp>
        <p:nvSpPr>
          <p:cNvPr id="7" name="Google Shape;1890;p36">
            <a:extLst>
              <a:ext uri="{FF2B5EF4-FFF2-40B4-BE49-F238E27FC236}">
                <a16:creationId xmlns:a16="http://schemas.microsoft.com/office/drawing/2014/main" id="{88D1E683-EF49-4758-8EF4-008ABBD2D112}"/>
              </a:ext>
            </a:extLst>
          </p:cNvPr>
          <p:cNvSpPr txBox="1">
            <a:spLocks/>
          </p:cNvSpPr>
          <p:nvPr/>
        </p:nvSpPr>
        <p:spPr>
          <a:xfrm>
            <a:off x="973992" y="205290"/>
            <a:ext cx="2816344" cy="69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GB" sz="3200" dirty="0">
                <a:latin typeface="+mn-lt"/>
              </a:rPr>
              <a:t>Quality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91DFE9-95B6-47E2-86E6-551F9560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715" y="4564809"/>
            <a:ext cx="1033251" cy="3302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371467-56F3-471C-B327-3CD9C6739AB3}"/>
              </a:ext>
            </a:extLst>
          </p:cNvPr>
          <p:cNvSpPr txBox="1"/>
          <p:nvPr/>
        </p:nvSpPr>
        <p:spPr>
          <a:xfrm>
            <a:off x="730642" y="1887263"/>
            <a:ext cx="370835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+mn-lt"/>
                <a:ea typeface="Barlow Semi Condensed"/>
                <a:cs typeface="Barlow Semi Condensed"/>
                <a:sym typeface="Barlow Semi Condensed"/>
              </a:rPr>
              <a:t>Data consistency? Data issues?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1" dirty="0">
              <a:latin typeface="+mn-lt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Data types for each column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A538B-5015-4117-B75E-12B92FA7A673}"/>
              </a:ext>
            </a:extLst>
          </p:cNvPr>
          <p:cNvSpPr txBox="1"/>
          <p:nvPr/>
        </p:nvSpPr>
        <p:spPr>
          <a:xfrm>
            <a:off x="738954" y="2574183"/>
            <a:ext cx="33354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X    Missing values for some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7F922-4FDE-4B83-A50E-3001F4CE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24" y="3097380"/>
            <a:ext cx="3452755" cy="1256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A4BBDE-4033-45D3-AD8F-2938ACD19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340" y="3085878"/>
            <a:ext cx="3452755" cy="9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95CD922-28F2-4012-A230-3C9406878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67" y="1650467"/>
            <a:ext cx="4971888" cy="17248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146435-C5F7-4BB0-83E2-8E95368FB649}"/>
              </a:ext>
            </a:extLst>
          </p:cNvPr>
          <p:cNvSpPr txBox="1"/>
          <p:nvPr/>
        </p:nvSpPr>
        <p:spPr>
          <a:xfrm>
            <a:off x="730642" y="928894"/>
            <a:ext cx="805202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+mn-lt"/>
                <a:ea typeface="Barlow Semi Condensed"/>
                <a:cs typeface="Barlow Semi Condensed"/>
                <a:sym typeface="Barlow Semi Condensed"/>
              </a:rPr>
              <a:t>Definitions of the data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1" dirty="0">
              <a:latin typeface="+mn-lt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Data dictionary or more detailed descriptions would be beneficial</a:t>
            </a:r>
          </a:p>
        </p:txBody>
      </p:sp>
      <p:sp>
        <p:nvSpPr>
          <p:cNvPr id="7" name="Google Shape;1890;p36">
            <a:extLst>
              <a:ext uri="{FF2B5EF4-FFF2-40B4-BE49-F238E27FC236}">
                <a16:creationId xmlns:a16="http://schemas.microsoft.com/office/drawing/2014/main" id="{88D1E683-EF49-4758-8EF4-008ABBD2D112}"/>
              </a:ext>
            </a:extLst>
          </p:cNvPr>
          <p:cNvSpPr txBox="1">
            <a:spLocks/>
          </p:cNvSpPr>
          <p:nvPr/>
        </p:nvSpPr>
        <p:spPr>
          <a:xfrm>
            <a:off x="973992" y="205290"/>
            <a:ext cx="2816344" cy="69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GB" sz="3200" dirty="0">
                <a:latin typeface="+mn-lt"/>
              </a:rPr>
              <a:t>Quality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91DFE9-95B6-47E2-86E6-551F9560F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715" y="4564809"/>
            <a:ext cx="1033251" cy="3302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371467-56F3-471C-B327-3CD9C6739AB3}"/>
              </a:ext>
            </a:extLst>
          </p:cNvPr>
          <p:cNvSpPr txBox="1"/>
          <p:nvPr/>
        </p:nvSpPr>
        <p:spPr>
          <a:xfrm>
            <a:off x="730641" y="3416862"/>
            <a:ext cx="5778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+mn-lt"/>
                <a:ea typeface="Barlow Semi Condensed"/>
                <a:cs typeface="Barlow Semi Condensed"/>
                <a:sym typeface="Barlow Semi Condensed"/>
              </a:rPr>
              <a:t>Actions taken to ensure the data quality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7B2C0-4653-4C83-924B-2D5B6A97E3E8}"/>
              </a:ext>
            </a:extLst>
          </p:cNvPr>
          <p:cNvSpPr txBox="1"/>
          <p:nvPr/>
        </p:nvSpPr>
        <p:spPr>
          <a:xfrm>
            <a:off x="788833" y="3756964"/>
            <a:ext cx="2511322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Data Profiling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Data Validation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Data Cleansing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B8E3B-5B07-4C3B-B3C2-6E7E77DCB0C2}"/>
              </a:ext>
            </a:extLst>
          </p:cNvPr>
          <p:cNvSpPr txBox="1"/>
          <p:nvPr/>
        </p:nvSpPr>
        <p:spPr>
          <a:xfrm>
            <a:off x="3559181" y="3759556"/>
            <a:ext cx="2791744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Feedback &amp; Collaboration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Documentation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Seek Clarifications</a:t>
            </a:r>
          </a:p>
        </p:txBody>
      </p:sp>
    </p:spTree>
    <p:extLst>
      <p:ext uri="{BB962C8B-B14F-4D97-AF65-F5344CB8AC3E}">
        <p14:creationId xmlns:p14="http://schemas.microsoft.com/office/powerpoint/2010/main" val="194974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7146435-C5F7-4BB0-83E2-8E95368FB649}"/>
              </a:ext>
            </a:extLst>
          </p:cNvPr>
          <p:cNvSpPr txBox="1"/>
          <p:nvPr/>
        </p:nvSpPr>
        <p:spPr>
          <a:xfrm>
            <a:off x="730642" y="928894"/>
            <a:ext cx="711007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+mn-lt"/>
                <a:ea typeface="Barlow Semi Condensed"/>
                <a:cs typeface="Barlow Semi Condensed"/>
                <a:sym typeface="Barlow Semi Condensed"/>
              </a:rPr>
              <a:t>Was the personal data sufficiently masked?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1" dirty="0">
              <a:latin typeface="+mn-lt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Columns in the user dataset like DisplayName, </a:t>
            </a:r>
            <a:r>
              <a:rPr lang="en-GB" dirty="0" err="1">
                <a:latin typeface="+mn-lt"/>
                <a:ea typeface="Barlow Semi Condensed"/>
                <a:cs typeface="Barlow Semi Condensed"/>
                <a:sym typeface="Barlow Semi Condensed"/>
              </a:rPr>
              <a:t>WebsiteUrl</a:t>
            </a: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, Location, </a:t>
            </a:r>
            <a:r>
              <a:rPr lang="en-GB" dirty="0" err="1">
                <a:latin typeface="+mn-lt"/>
                <a:ea typeface="Barlow Semi Condensed"/>
                <a:cs typeface="Barlow Semi Condensed"/>
                <a:sym typeface="Barlow Semi Condensed"/>
              </a:rPr>
              <a:t>AboutMe</a:t>
            </a: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, and </a:t>
            </a:r>
            <a:r>
              <a:rPr lang="en-GB" dirty="0" err="1">
                <a:latin typeface="+mn-lt"/>
                <a:ea typeface="Barlow Semi Condensed"/>
                <a:cs typeface="Barlow Semi Condensed"/>
                <a:sym typeface="Barlow Semi Condensed"/>
              </a:rPr>
              <a:t>ProfileImageUrl</a:t>
            </a: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 may hold personal details or identifiers</a:t>
            </a:r>
          </a:p>
        </p:txBody>
      </p:sp>
      <p:sp>
        <p:nvSpPr>
          <p:cNvPr id="7" name="Google Shape;1890;p36">
            <a:extLst>
              <a:ext uri="{FF2B5EF4-FFF2-40B4-BE49-F238E27FC236}">
                <a16:creationId xmlns:a16="http://schemas.microsoft.com/office/drawing/2014/main" id="{88D1E683-EF49-4758-8EF4-008ABBD2D112}"/>
              </a:ext>
            </a:extLst>
          </p:cNvPr>
          <p:cNvSpPr txBox="1">
            <a:spLocks/>
          </p:cNvSpPr>
          <p:nvPr/>
        </p:nvSpPr>
        <p:spPr>
          <a:xfrm>
            <a:off x="973992" y="205290"/>
            <a:ext cx="6208204" cy="69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GB" sz="3200" dirty="0">
                <a:latin typeface="+mn-lt"/>
              </a:rPr>
              <a:t>Security, Ethics and Legislation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2C7F1-1B0F-4055-A8BB-F170015FF5D7}"/>
              </a:ext>
            </a:extLst>
          </p:cNvPr>
          <p:cNvSpPr txBox="1"/>
          <p:nvPr/>
        </p:nvSpPr>
        <p:spPr>
          <a:xfrm>
            <a:off x="730642" y="1895575"/>
            <a:ext cx="823879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+mn-lt"/>
                <a:ea typeface="Barlow Semi Condensed"/>
                <a:cs typeface="Barlow Semi Condensed"/>
                <a:sym typeface="Barlow Semi Condensed"/>
              </a:rPr>
              <a:t>Possible techniques to unmask the participants in the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1" dirty="0">
              <a:latin typeface="+mn-lt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Data Linking (DisplayName and Location)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Text, Image, and Location Analysis (DisplayName, </a:t>
            </a:r>
            <a:r>
              <a:rPr lang="en-GB" dirty="0" err="1">
                <a:latin typeface="+mn-lt"/>
                <a:ea typeface="Barlow Semi Condensed"/>
                <a:cs typeface="Barlow Semi Condensed"/>
                <a:sym typeface="Barlow Semi Condensed"/>
              </a:rPr>
              <a:t>AboutMe</a:t>
            </a: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GB" dirty="0" err="1">
                <a:latin typeface="+mn-lt"/>
                <a:ea typeface="Barlow Semi Condensed"/>
                <a:cs typeface="Barlow Semi Condensed"/>
                <a:sym typeface="Barlow Semi Condensed"/>
              </a:rPr>
              <a:t>ProfileImageUrl</a:t>
            </a: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, and Location)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91DFE9-95B6-47E2-86E6-551F9560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715" y="4564809"/>
            <a:ext cx="1033251" cy="330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F6F764-14FF-4789-B770-BB7BCC26288F}"/>
              </a:ext>
            </a:extLst>
          </p:cNvPr>
          <p:cNvSpPr txBox="1"/>
          <p:nvPr/>
        </p:nvSpPr>
        <p:spPr>
          <a:xfrm>
            <a:off x="730642" y="2864808"/>
            <a:ext cx="78979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+mn-lt"/>
                <a:ea typeface="Barlow Semi Condensed"/>
                <a:cs typeface="Barlow Semi Condensed"/>
                <a:sym typeface="Barlow Semi Condensed"/>
              </a:rPr>
              <a:t>Ethical considerations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1" dirty="0">
              <a:latin typeface="+mn-lt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Privacy Concerns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Informed Consent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Transparency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41ECF-CA6C-46AF-947F-00A73C7BE9AA}"/>
              </a:ext>
            </a:extLst>
          </p:cNvPr>
          <p:cNvSpPr txBox="1"/>
          <p:nvPr/>
        </p:nvSpPr>
        <p:spPr>
          <a:xfrm>
            <a:off x="730642" y="4115985"/>
            <a:ext cx="789797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+mn-lt"/>
                <a:ea typeface="Barlow Semi Condensed"/>
                <a:cs typeface="Barlow Semi Condensed"/>
                <a:sym typeface="Barlow Semi Condensed"/>
              </a:rPr>
              <a:t>Data Legislation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1" dirty="0">
              <a:latin typeface="+mn-lt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latin typeface="+mn-lt"/>
                <a:ea typeface="Barlow Semi Condensed"/>
                <a:cs typeface="Barlow Semi Condensed"/>
                <a:sym typeface="Barlow Semi Condensed"/>
              </a:rPr>
              <a:t>GDPR (General Data Protection Regulation)</a:t>
            </a:r>
          </a:p>
        </p:txBody>
      </p:sp>
    </p:spTree>
    <p:extLst>
      <p:ext uri="{BB962C8B-B14F-4D97-AF65-F5344CB8AC3E}">
        <p14:creationId xmlns:p14="http://schemas.microsoft.com/office/powerpoint/2010/main" val="400212864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436</Words>
  <Application>Microsoft Office PowerPoint</Application>
  <PresentationFormat>On-screen Show (16:9)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Wingdings</vt:lpstr>
      <vt:lpstr>Arial</vt:lpstr>
      <vt:lpstr>Roboto Condensed Light</vt:lpstr>
      <vt:lpstr>Söhne</vt:lpstr>
      <vt:lpstr>Fjalla One</vt:lpstr>
      <vt:lpstr>Barlow Semi Condensed</vt:lpstr>
      <vt:lpstr>Courier New</vt:lpstr>
      <vt:lpstr>Barlow Semi Condensed Medium</vt:lpstr>
      <vt:lpstr>Technology Consulting by Slidesgo</vt:lpstr>
      <vt:lpstr> Data Analysis Lifecycle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Management</dc:title>
  <cp:lastModifiedBy>Anson Chow</cp:lastModifiedBy>
  <cp:revision>57</cp:revision>
  <dcterms:modified xsi:type="dcterms:W3CDTF">2023-09-13T13:28:43Z</dcterms:modified>
</cp:coreProperties>
</file>