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E9BFF6-30BF-40AD-868A-6A2E1061CBD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5E69CAC-8A40-4D78-BB3E-17DECFCA3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4702FB4-61FA-4B11-B92E-ED553A816CA3}"/>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C542E43E-6613-4F8B-8351-448754AA2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FE941F-FA38-49E8-B2AA-9C7AD4BB162D}"/>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366275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CC3F94-0212-476F-A55B-291053CFAB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E816D2A-646C-4EA2-BD02-62F9855CFB0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9FF1BE-C97C-49A7-8789-5FF0FD7D25B9}"/>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8864471E-86F7-43FF-A9CA-804A3FF26A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0544F2F-AE9D-4EA0-A53F-254288ED28FF}"/>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213659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20B73F-C5E6-41A1-8495-DA88E49183E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5D1D515-34EE-46BA-BA03-0CBC18D570F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C2DBAC-5144-4C6A-80A8-A6AD4D551300}"/>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C2267EF9-9E5C-4062-B04B-EEBB92E30EA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7AC0B9-1F43-4DC0-A1D6-FF862B7ED4DF}"/>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118991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627B53-4196-4FAA-A063-9F6E52C5E19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69C8A27-EEB9-46FE-AB8C-F8AFF83F331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A6B99F-E139-42F4-AABC-3F2A52A90366}"/>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DD58231B-EC7C-48E4-B838-413717E66E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F9F5DE-8FA9-4764-9BC6-7B2BBE7E0E01}"/>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177049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800D7-C35B-4A7F-8FD4-FB26C3FEF14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68F51BA-F20A-4FBA-BA12-679CD2ABD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034485C-CDFA-470E-AC02-4F24AC5BA30F}"/>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FB284A1F-F39B-4434-82A2-54255AC37C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D664DF-F2CC-441F-B9F4-6E529554C100}"/>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182694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274A3A-9129-4622-9039-AE1EA3FFD7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94998A-1490-4DB6-9D3C-0B16B9847E7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4F7E22-76A2-4444-A3B7-2D6F3B7D74BE}"/>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02D935E-D465-4342-8164-B424F0A6A763}"/>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6" name="頁尾版面配置區 5">
            <a:extLst>
              <a:ext uri="{FF2B5EF4-FFF2-40B4-BE49-F238E27FC236}">
                <a16:creationId xmlns:a16="http://schemas.microsoft.com/office/drawing/2014/main" id="{2CA59464-DCE3-442F-BB13-3DFA7D320A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4822D0-4184-42A1-8FEF-4DE55948CB8E}"/>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410690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FCDAA1-60F9-4B3F-9F30-A3C706A2E35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757936-88E6-4D56-AFD7-31CC90C15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411620A-3128-4E70-9D3E-34CB09F74DB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32018D4-E22C-4D5A-B357-625355505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23305E9-55A6-400D-AD50-457C3787FD4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B8996A-26C4-4628-997B-7AA3547C9777}"/>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8" name="頁尾版面配置區 7">
            <a:extLst>
              <a:ext uri="{FF2B5EF4-FFF2-40B4-BE49-F238E27FC236}">
                <a16:creationId xmlns:a16="http://schemas.microsoft.com/office/drawing/2014/main" id="{428BF22A-43EE-47DC-AAE5-D144B4C4A44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354DE34-4C81-49F9-AE67-96F672251039}"/>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261731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E2439C-F6D1-42E9-847B-552CEC1A23D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47D1FC-41CA-427D-B22A-C86AD4EB3132}"/>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4" name="頁尾版面配置區 3">
            <a:extLst>
              <a:ext uri="{FF2B5EF4-FFF2-40B4-BE49-F238E27FC236}">
                <a16:creationId xmlns:a16="http://schemas.microsoft.com/office/drawing/2014/main" id="{443EAE87-DD70-4A2E-BDF0-798D270ADDC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8D3E623-5925-4F05-B186-D4CA53316BB7}"/>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254235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7DF8FFE-9906-4535-B04C-073EA67988E9}"/>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3" name="頁尾版面配置區 2">
            <a:extLst>
              <a:ext uri="{FF2B5EF4-FFF2-40B4-BE49-F238E27FC236}">
                <a16:creationId xmlns:a16="http://schemas.microsoft.com/office/drawing/2014/main" id="{6018820D-AE04-4DFD-BEAD-19175E63B2E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572A189-EA19-4BA3-A6AC-76806FD2CC48}"/>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107066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E2557C-72D6-4B66-A802-782969144AB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47BD489-76BB-4EDE-81D4-9069ED6B2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B7AD3B1-3860-4B7D-9D5E-C5D9378CE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71F7919-DA6A-4D76-9352-37971FFB8793}"/>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6" name="頁尾版面配置區 5">
            <a:extLst>
              <a:ext uri="{FF2B5EF4-FFF2-40B4-BE49-F238E27FC236}">
                <a16:creationId xmlns:a16="http://schemas.microsoft.com/office/drawing/2014/main" id="{7D2947A6-67BF-46C0-B2BF-6809650F3B8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D7EA8E-B070-4C4B-AE3B-EDDF96806A08}"/>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91143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C3F475-7261-44D0-B822-7E5E4B08898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A933A22-A7F6-48AC-B8BF-2F545699B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8B8CBC8-0562-4108-9C4D-AA368D44C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550983C-37E4-4875-88D9-A14344F693B4}"/>
              </a:ext>
            </a:extLst>
          </p:cNvPr>
          <p:cNvSpPr>
            <a:spLocks noGrp="1"/>
          </p:cNvSpPr>
          <p:nvPr>
            <p:ph type="dt" sz="half" idx="10"/>
          </p:nvPr>
        </p:nvSpPr>
        <p:spPr/>
        <p:txBody>
          <a:bodyPr/>
          <a:lstStyle/>
          <a:p>
            <a:fld id="{69BC06E9-5EFF-4B41-8B67-34745921F466}" type="datetimeFigureOut">
              <a:rPr lang="zh-TW" altLang="en-US" smtClean="0"/>
              <a:t>2022/12/25</a:t>
            </a:fld>
            <a:endParaRPr lang="zh-TW" altLang="en-US"/>
          </a:p>
        </p:txBody>
      </p:sp>
      <p:sp>
        <p:nvSpPr>
          <p:cNvPr id="6" name="頁尾版面配置區 5">
            <a:extLst>
              <a:ext uri="{FF2B5EF4-FFF2-40B4-BE49-F238E27FC236}">
                <a16:creationId xmlns:a16="http://schemas.microsoft.com/office/drawing/2014/main" id="{1484CBA3-672D-4E97-B784-9B77C45179A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3D2B95F-2D83-4D6D-9C18-CDE821E0B9A2}"/>
              </a:ext>
            </a:extLst>
          </p:cNvPr>
          <p:cNvSpPr>
            <a:spLocks noGrp="1"/>
          </p:cNvSpPr>
          <p:nvPr>
            <p:ph type="sldNum" sz="quarter" idx="12"/>
          </p:nvPr>
        </p:nvSpPr>
        <p:spPr/>
        <p:txBody>
          <a:body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137242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1F14187-D8CA-4983-9366-8285E4386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DA13A8-A69E-4C45-A440-C3C33717D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2CEFDB-117C-415C-B307-EBEF9FB9E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C06E9-5EFF-4B41-8B67-34745921F466}" type="datetimeFigureOut">
              <a:rPr lang="zh-TW" altLang="en-US" smtClean="0"/>
              <a:t>2022/12/25</a:t>
            </a:fld>
            <a:endParaRPr lang="zh-TW" altLang="en-US"/>
          </a:p>
        </p:txBody>
      </p:sp>
      <p:sp>
        <p:nvSpPr>
          <p:cNvPr id="5" name="頁尾版面配置區 4">
            <a:extLst>
              <a:ext uri="{FF2B5EF4-FFF2-40B4-BE49-F238E27FC236}">
                <a16:creationId xmlns:a16="http://schemas.microsoft.com/office/drawing/2014/main" id="{DCE10A1B-8355-48A1-9C19-39419729B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7EA1BC8-5C87-4B20-BD7C-7770840ED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AD02-796E-4B12-BAE5-AAECE0375FD4}" type="slidenum">
              <a:rPr lang="zh-TW" altLang="en-US" smtClean="0"/>
              <a:t>‹#›</a:t>
            </a:fld>
            <a:endParaRPr lang="zh-TW" altLang="en-US"/>
          </a:p>
        </p:txBody>
      </p:sp>
    </p:spTree>
    <p:extLst>
      <p:ext uri="{BB962C8B-B14F-4D97-AF65-F5344CB8AC3E}">
        <p14:creationId xmlns:p14="http://schemas.microsoft.com/office/powerpoint/2010/main" val="324346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752FF-4855-427F-AA0C-3B8948E17A88}"/>
              </a:ext>
            </a:extLst>
          </p:cNvPr>
          <p:cNvSpPr>
            <a:spLocks noGrp="1"/>
          </p:cNvSpPr>
          <p:nvPr>
            <p:ph type="ctrTitle"/>
          </p:nvPr>
        </p:nvSpPr>
        <p:spPr>
          <a:xfrm>
            <a:off x="0" y="152399"/>
            <a:ext cx="12192000" cy="938213"/>
          </a:xfrm>
        </p:spPr>
        <p:txBody>
          <a:bodyPr/>
          <a:lstStyle/>
          <a:p>
            <a:r>
              <a:rPr lang="en-US" altLang="zh-TW" dirty="0">
                <a:latin typeface="Tahoma" panose="020B0604030504040204" pitchFamily="34" charset="0"/>
                <a:ea typeface="Tahoma" panose="020B0604030504040204" pitchFamily="34" charset="0"/>
                <a:cs typeface="Tahoma" panose="020B0604030504040204" pitchFamily="34" charset="0"/>
              </a:rPr>
              <a:t>Outline</a:t>
            </a:r>
            <a:endParaRPr lang="zh-TW" altLang="en-US" dirty="0">
              <a:latin typeface="Tahoma" panose="020B0604030504040204" pitchFamily="34" charset="0"/>
              <a:cs typeface="Tahoma" panose="020B0604030504040204" pitchFamily="34" charset="0"/>
            </a:endParaRPr>
          </a:p>
        </p:txBody>
      </p:sp>
      <p:sp>
        <p:nvSpPr>
          <p:cNvPr id="3" name="副標題 2">
            <a:extLst>
              <a:ext uri="{FF2B5EF4-FFF2-40B4-BE49-F238E27FC236}">
                <a16:creationId xmlns:a16="http://schemas.microsoft.com/office/drawing/2014/main" id="{B07C5561-E2A7-4F8A-B80B-CAFAF4E1426D}"/>
              </a:ext>
            </a:extLst>
          </p:cNvPr>
          <p:cNvSpPr>
            <a:spLocks noGrp="1"/>
          </p:cNvSpPr>
          <p:nvPr>
            <p:ph type="subTitle" idx="1"/>
          </p:nvPr>
        </p:nvSpPr>
        <p:spPr>
          <a:xfrm>
            <a:off x="990599" y="1090612"/>
            <a:ext cx="9629775" cy="5370513"/>
          </a:xfrm>
        </p:spPr>
        <p:txBody>
          <a:bodyPr>
            <a:normAutofit/>
          </a:bodyPr>
          <a:lstStyle/>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Abstract</a:t>
            </a:r>
          </a:p>
          <a:p>
            <a:pPr marL="342900" indent="-342900" algn="l">
              <a:buFont typeface="Wingdings" panose="05000000000000000000" pitchFamily="2" charset="2"/>
              <a:buChar char="p"/>
            </a:pPr>
            <a:r>
              <a:rPr lang="en-US" altLang="zh-TW" b="1" dirty="0" err="1">
                <a:latin typeface="Tahoma" panose="020B0604030504040204" pitchFamily="34" charset="0"/>
                <a:ea typeface="Tahoma" panose="020B0604030504040204" pitchFamily="34" charset="0"/>
                <a:cs typeface="Tahoma" panose="020B0604030504040204" pitchFamily="34" charset="0"/>
              </a:rPr>
              <a:t>Introducion</a:t>
            </a:r>
            <a:endParaRPr lang="en-US" altLang="zh-TW" b="1" dirty="0">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Wingdings" panose="05000000000000000000" pitchFamily="2" charset="2"/>
              <a:buChar char="p"/>
            </a:pPr>
            <a:r>
              <a:rPr lang="zh-TW" altLang="en-US" b="1" dirty="0">
                <a:latin typeface="Tahoma" panose="020B0604030504040204" pitchFamily="34" charset="0"/>
                <a:ea typeface="Tahoma" panose="020B0604030504040204" pitchFamily="34" charset="0"/>
                <a:cs typeface="Tahoma" panose="020B0604030504040204" pitchFamily="34" charset="0"/>
              </a:rPr>
              <a:t>動機</a:t>
            </a:r>
            <a:endParaRPr lang="en-US" altLang="zh-TW" b="1" dirty="0">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Wingdings" panose="05000000000000000000" pitchFamily="2" charset="2"/>
              <a:buChar char="p"/>
            </a:pPr>
            <a:r>
              <a:rPr lang="zh-TW" altLang="en-US" b="1" dirty="0">
                <a:latin typeface="Tahoma" panose="020B0604030504040204" pitchFamily="34" charset="0"/>
                <a:ea typeface="Tahoma" panose="020B0604030504040204" pitchFamily="34" charset="0"/>
                <a:cs typeface="Tahoma" panose="020B0604030504040204" pitchFamily="34" charset="0"/>
              </a:rPr>
              <a:t>背景</a:t>
            </a:r>
            <a:endParaRPr lang="en-US" altLang="zh-TW" b="1" dirty="0">
              <a:latin typeface="Tahoma" panose="020B0604030504040204" pitchFamily="34" charset="0"/>
              <a:ea typeface="Tahoma" panose="020B0604030504040204" pitchFamily="34" charset="0"/>
              <a:cs typeface="Tahoma" panose="020B0604030504040204" pitchFamily="34" charset="0"/>
            </a:endParaRPr>
          </a:p>
          <a:p>
            <a:pPr marL="800100" lvl="1" indent="-342900" algn="l">
              <a:buFont typeface="Wingdings" panose="05000000000000000000" pitchFamily="2" charset="2"/>
              <a:buChar char="p"/>
            </a:pPr>
            <a:r>
              <a:rPr lang="zh-TW" altLang="en-US" b="1" dirty="0">
                <a:latin typeface="Tahoma" panose="020B0604030504040204" pitchFamily="34" charset="0"/>
                <a:ea typeface="Tahoma" panose="020B0604030504040204" pitchFamily="34" charset="0"/>
                <a:cs typeface="Tahoma" panose="020B0604030504040204" pitchFamily="34" charset="0"/>
              </a:rPr>
              <a:t>目標</a:t>
            </a:r>
            <a:endParaRPr lang="en-US" altLang="zh-TW" b="1" dirty="0">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Preliminary</a:t>
            </a:r>
          </a:p>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Method</a:t>
            </a:r>
          </a:p>
          <a:p>
            <a:pPr marL="800100" lvl="1"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Flow chart</a:t>
            </a:r>
          </a:p>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Result</a:t>
            </a:r>
          </a:p>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Discussion &amp; Conclusion</a:t>
            </a:r>
          </a:p>
          <a:p>
            <a:pPr marL="342900" indent="-342900" algn="l">
              <a:buFont typeface="Wingdings" panose="05000000000000000000" pitchFamily="2" charset="2"/>
              <a:buChar char="p"/>
            </a:pPr>
            <a:r>
              <a:rPr lang="en-US" altLang="zh-TW" b="1" dirty="0">
                <a:latin typeface="Tahoma" panose="020B0604030504040204" pitchFamily="34" charset="0"/>
                <a:ea typeface="Tahoma" panose="020B0604030504040204" pitchFamily="34" charset="0"/>
                <a:cs typeface="Tahoma" panose="020B0604030504040204" pitchFamily="34" charset="0"/>
              </a:rPr>
              <a:t>Reference</a:t>
            </a:r>
          </a:p>
          <a:p>
            <a:pPr algn="l"/>
            <a:endParaRPr lang="zh-TW"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225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E771C9-F2C3-472C-899D-0257E6025FDB}"/>
              </a:ext>
            </a:extLst>
          </p:cNvPr>
          <p:cNvSpPr>
            <a:spLocks noGrp="1"/>
          </p:cNvSpPr>
          <p:nvPr>
            <p:ph type="title"/>
          </p:nvPr>
        </p:nvSpPr>
        <p:spPr>
          <a:xfrm>
            <a:off x="0" y="18255"/>
            <a:ext cx="12192000" cy="1325563"/>
          </a:xfrm>
        </p:spPr>
        <p:txBody>
          <a:bodyPr/>
          <a:lstStyle/>
          <a:p>
            <a:pPr marL="571500" indent="-571500">
              <a:buFont typeface="Wingdings" panose="05000000000000000000" pitchFamily="2" charset="2"/>
              <a:buChar char="p"/>
            </a:pPr>
            <a:r>
              <a:rPr lang="en-US" altLang="zh-TW" dirty="0">
                <a:latin typeface="Tahoma" panose="020B0604030504040204" pitchFamily="34" charset="0"/>
                <a:ea typeface="Tahoma" panose="020B0604030504040204" pitchFamily="34" charset="0"/>
                <a:cs typeface="Tahoma" panose="020B0604030504040204" pitchFamily="34" charset="0"/>
              </a:rPr>
              <a:t>Introduction</a:t>
            </a:r>
            <a:br>
              <a:rPr lang="en-US" altLang="zh-TW" dirty="0">
                <a:latin typeface="Tahoma" panose="020B0604030504040204" pitchFamily="34" charset="0"/>
                <a:ea typeface="Tahoma" panose="020B0604030504040204" pitchFamily="34" charset="0"/>
                <a:cs typeface="Tahoma" panose="020B0604030504040204" pitchFamily="34" charset="0"/>
              </a:rPr>
            </a:br>
            <a:r>
              <a:rPr lang="zh-TW" altLang="en-US" dirty="0">
                <a:latin typeface="Tahoma" panose="020B0604030504040204" pitchFamily="34" charset="0"/>
                <a:ea typeface="Tahoma" panose="020B0604030504040204" pitchFamily="34" charset="0"/>
                <a:cs typeface="Tahoma" panose="020B0604030504040204" pitchFamily="34" charset="0"/>
              </a:rPr>
              <a:t>動機</a:t>
            </a:r>
            <a:endParaRPr lang="zh-TW" altLang="en-US" dirty="0">
              <a:latin typeface="Tahoma" panose="020B0604030504040204" pitchFamily="34" charset="0"/>
              <a:cs typeface="Tahoma" panose="020B0604030504040204" pitchFamily="34" charset="0"/>
            </a:endParaRPr>
          </a:p>
        </p:txBody>
      </p:sp>
      <p:sp>
        <p:nvSpPr>
          <p:cNvPr id="3" name="內容版面配置區 2">
            <a:extLst>
              <a:ext uri="{FF2B5EF4-FFF2-40B4-BE49-F238E27FC236}">
                <a16:creationId xmlns:a16="http://schemas.microsoft.com/office/drawing/2014/main" id="{2CCD41AB-1699-427F-9056-7C2EAB904628}"/>
              </a:ext>
            </a:extLst>
          </p:cNvPr>
          <p:cNvSpPr>
            <a:spLocks noGrp="1"/>
          </p:cNvSpPr>
          <p:nvPr>
            <p:ph idx="1"/>
          </p:nvPr>
        </p:nvSpPr>
        <p:spPr>
          <a:xfrm>
            <a:off x="0" y="1343818"/>
            <a:ext cx="12192000" cy="1422400"/>
          </a:xfrm>
        </p:spPr>
        <p:txBody>
          <a:bodyPr/>
          <a:lstStyle/>
          <a:p>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根據近年來不動產業者對於房價走勢以及股市漲跌之間的研究發現，兩者的相關係數從十年前的</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62%</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上升到近幾年的</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98%</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創下歷史新高，對於以往股市不太影響房價的觀念可能需要重新檢視。一直以來房價的波動被視為股票的落後指標，舉例來說前陣子的台股指數飆破萬八時，隨後許多蛋白區的房價都飆升至鄰近原蛋黃區房價的價格，但此種現象在目前股市緊縮的情況下也造成房價開始持平的狀態。因此，此</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project</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的研究動機主要是依據美國</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10</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州歷史的房價交易紀錄，來預測未來房價價格，下圖為近</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20</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年房價指數以及台股加權指數比較。</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圖片 4">
            <a:extLst>
              <a:ext uri="{FF2B5EF4-FFF2-40B4-BE49-F238E27FC236}">
                <a16:creationId xmlns:a16="http://schemas.microsoft.com/office/drawing/2014/main" id="{85B86A14-03DA-4585-81AF-FB4E6EBA64D2}"/>
              </a:ext>
            </a:extLst>
          </p:cNvPr>
          <p:cNvPicPr/>
          <p:nvPr/>
        </p:nvPicPr>
        <p:blipFill>
          <a:blip r:embed="rId2"/>
          <a:stretch>
            <a:fillRect/>
          </a:stretch>
        </p:blipFill>
        <p:spPr>
          <a:xfrm>
            <a:off x="2185034" y="2834957"/>
            <a:ext cx="7530465" cy="3899217"/>
          </a:xfrm>
          <a:prstGeom prst="rect">
            <a:avLst/>
          </a:prstGeom>
        </p:spPr>
      </p:pic>
    </p:spTree>
    <p:extLst>
      <p:ext uri="{BB962C8B-B14F-4D97-AF65-F5344CB8AC3E}">
        <p14:creationId xmlns:p14="http://schemas.microsoft.com/office/powerpoint/2010/main" val="53566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5DF735C-9724-43FA-8D67-4F23A2219E57}"/>
              </a:ext>
            </a:extLst>
          </p:cNvPr>
          <p:cNvSpPr>
            <a:spLocks noGrp="1"/>
          </p:cNvSpPr>
          <p:nvPr>
            <p:ph idx="1"/>
          </p:nvPr>
        </p:nvSpPr>
        <p:spPr>
          <a:xfrm>
            <a:off x="66674" y="1501775"/>
            <a:ext cx="12125325" cy="1146175"/>
          </a:xfrm>
        </p:spPr>
        <p:txBody>
          <a:bodyPr/>
          <a:lstStyle/>
          <a:p>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由於台灣法律較嚴格保護個人的房地場交易細目，資料取得不易，所以資料的蒐集以及處理上只能藉由美國的資料來訓練模型，但同時我們也確認美國的房價以及股市走向跟台灣一樣有很大的相關性，藉此利用他國的預測結果來踹測癌灣的房價走勢，如下圖所示為美國</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S&amp;P500</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指數與美國房價指數的比較。端看</a:t>
            </a:r>
            <a:r>
              <a:rPr lang="en-US" altLang="zh-TW" sz="1800" kern="100" dirty="0">
                <a:effectLst/>
                <a:latin typeface="Tahoma" panose="020B0604030504040204" pitchFamily="34" charset="0"/>
                <a:ea typeface="標楷體" panose="03000509000000000000" pitchFamily="65" charset="-120"/>
                <a:cs typeface="Times New Roman" panose="02020603050405020304" pitchFamily="18" charset="0"/>
              </a:rPr>
              <a:t>2014~2021</a:t>
            </a:r>
            <a:r>
              <a:rPr lang="zh-TW" altLang="zh-TW" sz="1800" kern="100" dirty="0">
                <a:effectLst/>
                <a:latin typeface="Tahoma" panose="020B0604030504040204" pitchFamily="34" charset="0"/>
                <a:ea typeface="標楷體" panose="03000509000000000000" pitchFamily="65" charset="-120"/>
                <a:cs typeface="Tahoma" panose="020B0604030504040204" pitchFamily="34" charset="0"/>
              </a:rPr>
              <a:t>的股市以及房價走向，可以說相似度與上塗有非常大的相似之處。</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標題 1">
            <a:extLst>
              <a:ext uri="{FF2B5EF4-FFF2-40B4-BE49-F238E27FC236}">
                <a16:creationId xmlns:a16="http://schemas.microsoft.com/office/drawing/2014/main" id="{B024598F-E2BD-46B2-B908-087735D8CEFF}"/>
              </a:ext>
            </a:extLst>
          </p:cNvPr>
          <p:cNvSpPr>
            <a:spLocks noGrp="1"/>
          </p:cNvSpPr>
          <p:nvPr>
            <p:ph type="title"/>
          </p:nvPr>
        </p:nvSpPr>
        <p:spPr>
          <a:xfrm>
            <a:off x="0" y="18255"/>
            <a:ext cx="12192000" cy="1325563"/>
          </a:xfrm>
        </p:spPr>
        <p:txBody>
          <a:bodyPr/>
          <a:lstStyle/>
          <a:p>
            <a:pPr marL="571500" indent="-571500">
              <a:buFont typeface="Wingdings" panose="05000000000000000000" pitchFamily="2" charset="2"/>
              <a:buChar char="p"/>
            </a:pPr>
            <a:r>
              <a:rPr lang="en-US" altLang="zh-TW" dirty="0">
                <a:latin typeface="Tahoma" panose="020B0604030504040204" pitchFamily="34" charset="0"/>
                <a:ea typeface="Tahoma" panose="020B0604030504040204" pitchFamily="34" charset="0"/>
                <a:cs typeface="Tahoma" panose="020B0604030504040204" pitchFamily="34" charset="0"/>
              </a:rPr>
              <a:t>Introduction</a:t>
            </a:r>
            <a:br>
              <a:rPr lang="en-US" altLang="zh-TW" dirty="0">
                <a:latin typeface="Tahoma" panose="020B0604030504040204" pitchFamily="34" charset="0"/>
                <a:ea typeface="Tahoma" panose="020B0604030504040204" pitchFamily="34" charset="0"/>
                <a:cs typeface="Tahoma" panose="020B0604030504040204" pitchFamily="34" charset="0"/>
              </a:rPr>
            </a:br>
            <a:r>
              <a:rPr lang="zh-TW" altLang="en-US" dirty="0">
                <a:latin typeface="Tahoma" panose="020B0604030504040204" pitchFamily="34" charset="0"/>
                <a:ea typeface="Tahoma" panose="020B0604030504040204" pitchFamily="34" charset="0"/>
                <a:cs typeface="Tahoma" panose="020B0604030504040204" pitchFamily="34" charset="0"/>
              </a:rPr>
              <a:t>背景</a:t>
            </a:r>
            <a:endParaRPr lang="zh-TW" altLang="en-US" dirty="0">
              <a:latin typeface="Tahoma" panose="020B0604030504040204" pitchFamily="34" charset="0"/>
              <a:cs typeface="Tahoma" panose="020B0604030504040204" pitchFamily="34" charset="0"/>
            </a:endParaRPr>
          </a:p>
        </p:txBody>
      </p:sp>
      <p:pic>
        <p:nvPicPr>
          <p:cNvPr id="6" name="圖片 5">
            <a:extLst>
              <a:ext uri="{FF2B5EF4-FFF2-40B4-BE49-F238E27FC236}">
                <a16:creationId xmlns:a16="http://schemas.microsoft.com/office/drawing/2014/main" id="{F413A0FE-0423-4A3B-82C6-DFDE97D37CD0}"/>
              </a:ext>
            </a:extLst>
          </p:cNvPr>
          <p:cNvPicPr/>
          <p:nvPr/>
        </p:nvPicPr>
        <p:blipFill>
          <a:blip r:embed="rId2"/>
          <a:stretch>
            <a:fillRect/>
          </a:stretch>
        </p:blipFill>
        <p:spPr>
          <a:xfrm>
            <a:off x="2092007" y="2533649"/>
            <a:ext cx="7671118" cy="4191795"/>
          </a:xfrm>
          <a:prstGeom prst="rect">
            <a:avLst/>
          </a:prstGeom>
        </p:spPr>
      </p:pic>
    </p:spTree>
    <p:extLst>
      <p:ext uri="{BB962C8B-B14F-4D97-AF65-F5344CB8AC3E}">
        <p14:creationId xmlns:p14="http://schemas.microsoft.com/office/powerpoint/2010/main" val="384718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D67FA7A-B803-4320-B9EE-2D75D120BA78}"/>
              </a:ext>
            </a:extLst>
          </p:cNvPr>
          <p:cNvSpPr>
            <a:spLocks noGrp="1"/>
          </p:cNvSpPr>
          <p:nvPr>
            <p:ph idx="1"/>
          </p:nvPr>
        </p:nvSpPr>
        <p:spPr>
          <a:xfrm>
            <a:off x="0" y="1398587"/>
            <a:ext cx="12192000" cy="1325563"/>
          </a:xfrm>
        </p:spPr>
        <p:txBody>
          <a:bodyPr>
            <a:noAutofit/>
          </a:bodyPr>
          <a:lstStyle/>
          <a:p>
            <a:r>
              <a:rPr lang="zh-TW" altLang="zh-TW" sz="1800" dirty="0">
                <a:effectLst/>
                <a:latin typeface="Tahoma" panose="020B0604030504040204" pitchFamily="34" charset="0"/>
                <a:ea typeface="標楷體" panose="03000509000000000000" pitchFamily="65" charset="-120"/>
                <a:cs typeface="Tahoma" panose="020B0604030504040204" pitchFamily="34" charset="0"/>
              </a:rPr>
              <a:t>此</a:t>
            </a:r>
            <a:r>
              <a:rPr lang="en-US" altLang="zh-TW" sz="1800" dirty="0">
                <a:effectLst/>
                <a:latin typeface="Tahoma" panose="020B0604030504040204" pitchFamily="34" charset="0"/>
                <a:ea typeface="標楷體" panose="03000509000000000000" pitchFamily="65" charset="-120"/>
              </a:rPr>
              <a:t>project</a:t>
            </a:r>
            <a:r>
              <a:rPr lang="zh-TW" altLang="zh-TW" sz="1800" dirty="0">
                <a:effectLst/>
                <a:latin typeface="Tahoma" panose="020B0604030504040204" pitchFamily="34" charset="0"/>
                <a:ea typeface="標楷體" panose="03000509000000000000" pitchFamily="65" charset="-120"/>
                <a:cs typeface="Tahoma" panose="020B0604030504040204" pitchFamily="34" charset="0"/>
              </a:rPr>
              <a:t>希望能藉由美國的歷史房價交易紀錄，以及多種不同的機器學習方法訓練出模型</a:t>
            </a:r>
            <a:r>
              <a:rPr lang="en-US" altLang="zh-TW" sz="1800" dirty="0">
                <a:effectLst/>
                <a:latin typeface="Tahoma" panose="020B0604030504040204" pitchFamily="34" charset="0"/>
                <a:ea typeface="標楷體" panose="03000509000000000000" pitchFamily="65" charset="-120"/>
              </a:rPr>
              <a:t>(linear </a:t>
            </a:r>
            <a:r>
              <a:rPr lang="en-US" altLang="zh-TW" sz="1800" dirty="0" err="1">
                <a:effectLst/>
                <a:latin typeface="Tahoma" panose="020B0604030504040204" pitchFamily="34" charset="0"/>
                <a:ea typeface="標楷體" panose="03000509000000000000" pitchFamily="65" charset="-120"/>
              </a:rPr>
              <a:t>refression</a:t>
            </a:r>
            <a:r>
              <a:rPr lang="en-US" altLang="zh-TW" sz="1800" dirty="0">
                <a:effectLst/>
                <a:latin typeface="Tahoma" panose="020B0604030504040204" pitchFamily="34" charset="0"/>
                <a:ea typeface="標楷體" panose="03000509000000000000" pitchFamily="65" charset="-120"/>
              </a:rPr>
              <a:t>, </a:t>
            </a:r>
            <a:r>
              <a:rPr lang="en-US" altLang="zh-TW" sz="1800" dirty="0" err="1">
                <a:effectLst/>
                <a:latin typeface="Tahoma" panose="020B0604030504040204" pitchFamily="34" charset="0"/>
                <a:ea typeface="標楷體" panose="03000509000000000000" pitchFamily="65" charset="-120"/>
              </a:rPr>
              <a:t>XGBoost</a:t>
            </a:r>
            <a:r>
              <a:rPr lang="en-US" altLang="zh-TW" sz="1800" dirty="0">
                <a:effectLst/>
                <a:latin typeface="Tahoma" panose="020B0604030504040204" pitchFamily="34" charset="0"/>
                <a:ea typeface="標楷體" panose="03000509000000000000" pitchFamily="65" charset="-120"/>
              </a:rPr>
              <a:t>, Random </a:t>
            </a:r>
            <a:r>
              <a:rPr lang="en-US" altLang="zh-TW" sz="1800" dirty="0" err="1">
                <a:effectLst/>
                <a:latin typeface="Tahoma" panose="020B0604030504040204" pitchFamily="34" charset="0"/>
                <a:ea typeface="標楷體" panose="03000509000000000000" pitchFamily="65" charset="-120"/>
              </a:rPr>
              <a:t>Foreast</a:t>
            </a:r>
            <a:r>
              <a:rPr lang="en-US" altLang="zh-TW" sz="1800" dirty="0">
                <a:effectLst/>
                <a:latin typeface="Tahoma" panose="020B0604030504040204" pitchFamily="34" charset="0"/>
                <a:ea typeface="標楷體" panose="03000509000000000000" pitchFamily="65" charset="-120"/>
              </a:rPr>
              <a:t>……)</a:t>
            </a:r>
            <a:r>
              <a:rPr lang="zh-TW" altLang="zh-TW" sz="1800" dirty="0">
                <a:effectLst/>
                <a:latin typeface="Tahoma" panose="020B0604030504040204" pitchFamily="34" charset="0"/>
                <a:ea typeface="標楷體" panose="03000509000000000000" pitchFamily="65" charset="-120"/>
                <a:cs typeface="Tahoma" panose="020B0604030504040204" pitchFamily="34" charset="0"/>
              </a:rPr>
              <a:t>，預測未來房價的結果，藉此來當作台灣未來法律同意釋出歷史房價資料後，能夠利用類似的方法處理台灣房價預測的模型，如下圖可以清楚觀察到台灣央行的貨幣政策</a:t>
            </a:r>
            <a:r>
              <a:rPr lang="en-US" altLang="zh-TW" sz="1800" dirty="0">
                <a:effectLst/>
                <a:latin typeface="Tahoma" panose="020B0604030504040204" pitchFamily="34" charset="0"/>
                <a:ea typeface="標楷體" panose="03000509000000000000" pitchFamily="65" charset="-120"/>
              </a:rPr>
              <a:t>(rediscount rate)</a:t>
            </a:r>
            <a:r>
              <a:rPr lang="zh-TW" altLang="zh-TW" sz="1800" dirty="0">
                <a:effectLst/>
                <a:latin typeface="Tahoma" panose="020B0604030504040204" pitchFamily="34" charset="0"/>
                <a:ea typeface="標楷體" panose="03000509000000000000" pitchFamily="65" charset="-120"/>
                <a:cs typeface="Tahoma" panose="020B0604030504040204" pitchFamily="34" charset="0"/>
              </a:rPr>
              <a:t>幾乎與美國有相同的走向，這讓一般投資房地產要向銀行貸款時，台灣與美國會有相同的投資策略思維，因此我們判斷，對於機器學習的模型，利用相同的訓練模式在未來也可以應用在台灣。</a:t>
            </a:r>
            <a:endParaRPr lang="zh-TW" altLang="en-US" sz="1800" dirty="0"/>
          </a:p>
        </p:txBody>
      </p:sp>
      <p:sp>
        <p:nvSpPr>
          <p:cNvPr id="4" name="標題 1">
            <a:extLst>
              <a:ext uri="{FF2B5EF4-FFF2-40B4-BE49-F238E27FC236}">
                <a16:creationId xmlns:a16="http://schemas.microsoft.com/office/drawing/2014/main" id="{6E0C8968-F044-4876-89E6-3A808CF1AC3D}"/>
              </a:ext>
            </a:extLst>
          </p:cNvPr>
          <p:cNvSpPr>
            <a:spLocks noGrp="1"/>
          </p:cNvSpPr>
          <p:nvPr>
            <p:ph type="title"/>
          </p:nvPr>
        </p:nvSpPr>
        <p:spPr>
          <a:xfrm>
            <a:off x="0" y="18255"/>
            <a:ext cx="12192000" cy="1325563"/>
          </a:xfrm>
        </p:spPr>
        <p:txBody>
          <a:bodyPr/>
          <a:lstStyle/>
          <a:p>
            <a:pPr marL="571500" indent="-571500">
              <a:buFont typeface="Wingdings" panose="05000000000000000000" pitchFamily="2" charset="2"/>
              <a:buChar char="p"/>
            </a:pPr>
            <a:r>
              <a:rPr lang="en-US" altLang="zh-TW" dirty="0">
                <a:latin typeface="Tahoma" panose="020B0604030504040204" pitchFamily="34" charset="0"/>
                <a:ea typeface="Tahoma" panose="020B0604030504040204" pitchFamily="34" charset="0"/>
                <a:cs typeface="Tahoma" panose="020B0604030504040204" pitchFamily="34" charset="0"/>
              </a:rPr>
              <a:t>Introduction</a:t>
            </a:r>
            <a:br>
              <a:rPr lang="en-US" altLang="zh-TW" dirty="0">
                <a:latin typeface="Tahoma" panose="020B0604030504040204" pitchFamily="34" charset="0"/>
                <a:ea typeface="Tahoma" panose="020B0604030504040204" pitchFamily="34" charset="0"/>
                <a:cs typeface="Tahoma" panose="020B0604030504040204" pitchFamily="34" charset="0"/>
              </a:rPr>
            </a:br>
            <a:r>
              <a:rPr lang="zh-TW" altLang="en-US" dirty="0">
                <a:latin typeface="Tahoma" panose="020B0604030504040204" pitchFamily="34" charset="0"/>
                <a:ea typeface="Tahoma" panose="020B0604030504040204" pitchFamily="34" charset="0"/>
                <a:cs typeface="Tahoma" panose="020B0604030504040204" pitchFamily="34" charset="0"/>
              </a:rPr>
              <a:t>目標</a:t>
            </a:r>
            <a:endParaRPr lang="zh-TW" altLang="en-US" dirty="0">
              <a:latin typeface="Tahoma" panose="020B0604030504040204" pitchFamily="34" charset="0"/>
              <a:cs typeface="Tahoma" panose="020B0604030504040204" pitchFamily="34" charset="0"/>
            </a:endParaRPr>
          </a:p>
        </p:txBody>
      </p:sp>
      <p:pic>
        <p:nvPicPr>
          <p:cNvPr id="10" name="圖片 9">
            <a:extLst>
              <a:ext uri="{FF2B5EF4-FFF2-40B4-BE49-F238E27FC236}">
                <a16:creationId xmlns:a16="http://schemas.microsoft.com/office/drawing/2014/main" id="{53A3B4E4-884E-4EFF-95B7-51E3F16D2BBB}"/>
              </a:ext>
            </a:extLst>
          </p:cNvPr>
          <p:cNvPicPr/>
          <p:nvPr/>
        </p:nvPicPr>
        <p:blipFill>
          <a:blip r:embed="rId2"/>
          <a:stretch>
            <a:fillRect/>
          </a:stretch>
        </p:blipFill>
        <p:spPr>
          <a:xfrm>
            <a:off x="1906269" y="2778919"/>
            <a:ext cx="8218805" cy="3963352"/>
          </a:xfrm>
          <a:prstGeom prst="rect">
            <a:avLst/>
          </a:prstGeom>
        </p:spPr>
      </p:pic>
    </p:spTree>
    <p:extLst>
      <p:ext uri="{BB962C8B-B14F-4D97-AF65-F5344CB8AC3E}">
        <p14:creationId xmlns:p14="http://schemas.microsoft.com/office/powerpoint/2010/main" val="361618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80288AE-5F88-49DB-9417-F536C0C58B8B}"/>
              </a:ext>
            </a:extLst>
          </p:cNvPr>
          <p:cNvSpPr>
            <a:spLocks noGrp="1"/>
          </p:cNvSpPr>
          <p:nvPr>
            <p:ph type="title"/>
          </p:nvPr>
        </p:nvSpPr>
        <p:spPr>
          <a:xfrm>
            <a:off x="0" y="18255"/>
            <a:ext cx="12192000" cy="1325563"/>
          </a:xfrm>
        </p:spPr>
        <p:txBody>
          <a:bodyPr/>
          <a:lstStyle/>
          <a:p>
            <a:pPr marL="571500" indent="-571500">
              <a:buFont typeface="Wingdings" panose="05000000000000000000" pitchFamily="2" charset="2"/>
              <a:buChar char="p"/>
            </a:pPr>
            <a:r>
              <a:rPr lang="en-US" altLang="zh-TW" dirty="0">
                <a:latin typeface="Tahoma" panose="020B0604030504040204" pitchFamily="34" charset="0"/>
                <a:ea typeface="Tahoma" panose="020B0604030504040204" pitchFamily="34" charset="0"/>
                <a:cs typeface="Tahoma" panose="020B0604030504040204" pitchFamily="34" charset="0"/>
              </a:rPr>
              <a:t>Method</a:t>
            </a:r>
            <a:br>
              <a:rPr lang="en-US" altLang="zh-TW" dirty="0">
                <a:latin typeface="Tahoma" panose="020B0604030504040204" pitchFamily="34" charset="0"/>
                <a:ea typeface="Tahoma" panose="020B0604030504040204" pitchFamily="34" charset="0"/>
                <a:cs typeface="Tahoma" panose="020B0604030504040204" pitchFamily="34" charset="0"/>
              </a:rPr>
            </a:br>
            <a:r>
              <a:rPr lang="en-US" altLang="zh-TW" dirty="0">
                <a:latin typeface="Tahoma" panose="020B0604030504040204" pitchFamily="34" charset="0"/>
                <a:ea typeface="Tahoma" panose="020B0604030504040204" pitchFamily="34" charset="0"/>
                <a:cs typeface="Tahoma" panose="020B0604030504040204" pitchFamily="34" charset="0"/>
              </a:rPr>
              <a:t>flow chart</a:t>
            </a:r>
            <a:endParaRPr lang="zh-TW" altLang="en-US" dirty="0">
              <a:latin typeface="Tahoma" panose="020B0604030504040204" pitchFamily="34" charset="0"/>
              <a:cs typeface="Tahoma" panose="020B0604030504040204" pitchFamily="34" charset="0"/>
            </a:endParaRPr>
          </a:p>
        </p:txBody>
      </p:sp>
      <p:pic>
        <p:nvPicPr>
          <p:cNvPr id="5" name="圖片 4">
            <a:extLst>
              <a:ext uri="{FF2B5EF4-FFF2-40B4-BE49-F238E27FC236}">
                <a16:creationId xmlns:a16="http://schemas.microsoft.com/office/drawing/2014/main" id="{4E4CF780-00C4-4417-82C1-C932D4890014}"/>
              </a:ext>
            </a:extLst>
          </p:cNvPr>
          <p:cNvPicPr>
            <a:picLocks noChangeAspect="1"/>
          </p:cNvPicPr>
          <p:nvPr/>
        </p:nvPicPr>
        <p:blipFill rotWithShape="1">
          <a:blip r:embed="rId2"/>
          <a:srcRect l="707" t="1254"/>
          <a:stretch/>
        </p:blipFill>
        <p:spPr>
          <a:xfrm>
            <a:off x="3476624" y="419100"/>
            <a:ext cx="5648325" cy="6261200"/>
          </a:xfrm>
          <a:prstGeom prst="rect">
            <a:avLst/>
          </a:prstGeom>
        </p:spPr>
      </p:pic>
    </p:spTree>
    <p:extLst>
      <p:ext uri="{BB962C8B-B14F-4D97-AF65-F5344CB8AC3E}">
        <p14:creationId xmlns:p14="http://schemas.microsoft.com/office/powerpoint/2010/main" val="11185464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418</Words>
  <Application>Microsoft Office PowerPoint</Application>
  <PresentationFormat>寬螢幕</PresentationFormat>
  <Paragraphs>19</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Arial</vt:lpstr>
      <vt:lpstr>Calibri</vt:lpstr>
      <vt:lpstr>Calibri Light</vt:lpstr>
      <vt:lpstr>Tahoma</vt:lpstr>
      <vt:lpstr>Wingdings</vt:lpstr>
      <vt:lpstr>Office 佈景主題</vt:lpstr>
      <vt:lpstr>Outline</vt:lpstr>
      <vt:lpstr>Introduction 動機</vt:lpstr>
      <vt:lpstr>Introduction 背景</vt:lpstr>
      <vt:lpstr>Introduction 目標</vt:lpstr>
      <vt:lpstr>Method flow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695B 林淞祐</dc:creator>
  <cp:lastModifiedBy>695B 林淞祐</cp:lastModifiedBy>
  <cp:revision>12</cp:revision>
  <dcterms:created xsi:type="dcterms:W3CDTF">2022-12-25T08:31:22Z</dcterms:created>
  <dcterms:modified xsi:type="dcterms:W3CDTF">2022-12-25T09:09:43Z</dcterms:modified>
</cp:coreProperties>
</file>