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BD203-9FBB-47AB-9DDC-9E797B2E1204}" type="datetimeFigureOut">
              <a:rPr lang="id-ID" smtClean="0"/>
              <a:pPr/>
              <a:t>29/03/2017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58C6D-891E-4159-A22C-C0879E072AE9}"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4BD34DA7-FECF-4DF0-B8FC-32943D8D4AAC}"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D34DA7-FECF-4DF0-B8FC-32943D8D4AAC}"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BD34DA7-FECF-4DF0-B8FC-32943D8D4AA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F9FA36-70E1-4C44-8F4C-8DCEAE789742}" type="datetimeFigureOut">
              <a:rPr lang="id-ID" smtClean="0"/>
              <a:pPr/>
              <a:t>29/03/2017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4BD34DA7-FECF-4DF0-B8FC-32943D8D4AAC}"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F9FA36-70E1-4C44-8F4C-8DCEAE789742}" type="datetimeFigureOut">
              <a:rPr lang="id-ID" smtClean="0"/>
              <a:pPr/>
              <a:t>29/03/2017</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BD34DA7-FECF-4DF0-B8FC-32943D8D4AAC}"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57232"/>
            <a:ext cx="7280176" cy="857256"/>
          </a:xfrm>
        </p:spPr>
        <p:txBody>
          <a:bodyPr>
            <a:normAutofit fontScale="90000"/>
          </a:bodyPr>
          <a:lstStyle/>
          <a:p>
            <a:r>
              <a:rPr lang="id-ID" dirty="0" smtClean="0"/>
              <a:t>MULTI  LAYERS  SECURITY</a:t>
            </a:r>
            <a:endParaRPr lang="id-ID" dirty="0"/>
          </a:p>
        </p:txBody>
      </p:sp>
      <p:sp>
        <p:nvSpPr>
          <p:cNvPr id="4" name="TextBox 3"/>
          <p:cNvSpPr txBox="1"/>
          <p:nvPr/>
        </p:nvSpPr>
        <p:spPr>
          <a:xfrm>
            <a:off x="785786" y="1785926"/>
            <a:ext cx="7143800" cy="2246769"/>
          </a:xfrm>
          <a:prstGeom prst="rect">
            <a:avLst/>
          </a:prstGeom>
          <a:noFill/>
        </p:spPr>
        <p:txBody>
          <a:bodyPr wrap="square" rtlCol="0">
            <a:spAutoFit/>
          </a:bodyPr>
          <a:lstStyle/>
          <a:p>
            <a:pPr>
              <a:buFont typeface="Arial" charset="0"/>
              <a:buChar char="•"/>
            </a:pPr>
            <a:r>
              <a:rPr lang="id-ID" sz="2800" dirty="0" smtClean="0"/>
              <a:t> ADMINISTRATOR PASSWORD</a:t>
            </a:r>
          </a:p>
          <a:p>
            <a:pPr>
              <a:buFont typeface="Arial" charset="0"/>
              <a:buChar char="•"/>
            </a:pPr>
            <a:r>
              <a:rPr lang="id-ID" sz="2800" dirty="0"/>
              <a:t> </a:t>
            </a:r>
            <a:r>
              <a:rPr lang="id-ID" sz="2800" dirty="0" smtClean="0"/>
              <a:t>FAKE PATH and DENY  or  ALLOW  IP</a:t>
            </a:r>
          </a:p>
          <a:p>
            <a:pPr>
              <a:buFont typeface="Arial" charset="0"/>
              <a:buChar char="•"/>
            </a:pPr>
            <a:r>
              <a:rPr lang="id-ID" sz="2800" dirty="0"/>
              <a:t> </a:t>
            </a:r>
            <a:r>
              <a:rPr lang="id-ID" sz="2800" dirty="0" smtClean="0"/>
              <a:t>.htaccess LAYER SECURITY</a:t>
            </a:r>
          </a:p>
          <a:p>
            <a:pPr>
              <a:buFont typeface="Arial" charset="0"/>
              <a:buChar char="•"/>
            </a:pPr>
            <a:r>
              <a:rPr lang="id-ID" sz="2800" dirty="0"/>
              <a:t> </a:t>
            </a:r>
            <a:r>
              <a:rPr lang="id-ID" sz="2800" dirty="0" smtClean="0"/>
              <a:t>SHA PASSWORD SECURITY</a:t>
            </a:r>
          </a:p>
          <a:p>
            <a:pPr>
              <a:buFont typeface="Arial" charset="0"/>
              <a:buChar char="•"/>
            </a:pPr>
            <a:r>
              <a:rPr lang="id-ID" sz="2800" dirty="0"/>
              <a:t> </a:t>
            </a:r>
            <a:r>
              <a:rPr lang="id-ID" sz="2800" dirty="0" smtClean="0"/>
              <a:t>API  LAYER  SECURITY USING JWT</a:t>
            </a:r>
          </a:p>
        </p:txBody>
      </p:sp>
      <p:sp>
        <p:nvSpPr>
          <p:cNvPr id="6" name="Rectangle 5"/>
          <p:cNvSpPr/>
          <p:nvPr/>
        </p:nvSpPr>
        <p:spPr>
          <a:xfrm>
            <a:off x="1495560" y="6273225"/>
            <a:ext cx="7648440"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id-ID"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Composed by :   Ansari  Milah  Ibrahim</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5614998" cy="704104"/>
          </a:xfrm>
        </p:spPr>
        <p:txBody>
          <a:bodyPr>
            <a:normAutofit fontScale="90000"/>
          </a:bodyPr>
          <a:lstStyle/>
          <a:p>
            <a:r>
              <a:rPr lang="id-ID" sz="4400" dirty="0" smtClean="0"/>
              <a:t>.htaccess LAYER SECURITY</a:t>
            </a:r>
            <a:endParaRPr lang="id-ID" sz="4400" dirty="0"/>
          </a:p>
        </p:txBody>
      </p:sp>
      <p:sp>
        <p:nvSpPr>
          <p:cNvPr id="4" name="TextBox 3"/>
          <p:cNvSpPr txBox="1"/>
          <p:nvPr/>
        </p:nvSpPr>
        <p:spPr>
          <a:xfrm>
            <a:off x="714348" y="1571612"/>
            <a:ext cx="7993407" cy="2031325"/>
          </a:xfrm>
          <a:prstGeom prst="rect">
            <a:avLst/>
          </a:prstGeom>
          <a:noFill/>
        </p:spPr>
        <p:txBody>
          <a:bodyPr wrap="none" rtlCol="0">
            <a:spAutoFit/>
          </a:bodyPr>
          <a:lstStyle/>
          <a:p>
            <a:r>
              <a:rPr lang="id-ID" dirty="0" smtClean="0"/>
              <a:t>Now the intruder does not know our password, does not know our </a:t>
            </a:r>
          </a:p>
          <a:p>
            <a:r>
              <a:rPr lang="id-ID" dirty="0" smtClean="0"/>
              <a:t>phpmyadmin path. But, in case they know, lets make this a more tough </a:t>
            </a:r>
          </a:p>
          <a:p>
            <a:r>
              <a:rPr lang="id-ID" dirty="0" smtClean="0"/>
              <a:t>for someone who want to interfere our data. </a:t>
            </a:r>
          </a:p>
          <a:p>
            <a:endParaRPr lang="id-ID" dirty="0" smtClean="0"/>
          </a:p>
          <a:p>
            <a:r>
              <a:rPr lang="id-ID" dirty="0" smtClean="0"/>
              <a:t>We can add more Admin Password layer to make someone who want to </a:t>
            </a:r>
          </a:p>
          <a:p>
            <a:r>
              <a:rPr lang="id-ID" dirty="0" smtClean="0"/>
              <a:t>open our phpmyadmin login, will be forced to fill popup which require </a:t>
            </a:r>
          </a:p>
          <a:p>
            <a:r>
              <a:rPr lang="id-ID" dirty="0" smtClean="0"/>
              <a:t>username and password. Make this one differend with our phpmyadmin login.</a:t>
            </a:r>
            <a:endParaRPr lang="id-ID" dirty="0"/>
          </a:p>
        </p:txBody>
      </p:sp>
      <p:pic>
        <p:nvPicPr>
          <p:cNvPr id="3074" name="Picture 2" descr="C:\Users\AnsariMelah\Desktop\doorlock.jpg"/>
          <p:cNvPicPr>
            <a:picLocks noChangeAspect="1" noChangeArrowheads="1"/>
          </p:cNvPicPr>
          <p:nvPr/>
        </p:nvPicPr>
        <p:blipFill>
          <a:blip r:embed="rId2"/>
          <a:srcRect/>
          <a:stretch>
            <a:fillRect/>
          </a:stretch>
        </p:blipFill>
        <p:spPr bwMode="auto">
          <a:xfrm>
            <a:off x="4929190" y="3857628"/>
            <a:ext cx="3849686" cy="2556432"/>
          </a:xfrm>
          <a:prstGeom prst="rect">
            <a:avLst/>
          </a:prstGeom>
          <a:noFill/>
        </p:spPr>
      </p:pic>
      <p:sp>
        <p:nvSpPr>
          <p:cNvPr id="7" name="TextBox 6"/>
          <p:cNvSpPr txBox="1"/>
          <p:nvPr/>
        </p:nvSpPr>
        <p:spPr>
          <a:xfrm>
            <a:off x="357158" y="4214818"/>
            <a:ext cx="4200958" cy="1754326"/>
          </a:xfrm>
          <a:prstGeom prst="rect">
            <a:avLst/>
          </a:prstGeom>
          <a:noFill/>
        </p:spPr>
        <p:txBody>
          <a:bodyPr wrap="none" rtlCol="0">
            <a:spAutoFit/>
          </a:bodyPr>
          <a:lstStyle/>
          <a:p>
            <a:r>
              <a:rPr lang="id-ID" dirty="0" smtClean="0"/>
              <a:t>This double looks schema will definitely </a:t>
            </a:r>
          </a:p>
          <a:p>
            <a:r>
              <a:rPr lang="id-ID" dirty="0" smtClean="0"/>
              <a:t>make everyone bored to try to access our</a:t>
            </a:r>
          </a:p>
          <a:p>
            <a:r>
              <a:rPr lang="id-ID" dirty="0" smtClean="0"/>
              <a:t>data. Can you imagine how many </a:t>
            </a:r>
          </a:p>
          <a:p>
            <a:r>
              <a:rPr lang="id-ID" dirty="0" smtClean="0"/>
              <a:t>algorithms they should use to open our</a:t>
            </a:r>
          </a:p>
          <a:p>
            <a:r>
              <a:rPr lang="id-ID" dirty="0" smtClean="0"/>
              <a:t>door??</a:t>
            </a:r>
          </a:p>
          <a:p>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0100" y="2357430"/>
            <a:ext cx="6984541" cy="769441"/>
          </a:xfrm>
          <a:prstGeom prst="rect">
            <a:avLst/>
          </a:prstGeom>
          <a:noFill/>
        </p:spPr>
        <p:txBody>
          <a:bodyPr wrap="none" lIns="91440" tIns="45720" rIns="91440" bIns="45720">
            <a:spAutoFit/>
          </a:bodyPr>
          <a:lstStyle/>
          <a:p>
            <a:pPr algn="ctr"/>
            <a:r>
              <a:rPr lang="id-ID"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id-ID"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usr/share/phpMyAdmin</a:t>
            </a:r>
            <a:r>
              <a:rPr lang="id-ID"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1071538" y="1214422"/>
            <a:ext cx="6688241" cy="923330"/>
          </a:xfrm>
          <a:prstGeom prst="rect">
            <a:avLst/>
          </a:prstGeom>
          <a:noFill/>
        </p:spPr>
        <p:txBody>
          <a:bodyPr wrap="none" rtlCol="0">
            <a:spAutoFit/>
          </a:bodyPr>
          <a:lstStyle/>
          <a:p>
            <a:r>
              <a:rPr lang="id-ID" dirty="0" smtClean="0"/>
              <a:t>To protect every path or file in apache, we can create .htaccess file</a:t>
            </a:r>
          </a:p>
          <a:p>
            <a:r>
              <a:rPr lang="id-ID" dirty="0" smtClean="0"/>
              <a:t>And declare authentication type for that path. In this case we just </a:t>
            </a:r>
          </a:p>
          <a:p>
            <a:r>
              <a:rPr lang="id-ID" dirty="0" smtClean="0"/>
              <a:t>Use basic authentication to give the hacker a little breath.</a:t>
            </a:r>
          </a:p>
        </p:txBody>
      </p:sp>
      <p:sp>
        <p:nvSpPr>
          <p:cNvPr id="7" name="TextBox 6"/>
          <p:cNvSpPr txBox="1"/>
          <p:nvPr/>
        </p:nvSpPr>
        <p:spPr>
          <a:xfrm>
            <a:off x="785786" y="3214686"/>
            <a:ext cx="4991110" cy="2031325"/>
          </a:xfrm>
          <a:prstGeom prst="rect">
            <a:avLst/>
          </a:prstGeom>
          <a:noFill/>
        </p:spPr>
        <p:txBody>
          <a:bodyPr wrap="square" rtlCol="0">
            <a:spAutoFit/>
          </a:bodyPr>
          <a:lstStyle/>
          <a:p>
            <a:r>
              <a:rPr lang="id-ID" dirty="0" smtClean="0"/>
              <a:t>Inside .htaccess filled it with the following code :</a:t>
            </a:r>
          </a:p>
          <a:p>
            <a:endParaRPr lang="id-ID" dirty="0" smtClean="0"/>
          </a:p>
          <a:p>
            <a:r>
              <a:rPr lang="id-ID" dirty="0" smtClean="0"/>
              <a:t> </a:t>
            </a:r>
          </a:p>
          <a:p>
            <a:r>
              <a:rPr lang="id-ID" i="1" dirty="0" smtClean="0"/>
              <a:t>AuthType Basic</a:t>
            </a:r>
          </a:p>
          <a:p>
            <a:r>
              <a:rPr lang="id-ID" i="1" dirty="0" smtClean="0"/>
              <a:t>AuthName "Admin Login“</a:t>
            </a:r>
          </a:p>
          <a:p>
            <a:r>
              <a:rPr lang="id-ID" i="1" dirty="0" smtClean="0"/>
              <a:t>AuthUserFile /etc/httpd/pma_pass</a:t>
            </a:r>
          </a:p>
          <a:p>
            <a:r>
              <a:rPr lang="id-ID" i="1" dirty="0" smtClean="0"/>
              <a:t>Require valid-user</a:t>
            </a:r>
            <a:endParaRPr lang="id-ID"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85786" y="1428736"/>
            <a:ext cx="6537676" cy="1109667"/>
          </a:xfrm>
          <a:prstGeom prst="rect">
            <a:avLst/>
          </a:prstGeom>
          <a:noFill/>
          <a:ln w="9525">
            <a:noFill/>
            <a:miter lim="800000"/>
            <a:headEnd/>
            <a:tailEnd/>
          </a:ln>
          <a:effectLst/>
        </p:spPr>
      </p:pic>
      <p:sp>
        <p:nvSpPr>
          <p:cNvPr id="5" name="TextBox 4"/>
          <p:cNvSpPr txBox="1"/>
          <p:nvPr/>
        </p:nvSpPr>
        <p:spPr>
          <a:xfrm>
            <a:off x="785786" y="857232"/>
            <a:ext cx="2838341" cy="369332"/>
          </a:xfrm>
          <a:prstGeom prst="rect">
            <a:avLst/>
          </a:prstGeom>
          <a:noFill/>
        </p:spPr>
        <p:txBody>
          <a:bodyPr wrap="none" rtlCol="0">
            <a:spAutoFit/>
          </a:bodyPr>
          <a:lstStyle/>
          <a:p>
            <a:r>
              <a:rPr lang="id-ID" dirty="0" smtClean="0"/>
              <a:t>Then type this command : </a:t>
            </a:r>
            <a:endParaRPr lang="id-ID" dirty="0"/>
          </a:p>
        </p:txBody>
      </p:sp>
      <p:sp>
        <p:nvSpPr>
          <p:cNvPr id="6" name="TextBox 5"/>
          <p:cNvSpPr txBox="1"/>
          <p:nvPr/>
        </p:nvSpPr>
        <p:spPr>
          <a:xfrm>
            <a:off x="857224" y="2857496"/>
            <a:ext cx="5529847" cy="646331"/>
          </a:xfrm>
          <a:prstGeom prst="rect">
            <a:avLst/>
          </a:prstGeom>
          <a:noFill/>
        </p:spPr>
        <p:txBody>
          <a:bodyPr wrap="none" rtlCol="0">
            <a:spAutoFit/>
          </a:bodyPr>
          <a:lstStyle/>
          <a:p>
            <a:r>
              <a:rPr lang="id-ID" dirty="0" smtClean="0"/>
              <a:t>System will create pma_pass file with encrypted value </a:t>
            </a:r>
          </a:p>
          <a:p>
            <a:r>
              <a:rPr lang="id-ID" dirty="0" smtClean="0"/>
              <a:t>which contains our credentials.</a:t>
            </a:r>
            <a:endParaRPr lang="id-ID" dirty="0"/>
          </a:p>
        </p:txBody>
      </p:sp>
      <p:pic>
        <p:nvPicPr>
          <p:cNvPr id="4099" name="Picture 3"/>
          <p:cNvPicPr>
            <a:picLocks noChangeAspect="1" noChangeArrowheads="1"/>
          </p:cNvPicPr>
          <p:nvPr/>
        </p:nvPicPr>
        <p:blipFill>
          <a:blip r:embed="rId3"/>
          <a:srcRect/>
          <a:stretch>
            <a:fillRect/>
          </a:stretch>
        </p:blipFill>
        <p:spPr bwMode="auto">
          <a:xfrm>
            <a:off x="928662" y="3714752"/>
            <a:ext cx="6746345"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229600" cy="632666"/>
          </a:xfrm>
        </p:spPr>
        <p:txBody>
          <a:bodyPr>
            <a:normAutofit fontScale="90000"/>
          </a:bodyPr>
          <a:lstStyle/>
          <a:p>
            <a:r>
              <a:rPr lang="id-ID" sz="4000" dirty="0" smtClean="0"/>
              <a:t>SHA  PASSWORD SECURITY</a:t>
            </a:r>
            <a:endParaRPr lang="id-ID" sz="4000" dirty="0"/>
          </a:p>
        </p:txBody>
      </p:sp>
      <p:sp>
        <p:nvSpPr>
          <p:cNvPr id="4" name="TextBox 3"/>
          <p:cNvSpPr txBox="1"/>
          <p:nvPr/>
        </p:nvSpPr>
        <p:spPr>
          <a:xfrm>
            <a:off x="500034" y="1714488"/>
            <a:ext cx="7113166" cy="2308324"/>
          </a:xfrm>
          <a:prstGeom prst="rect">
            <a:avLst/>
          </a:prstGeom>
          <a:noFill/>
        </p:spPr>
        <p:txBody>
          <a:bodyPr wrap="square" rtlCol="0">
            <a:spAutoFit/>
          </a:bodyPr>
          <a:lstStyle/>
          <a:p>
            <a:r>
              <a:rPr lang="id-ID" dirty="0" smtClean="0"/>
              <a:t>I think we already make the hacker frustated by adding several  </a:t>
            </a:r>
          </a:p>
          <a:p>
            <a:r>
              <a:rPr lang="id-ID" dirty="0" smtClean="0"/>
              <a:t>securities. But in case they are muti talent hacker and still able to</a:t>
            </a:r>
          </a:p>
          <a:p>
            <a:r>
              <a:rPr lang="id-ID" dirty="0" smtClean="0"/>
              <a:t>query our database to get login credential, lets change every password </a:t>
            </a:r>
          </a:p>
          <a:p>
            <a:r>
              <a:rPr lang="id-ID" dirty="0" smtClean="0"/>
              <a:t>field in our table to be sha encryption method.</a:t>
            </a:r>
          </a:p>
          <a:p>
            <a:endParaRPr lang="id-ID" dirty="0" smtClean="0"/>
          </a:p>
          <a:p>
            <a:r>
              <a:rPr lang="id-ID" dirty="0" smtClean="0"/>
              <a:t>And to match it with our table, every password come should be pass </a:t>
            </a:r>
          </a:p>
          <a:p>
            <a:r>
              <a:rPr lang="id-ID" dirty="0" smtClean="0"/>
              <a:t>through the following method :</a:t>
            </a:r>
          </a:p>
          <a:p>
            <a:endParaRPr lang="id-ID" dirty="0"/>
          </a:p>
        </p:txBody>
      </p:sp>
      <p:sp>
        <p:nvSpPr>
          <p:cNvPr id="7" name="TextBox 6"/>
          <p:cNvSpPr txBox="1"/>
          <p:nvPr/>
        </p:nvSpPr>
        <p:spPr>
          <a:xfrm>
            <a:off x="500034" y="3857628"/>
            <a:ext cx="7594067" cy="2585323"/>
          </a:xfrm>
          <a:prstGeom prst="rect">
            <a:avLst/>
          </a:prstGeom>
          <a:noFill/>
        </p:spPr>
        <p:txBody>
          <a:bodyPr wrap="none" rtlCol="0">
            <a:spAutoFit/>
          </a:bodyPr>
          <a:lstStyle/>
          <a:p>
            <a:r>
              <a:rPr lang="id-ID" b="1" dirty="0" smtClean="0"/>
              <a:t>static </a:t>
            </a:r>
            <a:r>
              <a:rPr lang="id-ID" dirty="0" smtClean="0"/>
              <a:t>String sha1(String input) </a:t>
            </a:r>
            <a:r>
              <a:rPr lang="id-ID" b="1" dirty="0" smtClean="0"/>
              <a:t>throws </a:t>
            </a:r>
            <a:r>
              <a:rPr lang="id-ID" dirty="0" smtClean="0"/>
              <a:t>NoSuchAlgorithmException {</a:t>
            </a:r>
            <a:br>
              <a:rPr lang="id-ID" dirty="0" smtClean="0"/>
            </a:br>
            <a:r>
              <a:rPr lang="id-ID" dirty="0" smtClean="0"/>
              <a:t>    MessageDigest mDigest = MessageDigest.</a:t>
            </a:r>
            <a:r>
              <a:rPr lang="id-ID" i="1" dirty="0" smtClean="0"/>
              <a:t>getInstance</a:t>
            </a:r>
            <a:r>
              <a:rPr lang="id-ID" dirty="0" smtClean="0"/>
              <a:t>(</a:t>
            </a:r>
            <a:r>
              <a:rPr lang="id-ID" b="1" dirty="0" smtClean="0"/>
              <a:t>"SHA1"</a:t>
            </a:r>
            <a:r>
              <a:rPr lang="id-ID" dirty="0" smtClean="0"/>
              <a:t>);</a:t>
            </a:r>
            <a:br>
              <a:rPr lang="id-ID" dirty="0" smtClean="0"/>
            </a:br>
            <a:r>
              <a:rPr lang="id-ID" dirty="0" smtClean="0"/>
              <a:t>    </a:t>
            </a:r>
            <a:r>
              <a:rPr lang="id-ID" b="1" dirty="0" smtClean="0"/>
              <a:t>byte</a:t>
            </a:r>
            <a:r>
              <a:rPr lang="id-ID" dirty="0" smtClean="0"/>
              <a:t>[] result = mDigest.digest(input.getBytes());</a:t>
            </a:r>
            <a:br>
              <a:rPr lang="id-ID" dirty="0" smtClean="0"/>
            </a:br>
            <a:r>
              <a:rPr lang="id-ID" dirty="0" smtClean="0"/>
              <a:t>    StringBuffer sb = </a:t>
            </a:r>
            <a:r>
              <a:rPr lang="id-ID" b="1" dirty="0" smtClean="0"/>
              <a:t>new </a:t>
            </a:r>
            <a:r>
              <a:rPr lang="id-ID" dirty="0" smtClean="0"/>
              <a:t>StringBuffer();</a:t>
            </a:r>
            <a:br>
              <a:rPr lang="id-ID" dirty="0" smtClean="0"/>
            </a:br>
            <a:r>
              <a:rPr lang="id-ID" dirty="0" smtClean="0"/>
              <a:t>    </a:t>
            </a:r>
            <a:r>
              <a:rPr lang="id-ID" b="1" dirty="0" smtClean="0"/>
              <a:t>for </a:t>
            </a:r>
            <a:r>
              <a:rPr lang="id-ID" dirty="0" smtClean="0"/>
              <a:t>(</a:t>
            </a:r>
            <a:r>
              <a:rPr lang="id-ID" b="1" dirty="0" smtClean="0"/>
              <a:t>int </a:t>
            </a:r>
            <a:r>
              <a:rPr lang="id-ID" dirty="0" smtClean="0"/>
              <a:t>i = 0; i &lt; result.</a:t>
            </a:r>
            <a:r>
              <a:rPr lang="id-ID" b="1" dirty="0" smtClean="0"/>
              <a:t>length</a:t>
            </a:r>
            <a:r>
              <a:rPr lang="id-ID" dirty="0" smtClean="0"/>
              <a:t>; i++) {</a:t>
            </a:r>
            <a:br>
              <a:rPr lang="id-ID" dirty="0" smtClean="0"/>
            </a:br>
            <a:r>
              <a:rPr lang="id-ID" dirty="0" smtClean="0"/>
              <a:t>        sb.append(Integer.</a:t>
            </a:r>
            <a:r>
              <a:rPr lang="id-ID" i="1" dirty="0" smtClean="0"/>
              <a:t>toString</a:t>
            </a:r>
            <a:r>
              <a:rPr lang="id-ID" dirty="0" smtClean="0"/>
              <a:t>((result[i] &amp; 0xff) + 0x100, 16).substring(1));</a:t>
            </a:r>
            <a:br>
              <a:rPr lang="id-ID" dirty="0" smtClean="0"/>
            </a:br>
            <a:r>
              <a:rPr lang="id-ID" dirty="0" smtClean="0"/>
              <a:t>    }</a:t>
            </a:r>
            <a:br>
              <a:rPr lang="id-ID" dirty="0" smtClean="0"/>
            </a:br>
            <a:r>
              <a:rPr lang="id-ID" dirty="0" smtClean="0"/>
              <a:t>    </a:t>
            </a:r>
            <a:r>
              <a:rPr lang="id-ID" b="1" dirty="0" smtClean="0"/>
              <a:t>return </a:t>
            </a:r>
            <a:r>
              <a:rPr lang="id-ID" dirty="0" smtClean="0"/>
              <a:t>sb.toString();</a:t>
            </a:r>
            <a:br>
              <a:rPr lang="id-ID" dirty="0" smtClean="0"/>
            </a:br>
            <a:r>
              <a:rPr lang="id-ID" dirty="0" smtClean="0"/>
              <a:t>}</a:t>
            </a:r>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6472254" cy="704104"/>
          </a:xfrm>
        </p:spPr>
        <p:txBody>
          <a:bodyPr>
            <a:normAutofit/>
          </a:bodyPr>
          <a:lstStyle/>
          <a:p>
            <a:r>
              <a:rPr lang="id-ID" sz="3600" dirty="0" smtClean="0"/>
              <a:t>API  LAYER  SECURITY USING </a:t>
            </a:r>
            <a:r>
              <a:rPr lang="id-ID" sz="3600" dirty="0" smtClean="0"/>
              <a:t>JWT</a:t>
            </a:r>
            <a:endParaRPr lang="id-ID" sz="3600" dirty="0"/>
          </a:p>
        </p:txBody>
      </p:sp>
      <p:sp>
        <p:nvSpPr>
          <p:cNvPr id="4" name="TextBox 3"/>
          <p:cNvSpPr txBox="1"/>
          <p:nvPr/>
        </p:nvSpPr>
        <p:spPr>
          <a:xfrm>
            <a:off x="1000100" y="1785926"/>
            <a:ext cx="1622880" cy="369332"/>
          </a:xfrm>
          <a:prstGeom prst="rect">
            <a:avLst/>
          </a:prstGeom>
          <a:noFill/>
        </p:spPr>
        <p:txBody>
          <a:bodyPr wrap="none" rtlCol="0">
            <a:spAutoFit/>
          </a:bodyPr>
          <a:lstStyle/>
          <a:p>
            <a:r>
              <a:rPr lang="id-ID" dirty="0" smtClean="0"/>
              <a:t>What is JWT? </a:t>
            </a:r>
            <a:endParaRPr lang="id-ID" dirty="0"/>
          </a:p>
        </p:txBody>
      </p:sp>
      <p:sp>
        <p:nvSpPr>
          <p:cNvPr id="5" name="Rectangle 4"/>
          <p:cNvSpPr/>
          <p:nvPr/>
        </p:nvSpPr>
        <p:spPr>
          <a:xfrm>
            <a:off x="2091673" y="2967335"/>
            <a:ext cx="4508735"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https://jwt.io</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81682"/>
          </a:xfrm>
        </p:spPr>
        <p:txBody>
          <a:bodyPr/>
          <a:lstStyle/>
          <a:p>
            <a:pPr>
              <a:buNone/>
            </a:pPr>
            <a:r>
              <a:rPr lang="id-ID" dirty="0" smtClean="0"/>
              <a:t>JWT  Token structure :</a:t>
            </a:r>
          </a:p>
          <a:p>
            <a:pPr>
              <a:buNone/>
            </a:pPr>
            <a:endParaRPr lang="id-ID" dirty="0" smtClean="0"/>
          </a:p>
          <a:p>
            <a:pPr>
              <a:buNone/>
            </a:pPr>
            <a:endParaRPr lang="id-ID" dirty="0" smtClean="0"/>
          </a:p>
          <a:p>
            <a:pPr>
              <a:buNone/>
            </a:pPr>
            <a:endParaRPr lang="id-ID" dirty="0"/>
          </a:p>
        </p:txBody>
      </p:sp>
      <p:pic>
        <p:nvPicPr>
          <p:cNvPr id="28675" name="Picture 3"/>
          <p:cNvPicPr>
            <a:picLocks noChangeAspect="1" noChangeArrowheads="1"/>
          </p:cNvPicPr>
          <p:nvPr/>
        </p:nvPicPr>
        <p:blipFill>
          <a:blip r:embed="rId2"/>
          <a:srcRect/>
          <a:stretch>
            <a:fillRect/>
          </a:stretch>
        </p:blipFill>
        <p:spPr bwMode="auto">
          <a:xfrm>
            <a:off x="571472" y="1142984"/>
            <a:ext cx="3786214"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id-ID" dirty="0" smtClean="0"/>
              <a:t>JWT Token generated</a:t>
            </a:r>
          </a:p>
          <a:p>
            <a:pPr>
              <a:buNone/>
            </a:pPr>
            <a:endParaRPr lang="id-ID" dirty="0" smtClean="0"/>
          </a:p>
          <a:p>
            <a:pPr>
              <a:buNone/>
            </a:pPr>
            <a:r>
              <a:rPr lang="id-ID" dirty="0" smtClean="0"/>
              <a:t>eyJhbGciOiJIUzI1NiIsInR5cCI6IkpXVCJ9.eyJzdWIiOiIxMjM0NTY3ODkwIiwibmFtZSI6IkpvaG4gRG9lIiwiYWRtaW4iOnRydWV9.TJVA95OrM7E2cBab30RMHrHDcEfxjoYZgeFONFh7HgQ</a:t>
            </a: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846980"/>
          </a:xfrm>
        </p:spPr>
        <p:txBody>
          <a:bodyPr>
            <a:normAutofit/>
          </a:bodyPr>
          <a:lstStyle/>
          <a:p>
            <a:r>
              <a:rPr lang="id-ID" sz="2800" dirty="0" smtClean="0"/>
              <a:t>Jwt implementation in backend</a:t>
            </a:r>
            <a:endParaRPr lang="id-ID" sz="2800" dirty="0"/>
          </a:p>
        </p:txBody>
      </p:sp>
      <p:pic>
        <p:nvPicPr>
          <p:cNvPr id="29698" name="Picture 2"/>
          <p:cNvPicPr>
            <a:picLocks noChangeAspect="1" noChangeArrowheads="1"/>
          </p:cNvPicPr>
          <p:nvPr/>
        </p:nvPicPr>
        <p:blipFill>
          <a:blip r:embed="rId2"/>
          <a:srcRect/>
          <a:stretch>
            <a:fillRect/>
          </a:stretch>
        </p:blipFill>
        <p:spPr bwMode="auto">
          <a:xfrm>
            <a:off x="0" y="1500174"/>
            <a:ext cx="7286644" cy="5389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5686436" cy="561228"/>
          </a:xfrm>
        </p:spPr>
        <p:txBody>
          <a:bodyPr>
            <a:normAutofit/>
          </a:bodyPr>
          <a:lstStyle/>
          <a:p>
            <a:r>
              <a:rPr lang="id-ID" sz="3200" dirty="0" smtClean="0"/>
              <a:t>Jwt implementation in frontend</a:t>
            </a:r>
            <a:endParaRPr lang="id-ID" sz="3200" dirty="0"/>
          </a:p>
        </p:txBody>
      </p:sp>
      <p:pic>
        <p:nvPicPr>
          <p:cNvPr id="30722" name="Picture 2"/>
          <p:cNvPicPr>
            <a:picLocks noChangeAspect="1" noChangeArrowheads="1"/>
          </p:cNvPicPr>
          <p:nvPr/>
        </p:nvPicPr>
        <p:blipFill>
          <a:blip r:embed="rId2"/>
          <a:srcRect/>
          <a:stretch>
            <a:fillRect/>
          </a:stretch>
        </p:blipFill>
        <p:spPr bwMode="auto">
          <a:xfrm>
            <a:off x="428596" y="1214422"/>
            <a:ext cx="6973661" cy="51407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214290"/>
            <a:ext cx="2786082" cy="1143000"/>
          </a:xfrm>
        </p:spPr>
        <p:txBody>
          <a:bodyPr/>
          <a:lstStyle/>
          <a:p>
            <a:r>
              <a:rPr lang="id-ID" dirty="0" smtClean="0"/>
              <a:t> The Idea</a:t>
            </a:r>
            <a:endParaRPr lang="id-ID" dirty="0"/>
          </a:p>
        </p:txBody>
      </p:sp>
      <p:sp>
        <p:nvSpPr>
          <p:cNvPr id="1026" name="AutoShape 2" descr="Hasil gambar untuk thie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1028" name="AutoShape 4" descr="Hasil gambar untuk thief"/>
          <p:cNvSpPr>
            <a:spLocks noChangeAspect="1" noChangeArrowheads="1"/>
          </p:cNvSpPr>
          <p:nvPr/>
        </p:nvSpPr>
        <p:spPr bwMode="auto">
          <a:xfrm>
            <a:off x="155575" y="-2057400"/>
            <a:ext cx="5381625" cy="4295775"/>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1030" name="AutoShape 6" descr="Hasil gambar untuk thief"/>
          <p:cNvSpPr>
            <a:spLocks noChangeAspect="1" noChangeArrowheads="1"/>
          </p:cNvSpPr>
          <p:nvPr/>
        </p:nvSpPr>
        <p:spPr bwMode="auto">
          <a:xfrm>
            <a:off x="155575" y="-2057400"/>
            <a:ext cx="5381625" cy="4295775"/>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1032" name="AutoShape 8" descr="data:image/jpeg;base64,/9j/4AAQSkZJRgABAQAAAQABAAD/2wCEAAkGBxISERUSEBMSFREVERUSFRcSEhUVFREXFRYYGBcVFhUYHSggGBolHhUTIjMhJSkrMS4uFx8zODMuNygwLisBCgoKDg0OGhAQGCslICUvLi8tLis3LSs3LSstKy8rLSsuKy0vLS0wKy03LSstLS0tLS0tLS0tLSsrMC0tLS0rLf/AABEIAMkA+wMBIgACEQEDEQH/xAAcAAEAAQUBAQAAAAAAAAAAAAAABQIDBAYHCAH/xABDEAACAgECAwUEBwUFBwUAAAABAgADEQQSBSExBhNBUWEHInGBFDJCYpGhsSNScoLBJDOSotEVFkNTY+HwCHOTssL/xAAaAQEAAwEBAQAAAAAAAAAAAAAAAQIDBAUG/8QAKhEBAAICAQMDAwMFAAAAAAAAAAECAxESBCExE0FRImGRcaHxBRRCwfD/2gAMAwEAAhEDEQA/AO4xEQEREBERAREQEREBERARExOK8Sq01L33uEqrXczHw8gAOZJOAAOZJAEDLkZxHtFo9Oduo1WmqbytvrRvwY5nG+0nb3U64kIX0+lzha0bbZYP3rrF5j+BTjzLSD0IVOSKqj7oA/SB3/h/aTRXtto1emtb92u+t2/wg5kpOC0lHG2xVdT1DqGB+Rmw8J4rqdLg6awvX40XuzVn0rc5ak+WMr193xE6HWYkT2e7Q06xSa8rYmO8qswLKiem4A4KnBwwJU4ODyMlpAREQEREBERAREQEREBERAREQEREBERAREQEREBERATg3tf7UHU6s6Ss/wBn0zYYDpZfj3ifMJnaPvb/AEndrn2qW8gT+AnkGuxrSbLWJZybGxy3M53MSfHJJOOnOBNpqkAC5y2ByUFiM+YHT5y7XdYeiBR99sn/AAry/OYel1IRcYAA6YwBLF/GR9jJ/hGf8x5SRsOla7/mV/Kk/wBXkvpb7x/xqMeTUsD+It/pOfPxi3IAUbj0DEsfjgf6y+t+q/5ir/Ci/wBQYHQ/puprdbqUrN1fOtqbhlwcbqrEcKDW2ACNx8COYBnZeB8UTVaeu+vIWxc7TjcjAlXrbH2lYMp9VM8t6fjGpBwHSwAjJdMKMnAG5QOZIIHqDO5exjX97o7VPJ01T5XqF3qjgqfEElj8SfjK8o3pPGdbdAiJjcQ19VCd5c6omQuWPVjyCqOrMTyCjmfCShkxI3gfGF1SNZWlqItrVDvU2M5TkxCE7lAbcuGAOVPKZV+tqRgr2Vqx6BnUE/AE84GREw+LcQWilrWBbG0Kq43WO7Ba61ycbmZlUZ8WEwK9Zrx9fSaYj/pa1mb4YehB+cCbiQo43cDh9Bq1H7wbSuv4JcX/AMsv6Dj1Fz92rMluCRVdW9NpC9WWu0Aso5e8uRz6wJOIiAiIgIiICIiQKTAaDKGmdraSuxLSWecuy9bxaOxMEREsgiIgfGGeR6Tyb2u4U/DtZbpD7wrIKPzw1bDchPLqF5H1Vp6znMPaportLq9LxjS1ixqf7PchzzSzcqNkfV/vXXd4Fk5EDEDh2lpFg3M2/wBB0Hy/8MkNPpwXRAUTfbXWbH+rUHYL3jE/ZXOT8JtnZTsWdQ7X6wNXWzEioWZduZOXsUDlz6D5+UkO0PYCtf2mmtFaFlUpdl03Odq7XzlckgYPLpKTlpy1E7XrivNeUxpC9teEaTRNXptIaLnKh7NQLS+o37huDhDsVCowEI8iMkEyE03CrtQthpRmWsAvtBJcAjciAdTtyTj0HUzatH7OLs/t7a0qHNu793l4+/n3R8vmJt/BOI8Oor7ujUafanJirjYvxce6PmfGRkzRMfT+y2PDMT9U/lo2m4SKuHvbqd1Pe37EVzYjPWUUc6VQs592zCEDkWOV5Ebj7BmYVaovgAGgsT0DbH38/htkj2vort0Go37dooe1WxuCMil1sGPEEA8psPs/7MfQNIK3Ia+xu9vI+rvZQNq/dUKq+uCfGZYe87+GmftGlH+9DamwU8PCEHP9puBNPIE5qrBDX9OuVU5yGPSSnD+BIlnfWs9+pwQLbsEoD1WpFAWpeg90AnA3FiMzUeH0fQtcaOlSOLKfACi4sNo5YArbvEwOiqnnOhE46zpcyH7IAfQ6mAwXDXN/Fc7WOfiWdj85i8P0ddut1zWIjkfR6PfUN7q1d5jmOmbjOUcb9pWt0VtuipbSolFr1oxQu7JuLVtkvt+oyfZMv+z3tpqbLNTY1wstZ6y5KIARs2r7qADlsPMfOBueg0FR4x3Gn/ZabTVi96ajtoNuNteKh7qsC9jHbg5RM55Y6BOKdl9Rfez26RLbrrLntserCKm9iF3WuyrkIqqQCTy6TZeKajilFZe9bO6AyzaewWmsebgKtmPVQ2OpwOckbnxbjSUlawDbqLMiumsje+OrHPJEGRl2wBkdSQDhHgNmo2tr7c7XWxadOTXVU6HcpFvK12H72VB/cGcTjPAPaE2m191qCu+piKmXl3ndofrVWeJJLNg8jkDIxmd24FxqjWUrfpnD1ty8mRh1R16qw8QZAkIiICIiAiIkSEREgUmUNKzKGmV1oWmiu7HI9P0hpZecVsk0ncLxG0hEj6dRt5Hp+kz1bPMdJ24Oorljt5+FLVmH2Iibqk1b2lNZ/s+xUDFXZEu2qWIpZh3nIc9pHuk+CsTyxmbTEiY3A5ZpOM6ZaQ4uq7oKPeDrj4cjzPpIrSrSVGo1NbW6q+9zRWxw7AOWqrVWICKqBCc8hgk8+u0+1DgqrWmvqFK2acncrVD9v3zVoBuGDvBwADyO8jlnI0nhmjayx24jptTqqra8bFGmoSsgjYv9+XNfVuRXDDJVzgrx1wxjnU27Or1ZtHaF7X6C/V4bXq9tF4YaOvT293RYwHOy053mpebrZtO8AEbdyo+16bgq92td7taoTb3Y/Y6bGPqjS1Yr2+jBj6yL4LrXtt32ub7Fr7o3ZU11AEfsKyqqLGJGXcAZZRkDCqsvxDiaUVNbYcKvgOrE8lRR4sTgAesm+Tvxr4Xx07creVm+hX1S0jHdJobVsReQ23vWqDaOWMU3TV+Me1DiGi3aN00z31oEFoVhgYGy1hvIZmXnt5YPp1leF6u9HGa621er3Xt3ljJXTXWAtdSkKxbAYeA5l2OCcHj3a/hWrq1DLqwO9sZrWcHK27j9ZD4r4Y6jAE1w9pmGWfvESk+zPGdXquIhxcz2sj97bcS6ivxwuQAA23AGBnHhmd94TwjR2qo1Fn027auTqjvXI8UoIFa481UHzJnlunTKo949euTgH5eM3DsL2iai+unfmmxwgG7+6c/UZPLJwCB558OfQ53orWdmtFauy3SaZ18mprOPhy5fKc57S+ywaYWX8JBIZf2ukZzi1VOcVWHmvqpzuBIBE2i/tsmn05fUYGwc3JwD5cgMlvQdZy7jnti1lxI09i6erw21BrT6ksGC/AAn1kDB4D7Qtdpn99a0pU4ZagymvbyOa2JB24wVwDyxO/8AB+MJdSLGKqejAsAAR5Z8DyPznlbWcS753ax2ay5vfscY5sAu9ugGBjw8JsvG+2oH7PRjkORtYDp/01P6sPkeskVe2PspXRrV1GhKd1qNzFa2XFNq434x9UNkMB57schMPs7xvU6K0XadwtmFFgIzXeB9mxfEczg9RnkeuYG3iTs25gWb96y1mIz5ZHL4DEoOts8Ng/lJ/wD1A9T9j+0lfENKuorG1slLaycmqxcbkz4jmCDyyGBwM4k3POXsq7aHQahl1GTpLyveMByoccltA/dxybxwAfs4PoxWBGRzB5gjxkD7ERARESAiIkCky20uGW2mV1oW2ll5eaWHnn5mkLLz7RqtnX6vj6es+PI7Vr3jrV9nG9/UZwqn0Jyf5Z5OTNbFbnWe8NYjfZPaLiNN27ubEfYQHCMCUJGQGA+qSCDz8DMqcT7fcSbQcV019LbLGoKsxJ2sEf3VtA+tWd7A+XIjmonWezvGq9ZQt1eRnKuh+tU6/Wrb1Hn0III5EGfSdHnnPgrkmNb9v0nTmvXjOknE+MQBk8gOZz4TXx200Wf7x+7zjvu5t+j8/Hv9uzZ9/O31nRMxHlERMpvWaSu2tq7UV63BVlcBlYHwIPWcr9q/AtNo6ar6VbLXdwaGttam4MjPkozEKVFZwQCDkgg5BHWpzn256QtoK7h9WjUqz+i2K1QP+J6/xMtWtbWiLKWtNazNfLQ9J23t27atGmEAXlqMKvLkAO68scvUSI4hrtXc3e32KH97uK0r3bG29EU5BJwcnBbBPMDlK+E07KVyMM3vt8W54+QwPlKNDxgJxCpQM7dyk58WUPgD+QDP3p236TBgx+px3P3eXi6/qepzelFtV95jXiG98H4TRqU02s01liXKnNmsezvAygsrh2PjtbIx0kr2t7NV6+nu3yti7jVYOtbEeI8VOBkengeco0XFKccmVR1xyXn8Jb492mrooJrZWvcFKVBz72Prtjoi5BJ+A6kTxK87WiIjv7PpZmlaTNpjXu49pOGLtDdCQCeWW+BaXLq1Rq2zgC1CSTyGGBznw6S/QcDuyMMgCkE58MBgfEHHX+uRLerqDqVPQz6XjHDUPjoy29XlM9t/ssdrOMvrL85xQMilefT94j95hz9By8OcUNL6/lJTVacMu0cj4HyPhMCizI9eh9COonnZsXCXs9Nn9WJ+XwaQeZl9KFHh+POFMrExdKtFA6AfhLoEtCXAYFU7Z7Gu0Xf6U6Sw5t0u1Vz1ehs90f5cMn8ik/WnE5sXs74mdNxPTvnC2P8ARn9VuwFH/wAgpPygejYiJARESoREQKTLbS4ZbaZXWhbaWHl5pZeedmaQsPMLRc7bj5FV+QRT+rGZryE7RcN14rdtAlLW2cv21hTuztxvA2kNyC8iR08ek8nLgy5p44o3P/e7WLRHlxr2scUF/ErApytKLR6bhln/ADcD4rILhnaC6n+7cg8hlXsrfC9B3lbKxA8iSJvvA/YhqrLN/ENQiIW3OKWay2wk5bLsAFJ8/emxcY9hujfJ0t99DeAbFyD5HDf5p9R0+GMOKuOPaP5ctp3O2maH2g234o119n0U5axbNjK+0ZWtnVA2wnmQxOduCcEgyt/b5LGNdKo6Y2sGKgMDywN7KG5dQM/0mu8f4bUvB9O1VSrqFsXvGwA+5q3NgdjzPMDkfEAeEo7X8AqrbQppkCteDSxyxDODWFd+vP33JPp6Tmt6WW8TffvH493RHOldV+0/l2DsZ2z0w0lNervFN1a90fpJNe8ISqN3jgK5ZQrcieZMzfabqVHC7sbXF3dUjmCCLbEUsD6KWYfCedeMV2aDUPQLmOzad1e5AwZQ3NcnB54xkyas7Y6htDptBatfd1Xo4ddwYqquSjA5B5vnIxjaBiejh1eYmPHZw57cKzHv31+rOd/Gc6XVEuX57i5fl1BJyMeuZ0C3mCPMETROC6Etdtb7BIPxH/h/Ken1tZvatYeN/S7Vx1yWn21/tsuk4rrGXG5c45tsXI+fQn5S3XqXrYm/J3f8U8/5WPgOuOg/U5wAAwOQEtuZauCmPvXyrk6u+X6b+FN5VsbhnHQ5IIz5MOYH5TGwQfrMR5NtOPmADLT6Tb/dMV+71X8PD5S33tg6oD6qcflz/WJt8witI19MskmQ9Rwc+D7m+eSR+R/KZOoZ2GGAVT1Gclh5eglm/oD5Mv64P5EzHNHKsuzpvotH3X1lYlpTLgnnvVXBLiy0JWpgXYW/uyLPGtltHxrYOP8A6z4JRfWWUqOrAqPi3IfrA9ZxPgE+yAiIkBERIFJltpcMtmY3WhaaUCst0mStXnLgExjpufe3hPLS1TpwvPqfP/SXoiddKVpGqxpWZ2RES6HP+0HYKwvY+ieopaxsfT6kHu97NuLV2BWK+9lsFTzPIqOUhG7JcSbYp09JNb70Z712q3MfWALY5n7M63ExtgpadzC8ZLR220PS+zLS2Uv/ALQSu7U22d41tYKNVhVRUrce9tUIOvUljgZwOb+0n2cnh9S6ivUd5T3wr22IFsXcrYO5Ttfp4KJ6Enn327dojfrV0iH9lpQC2PtXWKCT67UKj4s06Mca1EMslYv58oai7cit5qD/AKzE0ulCM7cssxPL1Oc/+eUiNDxJqxtOCOuPEZ+HhJGriSMOuPj0/ET165a21vy8HJ0ebHuIjcT8Mpmlpmg2A9Dn4S0xlpljWunxjPkRKNGPq/CYV/T4sv6j/vMvVNzAkdqLveAH2eZ+JH+n6zDNbVZdvTV3MMoS4plitwRyl1Z571V0SsS2JWIF1TJPszojfrtLSOe/VVE/w1sLH/yI8iS4HUgfGdY9ifZwktxGwYUqatPkfWBP7S34ctoP8fgRA65ERICIiRIREQKcT6BPsREQEREkIiICIiAiIgJ5L7b02LxPWI+d51lzHP7rOWRvgVZMfET1jbYFUsxAVQWJPIAAZJPpPKnazjh1+tu1WMLY+KxjBFSDbXn1IGT6n0mmPyIitdvT/vLjJnmuA35N8f8AWWbLNuOWSfCVo4IyJ10jXlD6r88cw3l4/LzEvLew8fx5yy6g9ef9J9l42palbeYXvppHgJQ3EiPsj8Zj2GXuC8Iv1l66fTIXtbw8FXxdz9lRnr/U4kzbXeZZ/wBtin/Fh361ieWATLCz0joPZFoF0H0W5d9xPeNqF920WYx7hOcIBy2HI8Tz5zm3H/YxxCkk6Y16qvw2sKrceqOdv4MfhOHLk5y2rStfEOcqcdJeGobz/SZ+u7Ma6nPfaPVJjqTRYV/xgFT+MigeePtZxjxz5Y65mSzJ+lN6fhB1DHx/DlJvgfYfiOrIFOktCn7dqmmsDz3Pjd/LkzrXYz2N0UEW8QZdTaOYqA/s6n1B52/PA5/VgaL7NvZxbxBxfqVZNCDnJyG1X3a/EJ5v8l55K+iqKVRVRFCoqhVVQAqqBgAAdABK1UAYAwByAHQT7AREQEREBERAREQEREBERAREQEREDQfbZxk6fhjVqcPqXGnGOuw5a35FFK/zieelXE6X/wCoDiBbW6ejwq05t/mucj9KR+M5tRW1rLVWM2WOtaDzdyFUfiROvDWIrylDo/Zb2T/TuHLqTa1WptZnqyN1Zq6KHXrliGbcDyDDkZp/H+wfEdGxNunsKj/i6cG2sgeJKjKj+MCeoeGaJaKaqU+pVUlS/BFCj9JkzGM1oS8ZpqMdWB/AGVNql857A1PDabOdlVTn79at+onCfb9wQ06ui+tFWizT9yNihVV63diDgYBIsBHntbym1M3KYjSED2A7B3cVLOtiVaetwljn3nyQDhK/gRzJA+PSeg+ynZXS8Oq7rSpjON9jYNlpHi7ePjyGAMnAE4F7MPaAOFG5LamtptKt7jAMjqCMgHkQQR4jG0Te9R7dKCo+j6O5mzz76xK1A9GXeT+Ameblvv4S67E5nwL2xaa1guqpfT5+2HFtS/xMArKPXbgeJE6VW4YBlIKkAgg5BB6EHxEwFUREBERAREQEREBERAREQEREBERAREQEREBEpewDqZrvbTtKmk0WouU++lLbP/cYba/8xWBwf2pcVGs4ndZSpNaAacEMPfNJYM2DjALFgPQZ8ZDcDsu09yamsqttTb6wQHGcY98HkRgkcvPIIOMY2nOAB5ACZaNNPUtx4j1D2c4uus0tOpQYFtYYjOdjdHQnzVgw+Ukszh/s+7TtTpXoycV3vt+FgWw/5nebA/a9vMzMdPzI7tDwSjW6d9PqV3VuPA4ZGHR0Pgw8/wCnKc9/3ubzMqXte3mYHN+2nst12hFlla/SNKqs/e1kBkRRkmysnIIGea5HLPLpNL0rT0BZ2q3oyOfddWRgfEMCD+RnnjTNj5f0l7Xm3kTumaegvY73v+y6+8zs7yzud3Xut3u4+7ndt+7txynB+w/CBrdWqWkjTp792CRlR0rBHQseWfLcfCemNFxWraqqAqqAqhcAKAMAAeAAlBLRLVd6t0Il2AiIgIiICIiAiIgIiICIiAiIgIiIHxmx1kZruKBekr4nfgYmm8W1R5wL3E+PHnznMvabxtn061A8ntGfUIC367ZMa/UEmaP25ye6Phlx8yF/0MCDpt5AnyldVtljbawSfTy8yegkfWpJCrzJOAPMmbbotMKU2jmerH94+fwgZPCKzTWQzZdm3Nz5ZwAAPgAJlnWesi7LpjvfAmvpvrKbeJKgLMwCjqTIP6TI/jNT2qu3ngk4z1z4/r+MDJ4v2tZlKUAgEYLnrj7o8PjNbqblLq8NtP2GmbouA2sRvwi+PPJ+QEDbuw57ujcOTWOWPwX3QPyJ+c3HScYYeM1TSAIoVeSqAB8BM+p4G/8ADePHzm1cO4znrOSaa0gzaOE6o8oHTqrQwyJckBwnUnlJ4GB9iIgIiICIiAiIgIiICIiAiIgR/E6MjM03i2kPOdBIzI7W8MDdIHINfpiDNQ7aafNAb9yxT8jlf1YTs/EuAnnymqcW7N71ZGXKsMEeYgcr7L6HczWnovur/ERzPyGB8zJ22qTqcF7lAiLhR08fiSfEyxZpPSBr9lMx2082FtJLR0cDXzppUunk59ClQ0cCIromVXVJBdJL6aSBh1VzLqrmXToGPQGSmk4Kx6iBH6WkkzaOE6Q8pmcN4AfKbTw/g23rA+cJ0x5ScAlNdYUYErgIiICIiAiIgIiICIiAiIgIiICIiB8ZQeomJdw6tvCZkQILUdnUbpiRmo7Ig9AJuEQOf3djfuzFfsafIzpUQOYf7nN5GVr2OPkZ0ufRA53V2NPlM/T9j8eE3WIGu6fsyo64klRwmtfCSEQKEqUdAJXEQEREBERAREQ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1033" name="Picture 9" descr="C:\Users\AnsariMelah\Desktop\index.jpg"/>
          <p:cNvPicPr>
            <a:picLocks noChangeAspect="1" noChangeArrowheads="1"/>
          </p:cNvPicPr>
          <p:nvPr/>
        </p:nvPicPr>
        <p:blipFill>
          <a:blip r:embed="rId2"/>
          <a:srcRect/>
          <a:stretch>
            <a:fillRect/>
          </a:stretch>
        </p:blipFill>
        <p:spPr bwMode="auto">
          <a:xfrm>
            <a:off x="142844" y="2857496"/>
            <a:ext cx="1930858" cy="1546225"/>
          </a:xfrm>
          <a:prstGeom prst="rect">
            <a:avLst/>
          </a:prstGeom>
          <a:noFill/>
        </p:spPr>
      </p:pic>
      <p:sp>
        <p:nvSpPr>
          <p:cNvPr id="11" name="TextBox 10"/>
          <p:cNvSpPr txBox="1"/>
          <p:nvPr/>
        </p:nvSpPr>
        <p:spPr>
          <a:xfrm>
            <a:off x="500034" y="1643050"/>
            <a:ext cx="6715172" cy="1200329"/>
          </a:xfrm>
          <a:prstGeom prst="rect">
            <a:avLst/>
          </a:prstGeom>
          <a:noFill/>
        </p:spPr>
        <p:txBody>
          <a:bodyPr wrap="square" rtlCol="0">
            <a:spAutoFit/>
          </a:bodyPr>
          <a:lstStyle/>
          <a:p>
            <a:r>
              <a:rPr lang="id-ID" dirty="0" smtClean="0"/>
              <a:t>When you build the application, is that enterprise application, mobile application, web application, even JOSS or ISMSC application, the important part of these applications is “data”. Your application is nothing at all without data.</a:t>
            </a:r>
          </a:p>
        </p:txBody>
      </p:sp>
      <p:sp>
        <p:nvSpPr>
          <p:cNvPr id="12" name="TextBox 11"/>
          <p:cNvSpPr txBox="1"/>
          <p:nvPr/>
        </p:nvSpPr>
        <p:spPr>
          <a:xfrm>
            <a:off x="2643174" y="3357562"/>
            <a:ext cx="6126036" cy="923330"/>
          </a:xfrm>
          <a:prstGeom prst="rect">
            <a:avLst/>
          </a:prstGeom>
          <a:noFill/>
        </p:spPr>
        <p:txBody>
          <a:bodyPr wrap="none" rtlCol="0">
            <a:spAutoFit/>
          </a:bodyPr>
          <a:lstStyle/>
          <a:p>
            <a:r>
              <a:rPr lang="id-ID" dirty="0" smtClean="0"/>
              <a:t>You think that your application safe? Naive. Many intruders</a:t>
            </a:r>
          </a:p>
          <a:p>
            <a:r>
              <a:rPr lang="id-ID" dirty="0" smtClean="0"/>
              <a:t>try to steal your data in many ways.</a:t>
            </a:r>
          </a:p>
          <a:p>
            <a:endParaRPr lang="id-ID" dirty="0"/>
          </a:p>
        </p:txBody>
      </p:sp>
      <p:sp>
        <p:nvSpPr>
          <p:cNvPr id="13" name="TextBox 12"/>
          <p:cNvSpPr txBox="1"/>
          <p:nvPr/>
        </p:nvSpPr>
        <p:spPr>
          <a:xfrm>
            <a:off x="357158" y="4643446"/>
            <a:ext cx="5214974" cy="1754326"/>
          </a:xfrm>
          <a:prstGeom prst="rect">
            <a:avLst/>
          </a:prstGeom>
          <a:noFill/>
        </p:spPr>
        <p:txBody>
          <a:bodyPr wrap="square" rtlCol="0">
            <a:spAutoFit/>
          </a:bodyPr>
          <a:lstStyle/>
          <a:p>
            <a:r>
              <a:rPr lang="id-ID" dirty="0" smtClean="0"/>
              <a:t>Do not keep the burglar even oversee your data. Lets we make them gulped with multi-protections from multi layers security.  Lets assume that we use apache as web server, mariaDb as database, and Spring boot as backend framework. </a:t>
            </a:r>
          </a:p>
          <a:p>
            <a:r>
              <a:rPr lang="id-ID" dirty="0" smtClean="0"/>
              <a:t>So, </a:t>
            </a:r>
            <a:r>
              <a:rPr lang="id-ID" dirty="0" smtClean="0">
                <a:solidFill>
                  <a:srgbClr val="FF0000"/>
                </a:solidFill>
              </a:rPr>
              <a:t>LETS ROOOCK</a:t>
            </a:r>
            <a:endParaRPr lang="id-ID" dirty="0">
              <a:solidFill>
                <a:srgbClr val="FF0000"/>
              </a:solidFill>
            </a:endParaRPr>
          </a:p>
        </p:txBody>
      </p:sp>
      <p:pic>
        <p:nvPicPr>
          <p:cNvPr id="1034" name="Picture 10" descr="C:\Users\AnsariMelah\Desktop\16105671-bad-guy-in-jail.jpg"/>
          <p:cNvPicPr>
            <a:picLocks noChangeAspect="1" noChangeArrowheads="1"/>
          </p:cNvPicPr>
          <p:nvPr/>
        </p:nvPicPr>
        <p:blipFill>
          <a:blip r:embed="rId3"/>
          <a:srcRect/>
          <a:stretch>
            <a:fillRect/>
          </a:stretch>
        </p:blipFill>
        <p:spPr bwMode="auto">
          <a:xfrm>
            <a:off x="6143636" y="4046931"/>
            <a:ext cx="2786082" cy="281106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2971792" cy="846980"/>
          </a:xfrm>
        </p:spPr>
        <p:txBody>
          <a:bodyPr/>
          <a:lstStyle/>
          <a:p>
            <a:r>
              <a:rPr lang="id-ID" dirty="0" smtClean="0"/>
              <a:t>The Case</a:t>
            </a:r>
            <a:endParaRPr lang="id-ID" dirty="0"/>
          </a:p>
        </p:txBody>
      </p:sp>
      <p:sp>
        <p:nvSpPr>
          <p:cNvPr id="5" name="TextBox 4"/>
          <p:cNvSpPr txBox="1"/>
          <p:nvPr/>
        </p:nvSpPr>
        <p:spPr>
          <a:xfrm>
            <a:off x="571472" y="2071678"/>
            <a:ext cx="8361456" cy="923330"/>
          </a:xfrm>
          <a:prstGeom prst="rect">
            <a:avLst/>
          </a:prstGeom>
          <a:noFill/>
        </p:spPr>
        <p:txBody>
          <a:bodyPr wrap="none" rtlCol="0">
            <a:spAutoFit/>
          </a:bodyPr>
          <a:lstStyle/>
          <a:p>
            <a:r>
              <a:rPr lang="id-ID" dirty="0" smtClean="0"/>
              <a:t> In this slide we will try to protect a simple form login. Actualy there are many ways</a:t>
            </a:r>
          </a:p>
          <a:p>
            <a:r>
              <a:rPr lang="id-ID" dirty="0" smtClean="0"/>
              <a:t>to login even though we are not authenticated user. </a:t>
            </a:r>
          </a:p>
          <a:p>
            <a:endParaRPr lang="id-ID" dirty="0"/>
          </a:p>
        </p:txBody>
      </p:sp>
      <p:pic>
        <p:nvPicPr>
          <p:cNvPr id="15362" name="Picture 2"/>
          <p:cNvPicPr>
            <a:picLocks noChangeAspect="1" noChangeArrowheads="1"/>
          </p:cNvPicPr>
          <p:nvPr/>
        </p:nvPicPr>
        <p:blipFill>
          <a:blip r:embed="rId2"/>
          <a:srcRect/>
          <a:stretch>
            <a:fillRect/>
          </a:stretch>
        </p:blipFill>
        <p:spPr bwMode="auto">
          <a:xfrm>
            <a:off x="571472" y="4071942"/>
            <a:ext cx="4607194" cy="2460119"/>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572132" y="4000504"/>
            <a:ext cx="3152775" cy="676275"/>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1142976" y="2928934"/>
            <a:ext cx="2105025"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62251">
            <a:off x="2006749" y="2967335"/>
            <a:ext cx="513050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id-ID"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LETS  HACK  IT</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6072230" cy="704104"/>
          </a:xfrm>
        </p:spPr>
        <p:txBody>
          <a:bodyPr>
            <a:noAutofit/>
          </a:bodyPr>
          <a:lstStyle/>
          <a:p>
            <a:r>
              <a:rPr lang="id-ID" sz="4000" dirty="0" smtClean="0"/>
              <a:t>ADMINISTRATOR PASSWORD</a:t>
            </a:r>
            <a:endParaRPr lang="id-ID" sz="4000" dirty="0"/>
          </a:p>
        </p:txBody>
      </p:sp>
      <p:sp>
        <p:nvSpPr>
          <p:cNvPr id="3" name="Content Placeholder 2"/>
          <p:cNvSpPr>
            <a:spLocks noGrp="1"/>
          </p:cNvSpPr>
          <p:nvPr>
            <p:ph idx="1"/>
          </p:nvPr>
        </p:nvSpPr>
        <p:spPr/>
        <p:txBody>
          <a:bodyPr>
            <a:normAutofit/>
          </a:bodyPr>
          <a:lstStyle/>
          <a:p>
            <a:pPr>
              <a:buNone/>
            </a:pPr>
            <a:r>
              <a:rPr lang="id-ID" sz="2000" dirty="0" smtClean="0"/>
              <a:t>As a hacker i want to know their password.</a:t>
            </a:r>
          </a:p>
          <a:p>
            <a:pPr>
              <a:buNone/>
            </a:pPr>
            <a:endParaRPr lang="id-ID" sz="2000" dirty="0" smtClean="0"/>
          </a:p>
          <a:p>
            <a:pPr>
              <a:buNone/>
            </a:pPr>
            <a:r>
              <a:rPr lang="id-ID" sz="2000" dirty="0" smtClean="0"/>
              <a:t>Simple, go to their administrator panel, if hey use apache, that should be http://ip/phpmyadmin, if they not change the credential, try to insert &lt;root&gt; in username and keep it blank in password</a:t>
            </a:r>
          </a:p>
          <a:p>
            <a:pPr>
              <a:buNone/>
            </a:pPr>
            <a:endParaRPr lang="id-ID" sz="2000" dirty="0" smtClean="0"/>
          </a:p>
          <a:p>
            <a:pPr>
              <a:buNone/>
            </a:pPr>
            <a:r>
              <a:rPr lang="id-ID" sz="2000" dirty="0" smtClean="0"/>
              <a:t>When we install fresh database or anything tools that has administration login, it is common practise that the login still use default credential like &lt;admin&gt; &lt;admin&gt;, or &lt;root&gt; &lt;root&gt;.</a:t>
            </a:r>
          </a:p>
          <a:p>
            <a:pPr>
              <a:buNone/>
            </a:pPr>
            <a:r>
              <a:rPr lang="id-ID" sz="2000" dirty="0" smtClean="0"/>
              <a:t>How to solve this? Even your mother knows that you should change the password. Just as easy as that. Simple trick but </a:t>
            </a:r>
            <a:r>
              <a:rPr lang="id-ID" sz="2000" dirty="0" smtClean="0"/>
              <a:t>susceptible and work for for not production ready application.</a:t>
            </a:r>
            <a:endParaRPr lang="id-ID"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429684" cy="846980"/>
          </a:xfrm>
        </p:spPr>
        <p:txBody>
          <a:bodyPr>
            <a:normAutofit/>
          </a:bodyPr>
          <a:lstStyle/>
          <a:p>
            <a:r>
              <a:rPr lang="id-ID" sz="4000" dirty="0" smtClean="0"/>
              <a:t>FAKE PATH and DENY  or  ALLOW  IP</a:t>
            </a:r>
            <a:endParaRPr lang="id-ID" sz="4000" dirty="0"/>
          </a:p>
        </p:txBody>
      </p:sp>
      <p:sp>
        <p:nvSpPr>
          <p:cNvPr id="4" name="TextBox 3"/>
          <p:cNvSpPr txBox="1"/>
          <p:nvPr/>
        </p:nvSpPr>
        <p:spPr>
          <a:xfrm>
            <a:off x="571472" y="1857364"/>
            <a:ext cx="3500462" cy="3970318"/>
          </a:xfrm>
          <a:prstGeom prst="rect">
            <a:avLst/>
          </a:prstGeom>
          <a:noFill/>
        </p:spPr>
        <p:txBody>
          <a:bodyPr wrap="square" rtlCol="0">
            <a:spAutoFit/>
          </a:bodyPr>
          <a:lstStyle/>
          <a:p>
            <a:r>
              <a:rPr lang="id-ID" dirty="0" smtClean="0"/>
              <a:t>What?? Hacker can know where our administration panel for database??  </a:t>
            </a:r>
          </a:p>
          <a:p>
            <a:endParaRPr lang="id-ID" dirty="0" smtClean="0"/>
          </a:p>
          <a:p>
            <a:r>
              <a:rPr lang="id-ID" dirty="0" smtClean="0"/>
              <a:t>They can guess to login! If not, they can try several algorithm to open our phpmyadmin!!!</a:t>
            </a:r>
          </a:p>
          <a:p>
            <a:endParaRPr lang="id-ID" dirty="0" smtClean="0"/>
          </a:p>
          <a:p>
            <a:endParaRPr lang="id-ID" dirty="0" smtClean="0"/>
          </a:p>
          <a:p>
            <a:r>
              <a:rPr lang="id-ID" dirty="0" smtClean="0"/>
              <a:t>To solve this lets we change our default phpmyadmin path, so the hacker will lose their way. </a:t>
            </a:r>
          </a:p>
          <a:p>
            <a:endParaRPr lang="id-ID" dirty="0" smtClean="0"/>
          </a:p>
          <a:p>
            <a:endParaRPr lang="id-ID" dirty="0"/>
          </a:p>
        </p:txBody>
      </p:sp>
      <p:pic>
        <p:nvPicPr>
          <p:cNvPr id="1026" name="Picture 2" descr="C:\Users\AnsariMelah\Desktop\depositphotos_66976943-stock-illustration-path-or-maze-cartoon-game.jpg"/>
          <p:cNvPicPr>
            <a:picLocks noChangeAspect="1" noChangeArrowheads="1"/>
          </p:cNvPicPr>
          <p:nvPr/>
        </p:nvPicPr>
        <p:blipFill>
          <a:blip r:embed="rId2"/>
          <a:srcRect/>
          <a:stretch>
            <a:fillRect/>
          </a:stretch>
        </p:blipFill>
        <p:spPr bwMode="auto">
          <a:xfrm>
            <a:off x="4500562" y="1857364"/>
            <a:ext cx="3972239" cy="371477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1357298"/>
            <a:ext cx="6258765" cy="646331"/>
          </a:xfrm>
          <a:prstGeom prst="rect">
            <a:avLst/>
          </a:prstGeom>
          <a:noFill/>
        </p:spPr>
        <p:txBody>
          <a:bodyPr wrap="none" rtlCol="0">
            <a:spAutoFit/>
          </a:bodyPr>
          <a:lstStyle/>
          <a:p>
            <a:r>
              <a:rPr lang="id-ID" dirty="0" smtClean="0"/>
              <a:t>First, we should know where apache configuration be placed. </a:t>
            </a:r>
          </a:p>
          <a:p>
            <a:r>
              <a:rPr lang="id-ID" dirty="0" smtClean="0"/>
              <a:t>Then lets me tell you, it is inside this path :</a:t>
            </a:r>
            <a:endParaRPr lang="id-ID" dirty="0"/>
          </a:p>
        </p:txBody>
      </p:sp>
      <p:sp>
        <p:nvSpPr>
          <p:cNvPr id="5" name="Rectangle 4"/>
          <p:cNvSpPr/>
          <p:nvPr/>
        </p:nvSpPr>
        <p:spPr>
          <a:xfrm>
            <a:off x="1214414" y="2143116"/>
            <a:ext cx="6126485"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/etc/</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httpd</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conf.d</a:t>
            </a:r>
            <a:r>
              <a:rPr lang="id-ID"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642910" y="3786190"/>
            <a:ext cx="8252516" cy="2031325"/>
          </a:xfrm>
          <a:prstGeom prst="rect">
            <a:avLst/>
          </a:prstGeom>
          <a:noFill/>
        </p:spPr>
        <p:txBody>
          <a:bodyPr wrap="none" rtlCol="0">
            <a:spAutoFit/>
          </a:bodyPr>
          <a:lstStyle/>
          <a:p>
            <a:r>
              <a:rPr lang="id-ID" dirty="0" smtClean="0"/>
              <a:t>Because we want  to change phpmyadmin configuration lets look at </a:t>
            </a:r>
          </a:p>
          <a:p>
            <a:r>
              <a:rPr lang="id-ID" dirty="0" smtClean="0"/>
              <a:t>phpMyadmin.conf inside that path. When you open phpMyadmin.conf</a:t>
            </a:r>
          </a:p>
          <a:p>
            <a:r>
              <a:rPr lang="id-ID" dirty="0" smtClean="0"/>
              <a:t>You should looks code likes next slide. </a:t>
            </a:r>
          </a:p>
          <a:p>
            <a:endParaRPr lang="id-ID" dirty="0" smtClean="0"/>
          </a:p>
          <a:p>
            <a:r>
              <a:rPr lang="id-ID" dirty="0" smtClean="0"/>
              <a:t>And you can change every detail In the code, from deny the suspected IP address, </a:t>
            </a:r>
          </a:p>
          <a:p>
            <a:r>
              <a:rPr lang="id-ID" dirty="0" smtClean="0"/>
              <a:t>to allow just for specific IP address. You also can change the Alias to change the </a:t>
            </a:r>
          </a:p>
          <a:p>
            <a:r>
              <a:rPr lang="id-ID" dirty="0" smtClean="0"/>
              <a:t>path. I think the code is human readable.</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671691"/>
            <a:ext cx="6143668" cy="6186309"/>
          </a:xfrm>
          <a:prstGeom prst="rect">
            <a:avLst/>
          </a:prstGeom>
        </p:spPr>
        <p:txBody>
          <a:bodyPr wrap="square">
            <a:spAutoFit/>
          </a:bodyPr>
          <a:lstStyle/>
          <a:p>
            <a:r>
              <a:rPr lang="id-ID" dirty="0" smtClean="0"/>
              <a:t>Alias /phpMyAdmin    /usr/share/phpMyAdmin</a:t>
            </a:r>
          </a:p>
          <a:p>
            <a:r>
              <a:rPr lang="id-ID" dirty="0" smtClean="0"/>
              <a:t>Alias /phpmyadmin     /usr/share/phpMyAdmin</a:t>
            </a:r>
          </a:p>
          <a:p>
            <a:endParaRPr lang="id-ID" dirty="0" smtClean="0"/>
          </a:p>
          <a:p>
            <a:r>
              <a:rPr lang="id-ID" dirty="0" smtClean="0"/>
              <a:t>&lt;Directory /usr/share/phpMyAdmin/&gt;</a:t>
            </a:r>
          </a:p>
          <a:p>
            <a:r>
              <a:rPr lang="id-ID" dirty="0" smtClean="0"/>
              <a:t>   AllowOverride All</a:t>
            </a:r>
          </a:p>
          <a:p>
            <a:r>
              <a:rPr lang="id-ID" dirty="0" smtClean="0"/>
              <a:t>   AddDefaultCharset UTF-8</a:t>
            </a:r>
          </a:p>
          <a:p>
            <a:r>
              <a:rPr lang="id-ID" dirty="0" smtClean="0"/>
              <a:t>   &lt;IfModule mod_authz_core.c&gt;</a:t>
            </a:r>
          </a:p>
          <a:p>
            <a:r>
              <a:rPr lang="id-ID" dirty="0" smtClean="0"/>
              <a:t>     # Apache 2.4</a:t>
            </a:r>
          </a:p>
          <a:p>
            <a:r>
              <a:rPr lang="id-ID" dirty="0" smtClean="0"/>
              <a:t>     &lt;RequireAny&gt;</a:t>
            </a:r>
          </a:p>
          <a:p>
            <a:r>
              <a:rPr lang="id-ID" dirty="0" smtClean="0"/>
              <a:t>       Require ip 120.188.7.217</a:t>
            </a:r>
          </a:p>
          <a:p>
            <a:r>
              <a:rPr lang="id-ID" dirty="0" smtClean="0"/>
              <a:t>       Require ip ::1</a:t>
            </a:r>
          </a:p>
          <a:p>
            <a:r>
              <a:rPr lang="id-ID" dirty="0" smtClean="0"/>
              <a:t>     &lt;/RequireAny&gt;</a:t>
            </a:r>
          </a:p>
          <a:p>
            <a:r>
              <a:rPr lang="id-ID" dirty="0" smtClean="0"/>
              <a:t>   &lt;/IfModule&gt;</a:t>
            </a:r>
          </a:p>
          <a:p>
            <a:r>
              <a:rPr lang="id-ID" dirty="0" smtClean="0"/>
              <a:t>   &lt;IfModule !mod_authz_core.c&gt;</a:t>
            </a:r>
          </a:p>
          <a:p>
            <a:r>
              <a:rPr lang="id-ID" dirty="0" smtClean="0"/>
              <a:t>     # Apache 2.2</a:t>
            </a:r>
          </a:p>
          <a:p>
            <a:r>
              <a:rPr lang="id-ID" dirty="0" smtClean="0"/>
              <a:t>     Order Deny,Allow</a:t>
            </a:r>
          </a:p>
          <a:p>
            <a:r>
              <a:rPr lang="id-ID" dirty="0" smtClean="0"/>
              <a:t>     Deny from All</a:t>
            </a:r>
          </a:p>
          <a:p>
            <a:r>
              <a:rPr lang="id-ID" dirty="0" smtClean="0"/>
              <a:t>     Allow from 120.188.7.217 </a:t>
            </a:r>
          </a:p>
          <a:p>
            <a:r>
              <a:rPr lang="id-ID" dirty="0" smtClean="0"/>
              <a:t>     Allow from ::1</a:t>
            </a:r>
          </a:p>
          <a:p>
            <a:r>
              <a:rPr lang="id-ID" dirty="0" smtClean="0"/>
              <a:t>   &lt;/IfModule&gt;</a:t>
            </a:r>
          </a:p>
          <a:p>
            <a:r>
              <a:rPr lang="id-ID" dirty="0" smtClean="0"/>
              <a:t>&lt;/Directory&gt;</a:t>
            </a:r>
          </a:p>
          <a:p>
            <a:endParaRPr lang="id-ID"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85794"/>
            <a:ext cx="7742761" cy="923330"/>
          </a:xfrm>
          <a:prstGeom prst="rect">
            <a:avLst/>
          </a:prstGeom>
          <a:noFill/>
        </p:spPr>
        <p:txBody>
          <a:bodyPr wrap="none" rtlCol="0">
            <a:spAutoFit/>
          </a:bodyPr>
          <a:lstStyle/>
          <a:p>
            <a:r>
              <a:rPr lang="id-ID" dirty="0" smtClean="0"/>
              <a:t>Lets make a little joke for the intruders by put a poison in our default </a:t>
            </a:r>
          </a:p>
          <a:p>
            <a:r>
              <a:rPr lang="id-ID" dirty="0" smtClean="0"/>
              <a:t>phpmyadmin path. You can determine what poison can kill fast, in my terms</a:t>
            </a:r>
          </a:p>
          <a:p>
            <a:r>
              <a:rPr lang="id-ID" dirty="0" smtClean="0"/>
              <a:t>There is no one can survive after see this image more than 5 minutes</a:t>
            </a:r>
          </a:p>
        </p:txBody>
      </p:sp>
      <p:pic>
        <p:nvPicPr>
          <p:cNvPr id="2050" name="Picture 2"/>
          <p:cNvPicPr>
            <a:picLocks noChangeAspect="1" noChangeArrowheads="1"/>
          </p:cNvPicPr>
          <p:nvPr/>
        </p:nvPicPr>
        <p:blipFill>
          <a:blip r:embed="rId2"/>
          <a:srcRect/>
          <a:stretch>
            <a:fillRect/>
          </a:stretch>
        </p:blipFill>
        <p:spPr bwMode="auto">
          <a:xfrm>
            <a:off x="928662" y="1757363"/>
            <a:ext cx="6572296" cy="48863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395</TotalTime>
  <Words>875</Words>
  <Application>Microsoft Office PowerPoint</Application>
  <PresentationFormat>On-screen Show (4:3)</PresentationFormat>
  <Paragraphs>111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MULTI  LAYERS  SECURITY</vt:lpstr>
      <vt:lpstr> The Idea</vt:lpstr>
      <vt:lpstr>The Case</vt:lpstr>
      <vt:lpstr>Slide 4</vt:lpstr>
      <vt:lpstr>ADMINISTRATOR PASSWORD</vt:lpstr>
      <vt:lpstr>FAKE PATH and DENY  or  ALLOW  IP</vt:lpstr>
      <vt:lpstr>Slide 7</vt:lpstr>
      <vt:lpstr>Slide 8</vt:lpstr>
      <vt:lpstr>Slide 9</vt:lpstr>
      <vt:lpstr>.htaccess LAYER SECURITY</vt:lpstr>
      <vt:lpstr>Slide 11</vt:lpstr>
      <vt:lpstr>Slide 12</vt:lpstr>
      <vt:lpstr>SHA  PASSWORD SECURITY</vt:lpstr>
      <vt:lpstr>API  LAYER  SECURITY USING JWT</vt:lpstr>
      <vt:lpstr>Slide 15</vt:lpstr>
      <vt:lpstr>Slide 16</vt:lpstr>
      <vt:lpstr>Jwt implementation in backend</vt:lpstr>
      <vt:lpstr>Jwt implementation in frontend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LAYER  SECURITY</dc:title>
  <dc:creator>AnsariMelah</dc:creator>
  <cp:lastModifiedBy>AnsariMelah</cp:lastModifiedBy>
  <cp:revision>41</cp:revision>
  <dcterms:created xsi:type="dcterms:W3CDTF">2017-03-24T14:52:37Z</dcterms:created>
  <dcterms:modified xsi:type="dcterms:W3CDTF">2017-03-29T13:36:40Z</dcterms:modified>
</cp:coreProperties>
</file>