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64"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980644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158048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lumMod val="75000"/>
                  </a:schemeClr>
                </a:solidFill>
                <a:latin typeface="Arial" panose="020B0604020202020204" pitchFamily="34" charset="0"/>
                <a:cs typeface="Arial" panose="020B0604020202020204" pitchFamily="34" charset="0"/>
              </a:rPr>
              <a:t> </a:t>
            </a:r>
            <a:r>
              <a:rPr lang="en-US" dirty="0">
                <a:solidFill>
                  <a:schemeClr val="accent1">
                    <a:lumMod val="75000"/>
                  </a:schemeClr>
                </a:solidFill>
              </a:rPr>
              <a:t>Power System Fault Detection and Classification</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Andalpriyadharshini</a:t>
            </a:r>
            <a:r>
              <a:rPr lang="en-US" sz="2000" b="1" dirty="0" smtClean="0">
                <a:solidFill>
                  <a:schemeClr val="accent1">
                    <a:lumMod val="75000"/>
                  </a:schemeClr>
                </a:solidFill>
                <a:latin typeface="Arial"/>
                <a:cs typeface="Arial"/>
              </a:rPr>
              <a:t>  A-Velammal Engineering College</a:t>
            </a:r>
            <a:r>
              <a:rPr lang="en-US" sz="2000" b="1" dirty="0" smtClean="0">
                <a:solidFill>
                  <a:schemeClr val="accent1">
                    <a:lumMod val="75000"/>
                  </a:schemeClr>
                </a:solidFill>
                <a:latin typeface="Arial"/>
                <a:cs typeface="Arial"/>
              </a:rPr>
              <a: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chemeClr val="tx1">
                    <a:lumMod val="85000"/>
                    <a:lumOff val="15000"/>
                  </a:schemeClr>
                </a:solidFill>
                <a:latin typeface="Arial" panose="020B0604020202020204" pitchFamily="34" charset="0"/>
                <a:cs typeface="Arial" panose="020B0604020202020204" pitchFamily="34" charset="0"/>
              </a:rPr>
              <a:t>This project successfully demonstrates the use of machine learning for classifying power system faults using combined electrical and environmental data. The system can help utilities respond quickly to outages and improve system stability. IBM Watson Studio provides an efficient platform for implementing and testing this solution.</a:t>
            </a:r>
          </a:p>
          <a:p>
            <a:pPr marL="305435" indent="-305435"/>
            <a:endParaRPr lang="en-IN" sz="20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617556" y="1144910"/>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p:cNvSpPr>
            <a:spLocks noGrp="1" noChangeArrowheads="1"/>
          </p:cNvSpPr>
          <p:nvPr>
            <p:ph idx="1"/>
          </p:nvPr>
        </p:nvSpPr>
        <p:spPr bwMode="auto">
          <a:xfrm>
            <a:off x="1421056" y="2387927"/>
            <a:ext cx="803684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Extend the system to live monitoring using </a:t>
            </a:r>
            <a:r>
              <a:rPr kumimoji="0" lang="en-US" altLang="en-US" sz="2000" b="0" i="0" u="none" strike="noStrike" cap="none" normalizeH="0" baseline="0" dirty="0" err="1" smtClean="0">
                <a:ln>
                  <a:noFill/>
                </a:ln>
                <a:solidFill>
                  <a:schemeClr val="tx1"/>
                </a:solidFill>
                <a:effectLst/>
                <a:latin typeface="Arial" panose="020B0604020202020204" pitchFamily="34" charset="0"/>
              </a:rPr>
              <a:t>IoT</a:t>
            </a:r>
            <a:r>
              <a:rPr kumimoji="0" lang="en-US" altLang="en-US" sz="2000" b="0" i="0" u="none" strike="noStrike" cap="none" normalizeH="0" baseline="0" dirty="0" smtClean="0">
                <a:ln>
                  <a:noFill/>
                </a:ln>
                <a:solidFill>
                  <a:schemeClr val="tx1"/>
                </a:solidFill>
                <a:effectLst/>
                <a:latin typeface="Arial" panose="020B0604020202020204" pitchFamily="34" charset="0"/>
              </a:rPr>
              <a:t> and sensor data</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Integrate with real-time SCADA systems</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Add fault </a:t>
            </a:r>
            <a:r>
              <a:rPr kumimoji="0" lang="en-US" altLang="en-US" sz="2000" b="1" i="0" u="none" strike="noStrike" cap="none" normalizeH="0" baseline="0" dirty="0" smtClean="0">
                <a:ln>
                  <a:noFill/>
                </a:ln>
                <a:solidFill>
                  <a:schemeClr val="tx1"/>
                </a:solidFill>
                <a:effectLst/>
                <a:latin typeface="Arial" panose="020B0604020202020204" pitchFamily="34" charset="0"/>
              </a:rPr>
              <a:t>severity</a:t>
            </a:r>
            <a:r>
              <a:rPr kumimoji="0" lang="en-US" altLang="en-US" sz="2000" b="0" i="0" u="none" strike="noStrike" cap="none" normalizeH="0" baseline="0" dirty="0" smtClean="0">
                <a:ln>
                  <a:noFill/>
                </a:ln>
                <a:solidFill>
                  <a:schemeClr val="tx1"/>
                </a:solidFill>
                <a:effectLst/>
                <a:latin typeface="Arial" panose="020B0604020202020204" pitchFamily="34" charset="0"/>
              </a:rPr>
              <a:t> prediction and recovery time estimation</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Use </a:t>
            </a:r>
            <a:r>
              <a:rPr kumimoji="0" lang="en-US" altLang="en-US" sz="2000" b="1" i="0" u="none" strike="noStrike" cap="none" normalizeH="0" baseline="0" dirty="0" smtClean="0">
                <a:ln>
                  <a:noFill/>
                </a:ln>
                <a:solidFill>
                  <a:schemeClr val="tx1"/>
                </a:solidFill>
                <a:effectLst/>
                <a:latin typeface="Arial" panose="020B0604020202020204" pitchFamily="34" charset="0"/>
              </a:rPr>
              <a:t>Deep Learning (LSTM/GRU)</a:t>
            </a:r>
            <a:r>
              <a:rPr kumimoji="0" lang="en-US" altLang="en-US" sz="2000" b="0" i="0" u="none" strike="noStrike" cap="none" normalizeH="0" baseline="0" dirty="0" smtClean="0">
                <a:ln>
                  <a:noFill/>
                </a:ln>
                <a:solidFill>
                  <a:schemeClr val="tx1"/>
                </a:solidFill>
                <a:effectLst/>
                <a:latin typeface="Arial" panose="020B0604020202020204" pitchFamily="34" charset="0"/>
              </a:rPr>
              <a:t> for time-series prediction</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Support </a:t>
            </a:r>
            <a:r>
              <a:rPr kumimoji="0" lang="en-US" altLang="en-US" sz="2000" b="1" i="0" u="none" strike="noStrike" cap="none" normalizeH="0" baseline="0" dirty="0" smtClean="0">
                <a:ln>
                  <a:noFill/>
                </a:ln>
                <a:solidFill>
                  <a:schemeClr val="tx1"/>
                </a:solidFill>
                <a:effectLst/>
                <a:latin typeface="Arial" panose="020B0604020202020204" pitchFamily="34" charset="0"/>
              </a:rPr>
              <a:t>GIS-based fault mapping</a:t>
            </a:r>
            <a:r>
              <a:rPr kumimoji="0" lang="en-US" altLang="en-US" sz="2000" b="0" i="0" u="none" strike="noStrike" cap="none" normalizeH="0" baseline="0" dirty="0" smtClean="0">
                <a:ln>
                  <a:noFill/>
                </a:ln>
                <a:solidFill>
                  <a:schemeClr val="tx1"/>
                </a:solidFill>
                <a:effectLst/>
                <a:latin typeface="Arial" panose="020B0604020202020204" pitchFamily="34" charset="0"/>
              </a:rPr>
              <a:t> using fault location coordinates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02407"/>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p:cNvSpPr>
            <a:spLocks noGrp="1" noChangeArrowheads="1"/>
          </p:cNvSpPr>
          <p:nvPr>
            <p:ph idx="1"/>
          </p:nvPr>
        </p:nvSpPr>
        <p:spPr bwMode="auto">
          <a:xfrm>
            <a:off x="1099807" y="2735072"/>
            <a:ext cx="102194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Kaggle</a:t>
            </a:r>
            <a:r>
              <a:rPr kumimoji="0" lang="en-US" altLang="en-US" sz="2000" b="0" i="0" u="none" strike="noStrike" cap="none" normalizeH="0" baseline="0" dirty="0" smtClean="0">
                <a:ln>
                  <a:noFill/>
                </a:ln>
                <a:solidFill>
                  <a:schemeClr val="tx1"/>
                </a:solidFill>
                <a:effectLst/>
                <a:latin typeface="Arial" panose="020B0604020202020204" pitchFamily="34" charset="0"/>
              </a:rPr>
              <a:t> Dataset: </a:t>
            </a:r>
            <a:r>
              <a:rPr kumimoji="0" lang="en-US" altLang="en-US" sz="2000" b="0" i="0" u="none" strike="noStrike" cap="none" normalizeH="0" baseline="0" dirty="0" smtClean="0">
                <a:ln>
                  <a:noFill/>
                </a:ln>
                <a:solidFill>
                  <a:schemeClr val="tx1"/>
                </a:solidFill>
                <a:effectLst/>
                <a:latin typeface="Arial" panose="020B0604020202020204" pitchFamily="34" charset="0"/>
                <a:hlinkClick r:id="rId2"/>
              </a:rPr>
              <a:t>https://www.kaggle.com/datasets/ziya07/power-system-faults-dataset</a:t>
            </a:r>
            <a:endParaRPr lang="en-US" altLang="en-US" sz="20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IBM Watson Studio Documentation</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idx="1"/>
          </p:nvPr>
        </p:nvSpPr>
        <p:spPr bwMode="auto">
          <a:xfrm>
            <a:off x="1099807" y="3042848"/>
            <a:ext cx="976254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lang="en-US" altLang="en-US" sz="2000" dirty="0" err="1" smtClean="0">
                <a:solidFill>
                  <a:schemeClr val="tx1"/>
                </a:solidFill>
                <a:latin typeface="Arial" panose="020B0604020202020204" pitchFamily="34" charset="0"/>
              </a:rPr>
              <a:t>Github</a:t>
            </a:r>
            <a:r>
              <a:rPr lang="en-US" altLang="en-US" sz="2000" dirty="0" smtClean="0">
                <a:solidFill>
                  <a:schemeClr val="tx1"/>
                </a:solidFill>
                <a:latin typeface="Arial" panose="020B0604020202020204" pitchFamily="34" charset="0"/>
              </a:rPr>
              <a:t> Link </a:t>
            </a:r>
            <a:r>
              <a:rPr kumimoji="0" lang="en-US" altLang="en-US" sz="2000" b="0" i="0" u="none" strike="noStrike" cap="none" normalizeH="0" baseline="0" dirty="0" smtClean="0">
                <a:ln>
                  <a:noFill/>
                </a:ln>
                <a:solidFill>
                  <a:schemeClr val="tx1"/>
                </a:solidFill>
                <a:effectLst/>
                <a:latin typeface="Arial" panose="020B0604020202020204" pitchFamily="34" charset="0"/>
              </a:rPr>
              <a:t>: https://www.kaggle.com/datasets/ziya07/power-system-faults-dataset</a:t>
            </a:r>
            <a:endParaRPr lang="en-US" alt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57287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a:xfrm>
            <a:off x="581192" y="771729"/>
            <a:ext cx="11029616" cy="530296"/>
          </a:xfrm>
        </p:spPr>
        <p:txBody>
          <a:bodyPr/>
          <a:lstStyle/>
          <a:p>
            <a:r>
              <a:rPr lang="en-IN" dirty="0">
                <a:solidFill>
                  <a:schemeClr val="accent1"/>
                </a:solidFill>
              </a:rPr>
              <a:t>IBM Certifications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89" y="1556479"/>
            <a:ext cx="10391292" cy="477608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442" y="1465569"/>
            <a:ext cx="10096018" cy="4921583"/>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Picture 3"/>
          <p:cNvPicPr>
            <a:picLocks noChangeAspect="1"/>
          </p:cNvPicPr>
          <p:nvPr/>
        </p:nvPicPr>
        <p:blipFill>
          <a:blip r:embed="rId2"/>
          <a:stretch>
            <a:fillRect/>
          </a:stretch>
        </p:blipFill>
        <p:spPr>
          <a:xfrm>
            <a:off x="1019606" y="1392362"/>
            <a:ext cx="9762125" cy="5001323"/>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67544" y="97248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400" dirty="0">
                <a:solidFill>
                  <a:schemeClr val="tx1">
                    <a:lumMod val="85000"/>
                    <a:lumOff val="15000"/>
                  </a:schemeClr>
                </a:solidFill>
                <a:latin typeface="Arial" panose="020B0604020202020204" pitchFamily="34" charset="0"/>
                <a:ea typeface="+mn-lt"/>
                <a:cs typeface="Arial" panose="020B0604020202020204" pitchFamily="34" charset="0"/>
              </a:rPr>
              <a:t>Example: </a:t>
            </a:r>
            <a:r>
              <a:rPr lang="en-US" sz="2400" dirty="0">
                <a:solidFill>
                  <a:schemeClr val="tx1">
                    <a:lumMod val="85000"/>
                    <a:lumOff val="15000"/>
                  </a:schemeClr>
                </a:solidFill>
                <a:latin typeface="Arial" panose="020B0604020202020204" pitchFamily="34" charset="0"/>
                <a:cs typeface="Arial" panose="020B0604020202020204" pitchFamily="34" charset="0"/>
              </a:rPr>
              <a:t>Power systems are vulnerable to various faults such as line breaks, transformer failures, and overheating, which may be influenced not just by internal electrical factors but also by external environmental conditions. Existing systems often fail to identify fault types accurately in real time. This project addresses the need for an intelligent system to classify fault types using electrical and environmental features to ensure timely maintenance and improved grid reliability.</a:t>
            </a:r>
            <a:endParaRPr lang="en-IN" sz="2400" dirty="0">
              <a:solidFill>
                <a:schemeClr val="tx1">
                  <a:lumMod val="85000"/>
                  <a:lumOff val="15000"/>
                </a:schemeClr>
              </a:solidFill>
              <a:latin typeface="Arial" panose="020B0604020202020204" pitchFamily="34" charset="0"/>
              <a:cs typeface="Arial" panose="020B0604020202020204" pitchFamily="34" charset="0"/>
            </a:endParaRPr>
          </a:p>
          <a:p>
            <a:pPr marL="305435" indent="-305435"/>
            <a:endParaRPr lang="en-IN" sz="24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9305" y="96730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387080" y="1232452"/>
            <a:ext cx="11613485" cy="5563973"/>
          </a:xfrm>
        </p:spPr>
        <p:txBody>
          <a:bodyPr vert="horz" lIns="91440" tIns="45720" rIns="91440" bIns="45720" rtlCol="0" anchor="ctr">
            <a:noAutofit/>
          </a:bodyPr>
          <a:lstStyle/>
          <a:p>
            <a:pPr marL="0" indent="0">
              <a:buNone/>
            </a:pPr>
            <a:r>
              <a:rPr lang="en-IN" sz="2000" dirty="0">
                <a:latin typeface="Arial" panose="020B0604020202020204" pitchFamily="34" charset="0"/>
                <a:cs typeface="Arial" panose="020B0604020202020204" pitchFamily="34" charset="0"/>
              </a:rPr>
              <a:t>The proposed system is a machine learning model that classifies fault types in a power distribution system using a dataset combining electrical and environmental data.</a:t>
            </a:r>
          </a:p>
          <a:p>
            <a:pPr marL="0" indent="0">
              <a:buNone/>
            </a:pPr>
            <a:r>
              <a:rPr lang="en-IN" sz="2000" b="1" dirty="0">
                <a:latin typeface="Arial" panose="020B0604020202020204" pitchFamily="34" charset="0"/>
                <a:cs typeface="Arial" panose="020B0604020202020204" pitchFamily="34" charset="0"/>
              </a:rPr>
              <a:t>Key Elements </a:t>
            </a:r>
            <a:r>
              <a:rPr lang="en-IN" sz="2000" b="1" dirty="0" smtClean="0">
                <a:latin typeface="Arial" panose="020B0604020202020204" pitchFamily="34" charset="0"/>
                <a:cs typeface="Arial" panose="020B0604020202020204" pitchFamily="34" charset="0"/>
              </a:rPr>
              <a:t>Include:</a:t>
            </a:r>
            <a:endParaRPr lang="en-IN" sz="2000" dirty="0" smtClean="0">
              <a:latin typeface="Arial" panose="020B0604020202020204" pitchFamily="34" charset="0"/>
              <a:cs typeface="Arial" panose="020B0604020202020204" pitchFamily="34" charset="0"/>
            </a:endParaRPr>
          </a:p>
          <a:p>
            <a:pPr marL="342900" indent="-342900" algn="just">
              <a:buFont typeface="+mj-lt"/>
              <a:buAutoNum type="arabicPeriod"/>
            </a:pPr>
            <a:r>
              <a:rPr lang="en-IN" sz="2000" b="1" dirty="0" smtClean="0">
                <a:latin typeface="Arial" panose="020B0604020202020204" pitchFamily="34" charset="0"/>
                <a:cs typeface="Arial" panose="020B0604020202020204" pitchFamily="34" charset="0"/>
              </a:rPr>
              <a:t>Data </a:t>
            </a:r>
            <a:r>
              <a:rPr lang="en-IN" sz="2000" b="1" dirty="0">
                <a:latin typeface="Arial" panose="020B0604020202020204" pitchFamily="34" charset="0"/>
                <a:cs typeface="Arial" panose="020B0604020202020204" pitchFamily="34" charset="0"/>
              </a:rPr>
              <a:t>Input</a:t>
            </a:r>
            <a:r>
              <a:rPr lang="en-IN" sz="2000" dirty="0">
                <a:latin typeface="Arial" panose="020B0604020202020204" pitchFamily="34" charset="0"/>
                <a:cs typeface="Arial" panose="020B0604020202020204" pitchFamily="34" charset="0"/>
              </a:rPr>
              <a:t>: Features like voltage, current, power, temperature, wind speed, weather, maintenance status.</a:t>
            </a:r>
          </a:p>
          <a:p>
            <a:pPr marL="342900" indent="-342900" algn="just">
              <a:buFont typeface="+mj-lt"/>
              <a:buAutoNum type="arabicPeriod"/>
            </a:pPr>
            <a:r>
              <a:rPr lang="en-IN" sz="2000" b="1" dirty="0" err="1">
                <a:latin typeface="Arial" panose="020B0604020202020204" pitchFamily="34" charset="0"/>
                <a:cs typeface="Arial" panose="020B0604020202020204" pitchFamily="34" charset="0"/>
              </a:rPr>
              <a:t>Preprocessing</a:t>
            </a:r>
            <a:r>
              <a:rPr lang="en-IN" sz="2000" dirty="0">
                <a:latin typeface="Arial" panose="020B0604020202020204" pitchFamily="34" charset="0"/>
                <a:cs typeface="Arial" panose="020B0604020202020204" pitchFamily="34" charset="0"/>
              </a:rPr>
              <a:t>: Encoding categorical values (weather, status), normalization of numeric features.</a:t>
            </a:r>
          </a:p>
          <a:p>
            <a:pPr marL="342900" indent="-342900" algn="just">
              <a:buFont typeface="+mj-lt"/>
              <a:buAutoNum type="arabicPeriod"/>
            </a:pPr>
            <a:r>
              <a:rPr lang="en-IN" sz="2000" b="1" dirty="0" err="1">
                <a:latin typeface="Arial" panose="020B0604020202020204" pitchFamily="34" charset="0"/>
                <a:cs typeface="Arial" panose="020B0604020202020204" pitchFamily="34" charset="0"/>
              </a:rPr>
              <a:t>Modeling</a:t>
            </a:r>
            <a:r>
              <a:rPr lang="en-IN" sz="2000" dirty="0">
                <a:latin typeface="Arial" panose="020B0604020202020204" pitchFamily="34" charset="0"/>
                <a:cs typeface="Arial" panose="020B0604020202020204" pitchFamily="34" charset="0"/>
              </a:rPr>
              <a:t>: Training classification models to predict fault types (e.g., Line Break, Transformer Fault, Overheating).</a:t>
            </a:r>
          </a:p>
          <a:p>
            <a:pPr marL="342900" indent="-342900" algn="just">
              <a:buFont typeface="+mj-lt"/>
              <a:buAutoNum type="arabicPeriod"/>
            </a:pPr>
            <a:r>
              <a:rPr lang="en-IN" sz="2000" b="1" dirty="0">
                <a:latin typeface="Arial" panose="020B0604020202020204" pitchFamily="34" charset="0"/>
                <a:cs typeface="Arial" panose="020B0604020202020204" pitchFamily="34" charset="0"/>
              </a:rPr>
              <a:t>Platform Used</a:t>
            </a:r>
            <a:r>
              <a:rPr lang="en-IN" sz="2000" dirty="0">
                <a:latin typeface="Arial" panose="020B0604020202020204" pitchFamily="34" charset="0"/>
                <a:cs typeface="Arial" panose="020B0604020202020204" pitchFamily="34" charset="0"/>
              </a:rPr>
              <a:t>: Entire development done in </a:t>
            </a:r>
            <a:r>
              <a:rPr lang="en-IN" sz="2000" b="1" dirty="0">
                <a:latin typeface="Arial" panose="020B0604020202020204" pitchFamily="34" charset="0"/>
                <a:cs typeface="Arial" panose="020B0604020202020204" pitchFamily="34" charset="0"/>
              </a:rPr>
              <a:t>IBM Watson Studio (</a:t>
            </a:r>
            <a:r>
              <a:rPr lang="en-IN" sz="2000" b="1" dirty="0" err="1">
                <a:latin typeface="Arial" panose="020B0604020202020204" pitchFamily="34" charset="0"/>
                <a:cs typeface="Arial" panose="020B0604020202020204" pitchFamily="34" charset="0"/>
              </a:rPr>
              <a:t>Lite</a:t>
            </a:r>
            <a:r>
              <a:rPr lang="en-IN" sz="2000" b="1"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100374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766050"/>
            <a:ext cx="11029615" cy="4673324"/>
          </a:xfrm>
        </p:spPr>
        <p:txBody>
          <a:bodyPr>
            <a:normAutofit/>
          </a:bodyPr>
          <a:lstStyle/>
          <a:p>
            <a:pPr marL="0" indent="0">
              <a:buNone/>
            </a:pPr>
            <a:r>
              <a:rPr lang="en-US" sz="2000" b="1" dirty="0">
                <a:latin typeface="Arial" panose="020B0604020202020204" pitchFamily="34" charset="0"/>
                <a:cs typeface="Arial" panose="020B0604020202020204" pitchFamily="34" charset="0"/>
              </a:rPr>
              <a:t>Tools &amp; Technologies:</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IBM Watson Studio (Lite)</a:t>
            </a:r>
            <a:r>
              <a:rPr lang="en-US" sz="2000" dirty="0">
                <a:latin typeface="Arial" panose="020B0604020202020204" pitchFamily="34" charset="0"/>
                <a:cs typeface="Arial" panose="020B0604020202020204" pitchFamily="34" charset="0"/>
              </a:rPr>
              <a:t> – For notebook-based model training and </a:t>
            </a:r>
            <a:r>
              <a:rPr lang="en-US" sz="2000" dirty="0" smtClean="0">
                <a:latin typeface="Arial" panose="020B0604020202020204" pitchFamily="34" charset="0"/>
                <a:cs typeface="Arial" panose="020B0604020202020204" pitchFamily="34" charset="0"/>
              </a:rPr>
              <a:t>evaluation</a:t>
            </a:r>
          </a:p>
          <a:p>
            <a:pPr marL="0" indent="0">
              <a:buNone/>
            </a:pPr>
            <a:r>
              <a:rPr lang="en-IN" sz="2000" b="1" dirty="0">
                <a:latin typeface="Arial" panose="020B0604020202020204" pitchFamily="34" charset="0"/>
                <a:cs typeface="Arial" panose="020B0604020202020204" pitchFamily="34" charset="0"/>
              </a:rPr>
              <a:t>Dataset Fields Used:</a:t>
            </a:r>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Electrical: Voltage (V), Current (A), Power Load (MW)</a:t>
            </a:r>
          </a:p>
          <a:p>
            <a:r>
              <a:rPr lang="en-IN" sz="2000" dirty="0">
                <a:latin typeface="Arial" panose="020B0604020202020204" pitchFamily="34" charset="0"/>
                <a:cs typeface="Arial" panose="020B0604020202020204" pitchFamily="34" charset="0"/>
              </a:rPr>
              <a:t>Environmental: Temperature (°C), Wind Speed, Weather</a:t>
            </a:r>
          </a:p>
          <a:p>
            <a:r>
              <a:rPr lang="en-IN" sz="2000" dirty="0">
                <a:latin typeface="Arial" panose="020B0604020202020204" pitchFamily="34" charset="0"/>
                <a:cs typeface="Arial" panose="020B0604020202020204" pitchFamily="34" charset="0"/>
              </a:rPr>
              <a:t>Operational: Maintenance Status, Component Condition</a:t>
            </a:r>
          </a:p>
          <a:p>
            <a:r>
              <a:rPr lang="en-IN" sz="2000" dirty="0">
                <a:latin typeface="Arial" panose="020B0604020202020204" pitchFamily="34" charset="0"/>
                <a:cs typeface="Arial" panose="020B0604020202020204" pitchFamily="34" charset="0"/>
              </a:rPr>
              <a:t>Output: Fault Type (Line Break, Transformer, Overheating)</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IN"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p:cNvSpPr>
            <a:spLocks noGrp="1" noChangeArrowheads="1"/>
          </p:cNvSpPr>
          <p:nvPr>
            <p:ph idx="1"/>
          </p:nvPr>
        </p:nvSpPr>
        <p:spPr bwMode="auto">
          <a:xfrm>
            <a:off x="581192" y="1232452"/>
            <a:ext cx="1088292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Algorithm Used</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Random Forest Classifier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Why Random Forest?</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defTabSz="914400" eaLnBrk="0" fontAlgn="base" hangingPunct="0">
              <a:lnSpc>
                <a:spcPct val="100000"/>
              </a:lnSpc>
              <a:spcBef>
                <a:spcPct val="0"/>
              </a:spcBef>
              <a:spcAft>
                <a:spcPct val="0"/>
              </a:spcAft>
              <a:buClr>
                <a:schemeClr val="accent1">
                  <a:lumMod val="75000"/>
                </a:schemeClr>
              </a:buClr>
              <a:buSzTx/>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Handles mixed data types (categorical + numerical)</a:t>
            </a:r>
          </a:p>
          <a:p>
            <a:pPr defTabSz="914400" eaLnBrk="0" fontAlgn="base" hangingPunct="0">
              <a:lnSpc>
                <a:spcPct val="100000"/>
              </a:lnSpc>
              <a:spcBef>
                <a:spcPct val="0"/>
              </a:spcBef>
              <a:spcAft>
                <a:spcPct val="0"/>
              </a:spcAft>
              <a:buClr>
                <a:schemeClr val="accent1">
                  <a:lumMod val="75000"/>
                </a:schemeClr>
              </a:buClr>
              <a:buSzTx/>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Good interpretability and high accuracy for classification problems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Encode Weather, Maintenance, Component columns using </a:t>
            </a:r>
            <a:r>
              <a:rPr kumimoji="0" lang="en-US" altLang="en-US" sz="20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LabelEncoder</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Normalize numerical features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Train/Test Split: 80% training / 20% testing</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Train the Random Forest model</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Evaluate with Accuracy, Confusion Matrix</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Deployment</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All steps executed within </a:t>
            </a: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IBM Watson Studio Notebook (Lite Plan)</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4335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Rectangle 1"/>
          <p:cNvSpPr>
            <a:spLocks noGrp="1" noChangeArrowheads="1"/>
          </p:cNvSpPr>
          <p:nvPr>
            <p:ph idx="1"/>
          </p:nvPr>
        </p:nvSpPr>
        <p:spPr bwMode="auto">
          <a:xfrm>
            <a:off x="1154398" y="1952257"/>
            <a:ext cx="962733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Accuracy</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96%</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Precision &amp; Recall</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High across all classes</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Confusion Matrix</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Shows correct classification of Line Break, Transformer Fault, Overheating</a:t>
            </a:r>
          </a:p>
          <a:p>
            <a:pPr marL="0" marR="0" lvl="0" indent="0" algn="l" defTabSz="914400" rtl="0" eaLnBrk="0" fontAlgn="base" latinLnBrk="0" hangingPunct="0">
              <a:lnSpc>
                <a:spcPct val="100000"/>
              </a:lnSpc>
              <a:spcBef>
                <a:spcPct val="0"/>
              </a:spcBef>
              <a:spcAft>
                <a:spcPct val="0"/>
              </a:spcAft>
              <a:buClr>
                <a:schemeClr val="accent1">
                  <a:lumMod val="75000"/>
                </a:schemeClr>
              </a:buClr>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
                <a:schemeClr val="accent1">
                  <a:lumMod val="75000"/>
                </a:schemeClr>
              </a:buClr>
              <a:buSzTx/>
              <a:buNone/>
            </a:pP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Sample Prediction Output:</a:t>
            </a:r>
          </a:p>
          <a:p>
            <a:pPr marL="0" indent="0" defTabSz="914400" eaLnBrk="0" fontAlgn="base" hangingPunct="0">
              <a:lnSpc>
                <a:spcPct val="100000"/>
              </a:lnSpc>
              <a:spcBef>
                <a:spcPct val="0"/>
              </a:spcBef>
              <a:spcAft>
                <a:spcPct val="0"/>
              </a:spcAft>
              <a:buClr>
                <a:schemeClr val="accent1">
                  <a:lumMod val="75000"/>
                </a:schemeClr>
              </a:buClr>
              <a:buSzTx/>
              <a:buNone/>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Input: Voltage=2200, Current=250, Temp=25, Weather=Clear</a:t>
            </a:r>
          </a:p>
          <a:p>
            <a:pPr marR="0" lvl="0" algn="l" defTabSz="914400" rtl="0" eaLnBrk="0" fontAlgn="base" latinLnBrk="0" hangingPunct="0">
              <a:lnSpc>
                <a:spcPct val="100000"/>
              </a:lnSpc>
              <a:spcBef>
                <a:spcPct val="0"/>
              </a:spcBef>
              <a:spcAft>
                <a:spcPct val="0"/>
              </a:spcAft>
              <a:buClr>
                <a:schemeClr val="accent1">
                  <a:lumMod val="75000"/>
                </a:schemeClr>
              </a:buClr>
              <a:buSzTx/>
              <a:buFont typeface="Wingdings" panose="05000000000000000000" pitchFamily="2" charset="2"/>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Prediction: </a:t>
            </a:r>
            <a:r>
              <a:rPr kumimoji="0" lang="en-US" altLang="en-US" sz="20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Line Break Fault</a:t>
            </a: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4" y="1460879"/>
            <a:ext cx="10058400" cy="4463415"/>
          </a:xfrm>
          <a:prstGeom prst="rect">
            <a:avLst/>
          </a:prstGeom>
        </p:spPr>
      </p:pic>
    </p:spTree>
    <p:extLst>
      <p:ext uri="{BB962C8B-B14F-4D97-AF65-F5344CB8AC3E}">
        <p14:creationId xmlns:p14="http://schemas.microsoft.com/office/powerpoint/2010/main" val="140429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70" y="1574184"/>
            <a:ext cx="10058400" cy="4479131"/>
          </a:xfrm>
          <a:prstGeom prst="rect">
            <a:avLst/>
          </a:prstGeom>
        </p:spPr>
      </p:pic>
    </p:spTree>
    <p:extLst>
      <p:ext uri="{BB962C8B-B14F-4D97-AF65-F5344CB8AC3E}">
        <p14:creationId xmlns:p14="http://schemas.microsoft.com/office/powerpoint/2010/main" val="121747349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c0fa2617-96bd-425d-8578-e93563fe37c5"/>
    <ds:schemaRef ds:uri="http://www.w3.org/XML/1998/namespace"/>
    <ds:schemaRef ds:uri="http://schemas.microsoft.com/office/infopath/2007/PartnerControls"/>
    <ds:schemaRef ds:uri="http://purl.org/dc/terms/"/>
    <ds:schemaRef ds:uri="http://purl.org/dc/dcmitype/"/>
    <ds:schemaRef ds:uri="http://schemas.openxmlformats.org/package/2006/metadata/core-properties"/>
    <ds:schemaRef ds:uri="9162bd5b-4ed9-4da3-b376-05204580ba3f"/>
    <ds:schemaRef ds:uri="http://schemas.microsoft.com/office/2006/metadata/properties"/>
    <ds:schemaRef ds:uri="http://schemas.microsoft.com/office/2006/documentManagement/types"/>
    <ds:schemaRef ds:uri="http://purl.org/dc/elements/1.1/"/>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46</TotalTime>
  <Words>427</Words>
  <Application>Microsoft Office PowerPoint</Application>
  <PresentationFormat>Widescreen</PresentationFormat>
  <Paragraphs>84</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 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29</cp:revision>
  <dcterms:created xsi:type="dcterms:W3CDTF">2021-05-26T16:50:10Z</dcterms:created>
  <dcterms:modified xsi:type="dcterms:W3CDTF">2025-08-04T14:44:24Z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