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7" r:id="rId5"/>
    <p:sldId id="261" r:id="rId6"/>
    <p:sldId id="260" r:id="rId7"/>
    <p:sldId id="262" r:id="rId8"/>
    <p:sldId id="278" r:id="rId9"/>
    <p:sldId id="268" r:id="rId10"/>
    <p:sldId id="259" r:id="rId11"/>
    <p:sldId id="283" r:id="rId12"/>
    <p:sldId id="263" r:id="rId13"/>
    <p:sldId id="264" r:id="rId14"/>
    <p:sldId id="275" r:id="rId15"/>
    <p:sldId id="276" r:id="rId16"/>
    <p:sldId id="280" r:id="rId17"/>
    <p:sldId id="281" r:id="rId18"/>
    <p:sldId id="265" r:id="rId19"/>
    <p:sldId id="282" r:id="rId20"/>
    <p:sldId id="272" r:id="rId21"/>
    <p:sldId id="288" r:id="rId22"/>
    <p:sldId id="271" r:id="rId23"/>
    <p:sldId id="266" r:id="rId24"/>
    <p:sldId id="269" r:id="rId25"/>
    <p:sldId id="284" r:id="rId26"/>
    <p:sldId id="291" r:id="rId27"/>
    <p:sldId id="285" r:id="rId28"/>
    <p:sldId id="292" r:id="rId29"/>
    <p:sldId id="286" r:id="rId30"/>
    <p:sldId id="287" r:id="rId31"/>
    <p:sldId id="289" r:id="rId32"/>
    <p:sldId id="290" r:id="rId33"/>
    <p:sldId id="270" r:id="rId34"/>
    <p:sldId id="273" r:id="rId35"/>
    <p:sldId id="277" r:id="rId3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9"/>
  </p:normalViewPr>
  <p:slideViewPr>
    <p:cSldViewPr snapToGrid="0" snapToObjects="1">
      <p:cViewPr varScale="1">
        <p:scale>
          <a:sx n="101" d="100"/>
          <a:sy n="101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D100D-348E-394A-A4A0-C11271708A98}" type="datetimeFigureOut">
              <a:rPr lang="de-DE" smtClean="0"/>
              <a:t>10.09.21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3041-5306-884A-BA00-5F186E9A20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17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13041-5306-884A-BA00-5F186E9A20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2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F672-476B-ED4A-9091-A588D148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3A50B-16C0-284A-B1B0-2F3FB7BC5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7341-68BC-2F45-B483-B2FE42C0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9EC6-7B06-5545-A27C-2CDA674D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2B03-AD2A-4448-8EFF-DB4AECD5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0DA-E748-D241-8321-777758A5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6195E-5BF6-CE40-BC53-A3B2E0B1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FE1C-7A91-F949-B324-D271D3E7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F13F-61A7-DD44-8643-E8D80978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0405-E3E4-234A-9FA8-468D312D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54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2C2B6-D78C-4949-8D23-211797644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BE3FD-D276-F64C-B1F9-C4129A3E2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80C7-8896-5A4E-89B8-358B3ACD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BA99-0050-4444-A3A7-25A736C9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828E-22AE-2440-9BCD-0238AEC4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86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B95D-673C-7249-9F1C-B8F6ABCA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375E-0666-9847-A8A9-8E511AC8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4F17-EB2B-EA49-8E63-FDBD4C43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28A61-4974-F04B-8135-F8E2D31E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0D65-4F40-C549-BE99-22C760AE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9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0ADA-C279-A048-9C43-06937C9C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4975-3E1D-B448-BFE7-39629182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F45E-7E02-334F-A986-882A5FF0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A403-F1E4-0142-879C-54528CC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0CD6-8C9E-854F-A02C-B6B6113C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5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A358-1B44-0143-A428-59F058B5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B6BA-BB73-9748-A005-9447FE5E9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532B4-3D15-7B4A-ADAB-F1C46DC1B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A872-124E-FE46-BD06-85280EC0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24DF5-D97A-664B-9A22-B3B00990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453EF-C3B9-A947-ADA4-89ECA6ED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64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77D1-3782-C945-B69D-A052CE68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F60B9-6613-C645-A4EC-46E15D92B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33E0B-E113-154A-AFDA-A7F5C0150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9CC7-134F-7447-B6B7-2A0B8C330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351EA-B116-694D-9E87-9B8E38933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7F5AE-8FDA-0549-8233-FE0AF7F2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B346B-669B-2841-ADB5-BB48A3AB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77295-7FE5-8A43-96CC-394FD019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0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4F4E-FEBE-B746-AF2F-2C138D6F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F0255-4BF8-0A4D-8D17-C58E15ED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D9249-6F5C-6141-915E-8CED9C3D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EE9FD-1757-CF4B-AF6F-C864325D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6B8C0-3E14-2A40-BBF5-1B71E4C1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281F1-B674-1B45-9006-4AAB85F8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B4AEB-C8E3-3744-A85E-15C4B381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D39D-26D3-2646-A579-A9E44535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1ACB-9843-3241-B90B-F19F8E1D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50C8E-430A-3B49-813D-5220BCED5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0A68-A23A-4545-AC30-10DE3DF7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E5312-7378-4547-B2BE-F516DDC0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38AA8-AD3D-0C45-8BD6-9A43AF9B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3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A131-6747-2A4A-B217-A695CD38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5B8D7-CCFE-6D41-B589-7099FE1A2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BE90-D03E-DC46-9770-9D8C7970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DC389-974C-B543-A74B-93407A89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4B07-8F6B-F244-BEDF-AB11D15F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6234E-0DD8-824C-90EA-5FDC5F12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AD1F-7D5E-CC4F-93BC-F5436D17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3292-4F3B-894B-9390-547BA13A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4EE6C-0DE0-114E-B9D4-A06554F7F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2EE7-97C5-3542-A1CD-5C4E6E8BA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0C49-8F74-1D42-A661-403F6655B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94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rev/qaoa_rout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C226-30BC-9742-AAC4-72EB5BF9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Quantum-Computing für Routing </a:t>
            </a:r>
            <a:r>
              <a:rPr lang="de-DE" dirty="0" err="1"/>
              <a:t>Use</a:t>
            </a:r>
            <a:r>
              <a:rPr lang="de-DE" dirty="0"/>
              <a:t>-Cases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FEF08-C685-724F-9AB3-AD5190CB7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26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Präsentation der Bachelorarbeit von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Lucine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Madadi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10.09.2021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9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D741-C914-CA4C-8850-D0CDF199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7045-7088-D445-A89D-F99A86C6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Routing-Probleme als </a:t>
            </a:r>
            <a:r>
              <a:rPr lang="de-DE" dirty="0" err="1"/>
              <a:t>Subset</a:t>
            </a:r>
            <a:r>
              <a:rPr lang="de-DE" dirty="0"/>
              <a:t> von Optimierungsproblemen</a:t>
            </a:r>
          </a:p>
          <a:p>
            <a:r>
              <a:rPr lang="de-DE" dirty="0"/>
              <a:t>Lösen mithilfe von genannten Algorithmen</a:t>
            </a:r>
          </a:p>
          <a:p>
            <a:r>
              <a:rPr lang="de-DE" dirty="0"/>
              <a:t>Evaluation verschiedener Szenarien: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Basic Single-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Time-</a:t>
            </a:r>
            <a:r>
              <a:rPr lang="de-DE" dirty="0" err="1"/>
              <a:t>Dependent</a:t>
            </a:r>
            <a:r>
              <a:rPr lang="de-DE" dirty="0"/>
              <a:t> Single-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Travelling</a:t>
            </a:r>
            <a:r>
              <a:rPr lang="de-DE" dirty="0"/>
              <a:t> </a:t>
            </a:r>
            <a:r>
              <a:rPr lang="de-DE" dirty="0" err="1"/>
              <a:t>Salesperson</a:t>
            </a:r>
            <a:r>
              <a:rPr lang="de-DE" dirty="0"/>
              <a:t>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Collision</a:t>
            </a:r>
            <a:r>
              <a:rPr lang="de-DE" dirty="0"/>
              <a:t>-Free Multi-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Passenger-Routing </a:t>
            </a:r>
            <a:r>
              <a:rPr lang="de-DE" dirty="0" err="1"/>
              <a:t>Use</a:t>
            </a:r>
            <a:r>
              <a:rPr lang="de-DE" dirty="0"/>
              <a:t> Case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2A13-980D-8D43-9301-EF3C3EE9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BD7F-B190-D946-B684-4E5E85B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201A-B089-204B-A592-6B1B5745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89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65BE-971D-1A4E-AC32-5CBF51BD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Ising</a:t>
            </a:r>
            <a:r>
              <a:rPr lang="de-DE" sz="3600" dirty="0"/>
              <a:t> </a:t>
            </a:r>
            <a:r>
              <a:rPr lang="de-DE" sz="3600" dirty="0" err="1"/>
              <a:t>formulations</a:t>
            </a:r>
            <a:r>
              <a:rPr lang="de-DE" sz="3600" dirty="0"/>
              <a:t> </a:t>
            </a:r>
            <a:r>
              <a:rPr lang="en-GB" sz="3600" dirty="0"/>
              <a:t>of routing optimization problems</a:t>
            </a:r>
            <a:endParaRPr lang="de-D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54DE5-7EBC-E74E-BA2C-8CAC87C30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14" b="25578"/>
          <a:stretch/>
        </p:blipFill>
        <p:spPr>
          <a:xfrm>
            <a:off x="2384991" y="1342344"/>
            <a:ext cx="7422018" cy="4961769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801739-F428-0347-818F-F1249350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0901E0-4870-0947-84C7-16E914EB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96CA1-840E-F64B-BA42-0BFEB925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71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E1B7-C2DA-F748-862F-C31CA8E9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Basic Single-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3A54-E5E5-3742-A8C0-3AF1CAEA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Gewichteter Graph als Input, mit Start und Ziel</a:t>
            </a:r>
          </a:p>
          <a:p>
            <a:r>
              <a:rPr lang="de-DE" sz="2400" dirty="0"/>
              <a:t>Lösung: kürzester Weg als Liste von zu passierenden Kanten (</a:t>
            </a:r>
            <a:r>
              <a:rPr lang="de-DE" sz="2400" dirty="0" err="1"/>
              <a:t>Edges</a:t>
            </a:r>
            <a:r>
              <a:rPr lang="de-DE" sz="2400" dirty="0"/>
              <a:t>)</a:t>
            </a:r>
          </a:p>
        </p:txBody>
      </p:sp>
      <p:pic>
        <p:nvPicPr>
          <p:cNvPr id="5" name="Picture 4" descr="Diagram, shape, schematic&#10;&#10;Description automatically generated">
            <a:extLst>
              <a:ext uri="{FF2B5EF4-FFF2-40B4-BE49-F238E27FC236}">
                <a16:creationId xmlns:a16="http://schemas.microsoft.com/office/drawing/2014/main" id="{E52A6857-E832-1B42-AB8E-C7471204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18" y="2835106"/>
            <a:ext cx="3291334" cy="2563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A046F-4231-BB48-A5FB-C4A8B72F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80" y="3429000"/>
            <a:ext cx="5641520" cy="664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FE6E38-6E35-EA40-B78F-786E726C19D9}"/>
              </a:ext>
            </a:extLst>
          </p:cNvPr>
          <p:cNvSpPr txBox="1"/>
          <p:nvPr/>
        </p:nvSpPr>
        <p:spPr>
          <a:xfrm>
            <a:off x="5788025" y="4488898"/>
            <a:ext cx="549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        1	             0		1	    0	      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FBBE7-E462-F840-8A2C-EF29C7C52711}"/>
              </a:ext>
            </a:extLst>
          </p:cNvPr>
          <p:cNvSpPr txBox="1"/>
          <p:nvPr/>
        </p:nvSpPr>
        <p:spPr>
          <a:xfrm>
            <a:off x="1395858" y="5411438"/>
            <a:ext cx="37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Graph G2 mit 4 Knoten und 5 Kanten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601A928-ACED-BB42-A9B3-D625DD4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2" y="6356350"/>
            <a:ext cx="2743200" cy="365125"/>
          </a:xfrm>
        </p:spPr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619F57D-CF21-C14A-B7B4-FEC8BA2A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C969FFE-B4B3-3D41-8C38-1D90319B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3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7563-7FCD-454A-8BD0-C6EB3322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Time-</a:t>
            </a:r>
            <a:r>
              <a:rPr lang="de-DE" dirty="0" err="1"/>
              <a:t>Dependent</a:t>
            </a:r>
            <a:r>
              <a:rPr lang="de-DE" dirty="0"/>
              <a:t> Single-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763F-FE4D-D643-9768-ECE19182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Gewichteter Graph als Input, mit Start und Ziel</a:t>
            </a:r>
          </a:p>
          <a:p>
            <a:r>
              <a:rPr lang="de-DE" dirty="0"/>
              <a:t>Einteilung in Slices, je nachdem, wann Knoten passiert werden können</a:t>
            </a:r>
          </a:p>
          <a:p>
            <a:r>
              <a:rPr lang="de-DE" dirty="0"/>
              <a:t>Lösung: kürzester Weg als Liste von zu passierenden Knoten</a:t>
            </a:r>
          </a:p>
          <a:p>
            <a:r>
              <a:rPr lang="de-DE" dirty="0"/>
              <a:t>Lösung gibt Information dazu, </a:t>
            </a:r>
            <a:r>
              <a:rPr lang="de-DE" i="1" dirty="0"/>
              <a:t>wann</a:t>
            </a:r>
            <a:r>
              <a:rPr lang="de-DE" dirty="0"/>
              <a:t> welche Knoten passiert werden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27AC-509C-0F4A-9BCC-06DAB364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70D6-39F5-D147-9FB3-46EEBF10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CF25C-FA04-8740-A28D-207FD148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60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3157-FEDE-AA49-90A8-D7C18C0E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Beispielgraph G1</a:t>
            </a:r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73D3AEFE-D61E-8C49-BA56-1D2B7ADB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07" y="1842087"/>
            <a:ext cx="5257851" cy="3703864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33CE3BA-140C-F74C-9CF1-9BD1AE42A7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99" t="11631" r="11238"/>
          <a:stretch/>
        </p:blipFill>
        <p:spPr>
          <a:xfrm>
            <a:off x="6342743" y="1492167"/>
            <a:ext cx="5667879" cy="4436015"/>
          </a:xfrm>
          <a:prstGeom prst="rect">
            <a:avLst/>
          </a:prstGeom>
        </p:spPr>
      </p:pic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6376EA6-AC0D-1B48-8533-C92817B33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43" y="848372"/>
            <a:ext cx="5257800" cy="665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EFB15-468F-5D44-ADBD-099A06768837}"/>
              </a:ext>
            </a:extLst>
          </p:cNvPr>
          <p:cNvSpPr txBox="1"/>
          <p:nvPr/>
        </p:nvSpPr>
        <p:spPr>
          <a:xfrm>
            <a:off x="591407" y="5651183"/>
            <a:ext cx="5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G1 aus „</a:t>
            </a:r>
            <a:r>
              <a:rPr lang="en-GB" i="1" dirty="0" err="1"/>
              <a:t>Ising</a:t>
            </a:r>
            <a:r>
              <a:rPr lang="en-GB" i="1" dirty="0"/>
              <a:t> formulations of routing optimization problems”</a:t>
            </a:r>
            <a:r>
              <a:rPr lang="de-DE" i="1" dirty="0"/>
              <a:t>; zusätzlich gewichtet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A0568-62EF-EA41-8B92-0484D6E24F34}"/>
              </a:ext>
            </a:extLst>
          </p:cNvPr>
          <p:cNvSpPr txBox="1"/>
          <p:nvPr/>
        </p:nvSpPr>
        <p:spPr>
          <a:xfrm>
            <a:off x="7635571" y="5928182"/>
            <a:ext cx="26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G1 eingeteilt in Time Slices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13F0A17-53A4-6946-802D-DC2AFED6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D558CC-0A9D-3047-8C8C-CB709AAA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A4392D-8AF5-A94E-9435-BADF9A6C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1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30B0-6F9F-3740-A6DF-F28FAF08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Travelling</a:t>
            </a:r>
            <a:r>
              <a:rPr lang="de-DE" dirty="0"/>
              <a:t> </a:t>
            </a:r>
            <a:r>
              <a:rPr lang="de-DE" dirty="0" err="1"/>
              <a:t>Salesperson</a:t>
            </a:r>
            <a:r>
              <a:rPr lang="de-DE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1328-5108-6E4C-B3F7-12DE0003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Gewichteter Graph als Input, mit Start (= Ziel)</a:t>
            </a:r>
          </a:p>
          <a:p>
            <a:r>
              <a:rPr lang="de-DE" dirty="0"/>
              <a:t>Ebenfalls Verwendung von Slices</a:t>
            </a:r>
          </a:p>
          <a:p>
            <a:r>
              <a:rPr lang="de-DE" dirty="0"/>
              <a:t>Lösung: kürzester Weg als Liste von zu passierenden Knoten</a:t>
            </a:r>
          </a:p>
          <a:p>
            <a:r>
              <a:rPr lang="de-DE" dirty="0"/>
              <a:t>Jeder Knoten (außer Start/Ziel) muss genau einmal passiert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CFDA-4165-E84B-B229-64C48C9C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E7A10-337E-B84D-B5EC-8ED4E86A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58AD-3BD1-D04A-A302-9023E078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1AF-FEC2-7848-BC88-9885EBC0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Beispielgraph G4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72ADC-C11C-414C-97B9-08156034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5" y="1918607"/>
            <a:ext cx="3860800" cy="35433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6AA8C44-203E-334D-9FB4-72D9EB37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388507"/>
            <a:ext cx="4686300" cy="260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EA21A3-5D64-3A43-92F4-04161E4A7DD8}"/>
              </a:ext>
            </a:extLst>
          </p:cNvPr>
          <p:cNvSpPr txBox="1"/>
          <p:nvPr/>
        </p:nvSpPr>
        <p:spPr>
          <a:xfrm>
            <a:off x="591407" y="5651183"/>
            <a:ext cx="525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G4, für das TSP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D8634-1F13-4C48-97A6-EB5A6F34738B}"/>
              </a:ext>
            </a:extLst>
          </p:cNvPr>
          <p:cNvSpPr txBox="1"/>
          <p:nvPr/>
        </p:nvSpPr>
        <p:spPr>
          <a:xfrm>
            <a:off x="6381724" y="5651183"/>
            <a:ext cx="525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Time Slices von G4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0865256-D05A-3C46-8566-A49AFD91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7C22B6-0EFD-9B49-9DAE-5F46B801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219E805-6AC4-FB47-BEFB-02B5093F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1AF-FEC2-7848-BC88-9885EBC0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Beispielgraph G5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A21A3-5D64-3A43-92F4-04161E4A7DD8}"/>
              </a:ext>
            </a:extLst>
          </p:cNvPr>
          <p:cNvSpPr txBox="1"/>
          <p:nvPr/>
        </p:nvSpPr>
        <p:spPr>
          <a:xfrm>
            <a:off x="1725335" y="5617686"/>
            <a:ext cx="29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G5, für das TSP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D8634-1F13-4C48-97A6-EB5A6F34738B}"/>
              </a:ext>
            </a:extLst>
          </p:cNvPr>
          <p:cNvSpPr txBox="1"/>
          <p:nvPr/>
        </p:nvSpPr>
        <p:spPr>
          <a:xfrm>
            <a:off x="6381724" y="5651183"/>
            <a:ext cx="525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Time Slices von G5</a:t>
            </a:r>
          </a:p>
        </p:txBody>
      </p:sp>
      <p:pic>
        <p:nvPicPr>
          <p:cNvPr id="4" name="Picture 3" descr="Shape, radar chart, polygon&#10;&#10;Description automatically generated">
            <a:extLst>
              <a:ext uri="{FF2B5EF4-FFF2-40B4-BE49-F238E27FC236}">
                <a16:creationId xmlns:a16="http://schemas.microsoft.com/office/drawing/2014/main" id="{35F99F1C-E14D-B248-ABF6-33928CEB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4" y="1565723"/>
            <a:ext cx="4299857" cy="408546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4A523B9-DF73-454F-B48A-82AFAECE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58" y="1957453"/>
            <a:ext cx="6057900" cy="33020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4763178-5B66-854D-B8C5-AF9668D2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84FC37A-D648-EC4C-BE3A-D2F16CC4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8B49D2A-74BD-7840-973D-392D31C5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18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B6D3-EAA7-B64E-A22C-47C27125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Collision</a:t>
            </a:r>
            <a:r>
              <a:rPr lang="de-DE" dirty="0"/>
              <a:t>-Free Multi-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8ED0-B321-8C49-9C22-89D56ACB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Gewichteter Graph als Input</a:t>
            </a:r>
          </a:p>
          <a:p>
            <a:r>
              <a:rPr lang="de-DE" dirty="0"/>
              <a:t>Mehrere Wege gesucht, für mehrere Fahrzeuge</a:t>
            </a:r>
          </a:p>
          <a:p>
            <a:r>
              <a:rPr lang="de-DE" dirty="0"/>
              <a:t>Start- und Zielpunkte anpassbar</a:t>
            </a:r>
          </a:p>
          <a:p>
            <a:r>
              <a:rPr lang="de-DE" dirty="0"/>
              <a:t>Lösung: Kombination an Wegen, die zusammengerechnet am kürzesten sind (als Liste von zu passierenden Knoten)</a:t>
            </a:r>
          </a:p>
          <a:p>
            <a:r>
              <a:rPr lang="de-DE" dirty="0"/>
              <a:t>Ebenfalls Verwendung von Slices</a:t>
            </a:r>
          </a:p>
          <a:p>
            <a:r>
              <a:rPr lang="de-DE" dirty="0"/>
              <a:t>Einhaltung des </a:t>
            </a:r>
            <a:r>
              <a:rPr lang="de-DE" dirty="0" err="1"/>
              <a:t>Collision-Constraints</a:t>
            </a:r>
            <a:r>
              <a:rPr lang="de-DE" dirty="0"/>
              <a:t>: keine zwei Fahrzeuge dürfen zur gleichen Zeit am gleichen Ort sein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4516-FDED-AB4C-BC94-57D2B0E2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DA47-DCC5-9348-A9E2-EDC10856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94B4-BCD5-A340-AB25-AA06EC3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4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B363-AA80-B046-8C74-81021FA3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Beispielgraph G3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11CDF-85D8-5148-B465-8CD7B20F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27DE-0471-9844-8EAB-87B7AAC8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A666-A1D0-AE47-A9A5-0B50D92E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19</a:t>
            </a:fld>
            <a:endParaRPr lang="de-DE"/>
          </a:p>
        </p:txBody>
      </p:sp>
      <p:pic>
        <p:nvPicPr>
          <p:cNvPr id="8" name="Picture 7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4AEEDE7-4183-E041-9A33-2C1B0C82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937091"/>
            <a:ext cx="5105400" cy="330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C52196-08B3-6A47-9C3E-BCD669206696}"/>
              </a:ext>
            </a:extLst>
          </p:cNvPr>
          <p:cNvSpPr txBox="1"/>
          <p:nvPr/>
        </p:nvSpPr>
        <p:spPr>
          <a:xfrm>
            <a:off x="3467073" y="5239091"/>
            <a:ext cx="54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G3, für Single-</a:t>
            </a:r>
            <a:r>
              <a:rPr lang="de-DE" i="1" dirty="0" err="1"/>
              <a:t>Vehicle</a:t>
            </a:r>
            <a:r>
              <a:rPr lang="de-DE" i="1" dirty="0"/>
              <a:t>- und Multi-</a:t>
            </a:r>
            <a:r>
              <a:rPr lang="de-DE" i="1" dirty="0" err="1"/>
              <a:t>Vehicle</a:t>
            </a:r>
            <a:r>
              <a:rPr lang="de-DE" i="1" dirty="0"/>
              <a:t>-Routing</a:t>
            </a:r>
          </a:p>
        </p:txBody>
      </p:sp>
    </p:spTree>
    <p:extLst>
      <p:ext uri="{BB962C8B-B14F-4D97-AF65-F5344CB8AC3E}">
        <p14:creationId xmlns:p14="http://schemas.microsoft.com/office/powerpoint/2010/main" val="71141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E511-9846-484E-A2BB-191AB07B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BB8B-BF29-E148-8C3E-E0EAE291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</a:t>
            </a:r>
          </a:p>
          <a:p>
            <a:r>
              <a:rPr lang="de-DE" dirty="0"/>
              <a:t>Ansatz und Theorie (QAOA &amp; VQE)</a:t>
            </a:r>
          </a:p>
          <a:p>
            <a:r>
              <a:rPr lang="de-DE" dirty="0"/>
              <a:t>Problemstellung der Arbeit, </a:t>
            </a:r>
            <a:r>
              <a:rPr lang="de-DE" dirty="0" err="1"/>
              <a:t>Use</a:t>
            </a:r>
            <a:r>
              <a:rPr lang="de-DE" dirty="0"/>
              <a:t>-Cases und Test-Durchführung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Demo</a:t>
            </a:r>
          </a:p>
          <a:p>
            <a:r>
              <a:rPr lang="de-DE" dirty="0"/>
              <a:t>Fazit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123B-27F3-C84F-962A-E11ABA59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B1ECD-4A16-714E-B560-0A024953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86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47BE-2DA0-994C-AE5A-8D017364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Passenger-Routing </a:t>
            </a:r>
            <a:r>
              <a:rPr lang="de-DE" dirty="0" err="1"/>
              <a:t>Use</a:t>
            </a:r>
            <a:r>
              <a:rPr lang="de-DE" dirty="0"/>
              <a:t>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4E26-D403-0146-BA04-43E56E60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Szenario: Flüge fallen aus, Passagieren müssen Ersatzflüge zugewiesen werden</a:t>
            </a:r>
          </a:p>
          <a:p>
            <a:r>
              <a:rPr lang="de-DE" dirty="0"/>
              <a:t>Statt normalen Kanten zeitabhängige Flüge: Sicherstellung, dass Anschlussflüge erreicht werden</a:t>
            </a:r>
          </a:p>
          <a:p>
            <a:r>
              <a:rPr lang="de-DE" dirty="0"/>
              <a:t>Flüge dürfen nicht überbucht werden</a:t>
            </a:r>
          </a:p>
          <a:p>
            <a:r>
              <a:rPr lang="de-DE" dirty="0"/>
              <a:t>Optimierung nach:</a:t>
            </a:r>
          </a:p>
          <a:p>
            <a:pPr lvl="1"/>
            <a:r>
              <a:rPr lang="de-DE" dirty="0"/>
              <a:t>Flugkosten</a:t>
            </a:r>
          </a:p>
          <a:p>
            <a:pPr lvl="1"/>
            <a:r>
              <a:rPr lang="de-DE" dirty="0"/>
              <a:t>Flugkosten inkl. Ausgleichszahlungen der Airline für verspätete Ankunft</a:t>
            </a:r>
          </a:p>
          <a:p>
            <a:pPr lvl="1"/>
            <a:r>
              <a:rPr lang="de-DE" dirty="0"/>
              <a:t>Reisedauer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2D4F-8B5E-FC4B-BEE3-B2832A0A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167F-88FC-934D-9E8C-C5B1175A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EB9A8-381F-9947-9798-C11EC8BE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71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D4E5-5A2F-DD44-AA1F-59376943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Beispielgraph G6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4D45823-C99B-7B4A-8A29-F829AEB0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0" y="1459480"/>
            <a:ext cx="3352800" cy="3632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017C-B3B2-8E4E-A6F7-CC6F89C1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8B2D-AC71-EB41-A5C8-BBBE6C80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4FAF-FEFE-CD4B-833D-601B55C9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21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B261A-16D7-974D-9609-5FEAE7A5F423}"/>
              </a:ext>
            </a:extLst>
          </p:cNvPr>
          <p:cNvSpPr txBox="1"/>
          <p:nvPr/>
        </p:nvSpPr>
        <p:spPr>
          <a:xfrm>
            <a:off x="3467073" y="5239091"/>
            <a:ext cx="54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G6, für den Passenger-Routing </a:t>
            </a:r>
            <a:r>
              <a:rPr lang="de-DE" i="1" dirty="0" err="1"/>
              <a:t>Use</a:t>
            </a:r>
            <a:r>
              <a:rPr lang="de-DE" i="1" dirty="0"/>
              <a:t>-Case</a:t>
            </a:r>
          </a:p>
        </p:txBody>
      </p:sp>
    </p:spTree>
    <p:extLst>
      <p:ext uri="{BB962C8B-B14F-4D97-AF65-F5344CB8AC3E}">
        <p14:creationId xmlns:p14="http://schemas.microsoft.com/office/powerpoint/2010/main" val="292672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3A1C-C3E5-9249-A5E3-DDBDFB5B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E4D5-240E-0B4C-B5AA-3B828D54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  <a:p>
            <a:r>
              <a:rPr lang="de-DE" dirty="0"/>
              <a:t>Quantum-Computing-Framework </a:t>
            </a:r>
            <a:r>
              <a:rPr lang="de-DE" i="1" dirty="0" err="1"/>
              <a:t>Qiskit</a:t>
            </a:r>
            <a:endParaRPr lang="de-DE" i="1" dirty="0"/>
          </a:p>
          <a:p>
            <a:r>
              <a:rPr lang="de-DE" i="1" dirty="0" err="1"/>
              <a:t>Qiskit</a:t>
            </a:r>
            <a:r>
              <a:rPr lang="de-DE" dirty="0"/>
              <a:t>-Simulator, lokal</a:t>
            </a:r>
          </a:p>
          <a:p>
            <a:r>
              <a:rPr lang="de-DE" dirty="0" err="1"/>
              <a:t>Use</a:t>
            </a:r>
            <a:r>
              <a:rPr lang="de-DE" dirty="0"/>
              <a:t>-Cases aus Paper: jeweils zwei Testfälle</a:t>
            </a:r>
          </a:p>
          <a:p>
            <a:r>
              <a:rPr lang="de-DE" dirty="0"/>
              <a:t>Passenger-Routing </a:t>
            </a:r>
            <a:r>
              <a:rPr lang="de-DE" dirty="0" err="1"/>
              <a:t>Use</a:t>
            </a:r>
            <a:r>
              <a:rPr lang="de-DE" dirty="0"/>
              <a:t>-Case: ein Testfall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F57D-9A3A-5D4B-A3CE-C12F0897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CD8F-1F1E-A448-A02A-35696BDD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D8A22-CC0F-8148-B786-9AC78A8C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15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5EF47C-156B-EB4D-87E5-2188C280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3200" dirty="0"/>
              <a:t>…und ein kurzer Sprung zur Demo</a:t>
            </a:r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775AA-E05A-2843-A5E3-F69B60E0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5604-B7E0-D543-8637-56C3D168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05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199DE-7596-0740-85F3-61FC5145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FD305-181E-C449-A843-3D6403BE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Unterschiedliche </a:t>
            </a:r>
            <a:r>
              <a:rPr lang="de-DE" dirty="0" err="1"/>
              <a:t>Qubit</a:t>
            </a:r>
            <a:r>
              <a:rPr lang="de-DE" dirty="0"/>
              <a:t>-Zahlen für verschiedene Probleme</a:t>
            </a:r>
          </a:p>
          <a:p>
            <a:r>
              <a:rPr lang="de-DE" dirty="0"/>
              <a:t>VQE für mittelgroße und große Probleme bessere Performance als QAOA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Für kleine Probleme (&lt;10 </a:t>
            </a:r>
            <a:r>
              <a:rPr lang="de-DE" dirty="0" err="1"/>
              <a:t>Qubits</a:t>
            </a:r>
            <a:r>
              <a:rPr lang="de-DE" dirty="0"/>
              <a:t>) sehr gute Ergebnisse</a:t>
            </a:r>
          </a:p>
          <a:p>
            <a:r>
              <a:rPr lang="de-DE" dirty="0"/>
              <a:t>Für mittelgroße Probleme (~10-19) mit Parametertuning gute Ergebnisse </a:t>
            </a:r>
          </a:p>
          <a:p>
            <a:r>
              <a:rPr lang="de-DE" dirty="0"/>
              <a:t>Für Probleme ab ~20 </a:t>
            </a:r>
            <a:r>
              <a:rPr lang="de-DE" dirty="0" err="1"/>
              <a:t>Qubits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Parametertuning komplizierter</a:t>
            </a:r>
          </a:p>
          <a:p>
            <a:pPr lvl="1"/>
            <a:r>
              <a:rPr lang="de-DE" dirty="0"/>
              <a:t>Evtl. längere Rechenzeit (</a:t>
            </a:r>
            <a:r>
              <a:rPr lang="de-DE" dirty="0" err="1"/>
              <a:t>abh.</a:t>
            </a:r>
            <a:r>
              <a:rPr lang="de-DE" dirty="0"/>
              <a:t> von </a:t>
            </a:r>
            <a:r>
              <a:rPr lang="de-DE" i="1" dirty="0" err="1"/>
              <a:t>repetitions</a:t>
            </a:r>
            <a:r>
              <a:rPr lang="de-DE" dirty="0"/>
              <a:t> &amp; klassischem Optimierer)</a:t>
            </a:r>
          </a:p>
          <a:p>
            <a:pPr lvl="1"/>
            <a:r>
              <a:rPr lang="de-DE" dirty="0"/>
              <a:t>Ohne passende Parameter schlechte Ergebnisse</a:t>
            </a:r>
          </a:p>
          <a:p>
            <a:endParaRPr lang="de-DE" dirty="0"/>
          </a:p>
          <a:p>
            <a:r>
              <a:rPr lang="de-DE" dirty="0"/>
              <a:t>Generell: Mehrere Durchgänge notwendig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5694C-AEE4-654D-A6B5-4359B4C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0FA2D-8FFF-BB46-B30B-65CB17CB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0F5AD-3DC9-1647-BCE9-1E602A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40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64ED-C560-B44E-9EE2-35FD9101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kleine Graphen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F0462D51-B7DA-F24E-8911-5F8323FA8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" y="1778000"/>
            <a:ext cx="6134100" cy="3302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A916-F466-8240-947B-D189C489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E7E9-BF40-3F42-928D-FF6ABA0D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D3B8-173F-434D-ABAD-E736FB90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25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A75C9-447C-654F-91FF-03B77F1E1186}"/>
              </a:ext>
            </a:extLst>
          </p:cNvPr>
          <p:cNvSpPr txBox="1"/>
          <p:nvPr/>
        </p:nvSpPr>
        <p:spPr>
          <a:xfrm>
            <a:off x="711174" y="5069278"/>
            <a:ext cx="5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G2; </a:t>
            </a:r>
            <a:r>
              <a:rPr lang="de-DE" i="1" dirty="0" err="1"/>
              <a:t>Use</a:t>
            </a:r>
            <a:r>
              <a:rPr lang="de-DE" i="1" dirty="0"/>
              <a:t>-Case 1 (Basic SV); VQE</a:t>
            </a:r>
          </a:p>
          <a:p>
            <a:pPr algn="ctr"/>
            <a:r>
              <a:rPr lang="de-DE" i="1" dirty="0"/>
              <a:t>5 </a:t>
            </a:r>
            <a:r>
              <a:rPr lang="de-DE" i="1" dirty="0" err="1"/>
              <a:t>Qubits</a:t>
            </a:r>
            <a:endParaRPr lang="de-DE" i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BEF918-E2D9-A945-8064-D2FE5567C1C1}"/>
              </a:ext>
            </a:extLst>
          </p:cNvPr>
          <p:cNvCxnSpPr>
            <a:cxnSpLocks/>
          </p:cNvCxnSpPr>
          <p:nvPr/>
        </p:nvCxnSpPr>
        <p:spPr>
          <a:xfrm>
            <a:off x="597600" y="4741200"/>
            <a:ext cx="5508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 descr="Diagram, shape, schematic&#10;&#10;Description automatically generated">
            <a:extLst>
              <a:ext uri="{FF2B5EF4-FFF2-40B4-BE49-F238E27FC236}">
                <a16:creationId xmlns:a16="http://schemas.microsoft.com/office/drawing/2014/main" id="{7956684D-4DB5-A24E-BEC3-669029F9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60" y="2007791"/>
            <a:ext cx="3291334" cy="25632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9BE963-7CE6-0B4D-8764-FDF6ECBF8FCF}"/>
              </a:ext>
            </a:extLst>
          </p:cNvPr>
          <p:cNvSpPr txBox="1"/>
          <p:nvPr/>
        </p:nvSpPr>
        <p:spPr>
          <a:xfrm>
            <a:off x="7859147" y="4670005"/>
            <a:ext cx="205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Graph G2, mit Ziel 3</a:t>
            </a:r>
          </a:p>
        </p:txBody>
      </p:sp>
    </p:spTree>
    <p:extLst>
      <p:ext uri="{BB962C8B-B14F-4D97-AF65-F5344CB8AC3E}">
        <p14:creationId xmlns:p14="http://schemas.microsoft.com/office/powerpoint/2010/main" val="4100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64ED-C560-B44E-9EE2-35FD9101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kleine Graphen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A916-F466-8240-947B-D189C489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E7E9-BF40-3F42-928D-FF6ABA0D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D3B8-173F-434D-ABAD-E736FB90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26</a:t>
            </a:fld>
            <a:endParaRPr lang="de-DE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C8D3247-F839-F341-B659-40B84FE7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690688"/>
            <a:ext cx="5270500" cy="313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7F67E1-5E11-4D4F-B8C6-0407B1EE8A57}"/>
              </a:ext>
            </a:extLst>
          </p:cNvPr>
          <p:cNvSpPr txBox="1"/>
          <p:nvPr/>
        </p:nvSpPr>
        <p:spPr>
          <a:xfrm>
            <a:off x="1054553" y="5013966"/>
            <a:ext cx="481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G3; </a:t>
            </a:r>
            <a:r>
              <a:rPr lang="de-DE" i="1" dirty="0" err="1"/>
              <a:t>Use</a:t>
            </a:r>
            <a:r>
              <a:rPr lang="de-DE" i="1" dirty="0"/>
              <a:t>-Case 2 (SV); VQE</a:t>
            </a:r>
          </a:p>
          <a:p>
            <a:pPr algn="ctr"/>
            <a:r>
              <a:rPr lang="de-DE" i="1" dirty="0"/>
              <a:t>8 </a:t>
            </a:r>
            <a:r>
              <a:rPr lang="de-DE" i="1" dirty="0" err="1"/>
              <a:t>Qubits</a:t>
            </a:r>
            <a:endParaRPr lang="de-DE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BE7523-5FBC-B246-842A-6D872A4A3214}"/>
              </a:ext>
            </a:extLst>
          </p:cNvPr>
          <p:cNvCxnSpPr>
            <a:cxnSpLocks/>
          </p:cNvCxnSpPr>
          <p:nvPr/>
        </p:nvCxnSpPr>
        <p:spPr>
          <a:xfrm>
            <a:off x="1070300" y="4669088"/>
            <a:ext cx="477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9DB6367A-CD6C-FC4E-8AB0-721966E16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02" y="1690688"/>
            <a:ext cx="5105400" cy="330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EAF305-8FB3-404A-A78B-76A89B4A60AE}"/>
              </a:ext>
            </a:extLst>
          </p:cNvPr>
          <p:cNvSpPr txBox="1"/>
          <p:nvPr/>
        </p:nvSpPr>
        <p:spPr>
          <a:xfrm>
            <a:off x="6313575" y="4992688"/>
            <a:ext cx="54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G3, mit Ziel 4</a:t>
            </a:r>
          </a:p>
        </p:txBody>
      </p:sp>
    </p:spTree>
    <p:extLst>
      <p:ext uri="{BB962C8B-B14F-4D97-AF65-F5344CB8AC3E}">
        <p14:creationId xmlns:p14="http://schemas.microsoft.com/office/powerpoint/2010/main" val="2512847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B939-C350-8C40-B6D5-CD3A36A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mittelgroße Graphen (10-19)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891A929D-AFD6-0C47-AF2A-E2EC0B2B4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90" y="2223401"/>
            <a:ext cx="6077995" cy="29539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2D7E-7227-3941-9DEA-4AED6666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8C53-7D39-9348-8B9B-E916DD10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2CD7-0512-7747-A3B0-95A88BB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27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133C8-9F89-BE43-B4E1-9143C774F3E2}"/>
              </a:ext>
            </a:extLst>
          </p:cNvPr>
          <p:cNvSpPr txBox="1"/>
          <p:nvPr/>
        </p:nvSpPr>
        <p:spPr>
          <a:xfrm>
            <a:off x="819961" y="5177306"/>
            <a:ext cx="5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G1; </a:t>
            </a:r>
            <a:r>
              <a:rPr lang="de-DE" i="1" dirty="0" err="1"/>
              <a:t>Use</a:t>
            </a:r>
            <a:r>
              <a:rPr lang="de-DE" i="1" dirty="0"/>
              <a:t>-Case 2 (SV); VQE</a:t>
            </a:r>
          </a:p>
          <a:p>
            <a:pPr algn="ctr"/>
            <a:r>
              <a:rPr lang="de-DE" i="1" dirty="0"/>
              <a:t>17 </a:t>
            </a:r>
            <a:r>
              <a:rPr lang="de-DE" i="1" dirty="0" err="1"/>
              <a:t>Qubits</a:t>
            </a:r>
            <a:endParaRPr lang="de-DE" i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4708F8-094E-7A4B-9FEA-DD09F518ADA0}"/>
              </a:ext>
            </a:extLst>
          </p:cNvPr>
          <p:cNvCxnSpPr>
            <a:cxnSpLocks/>
          </p:cNvCxnSpPr>
          <p:nvPr/>
        </p:nvCxnSpPr>
        <p:spPr>
          <a:xfrm>
            <a:off x="618685" y="3385019"/>
            <a:ext cx="565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D374E15-8CFC-7848-83C2-0CF40B5F6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56" y="2040257"/>
            <a:ext cx="4570250" cy="32194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3DF8D1-0D80-C940-BD24-414632E1492B}"/>
              </a:ext>
            </a:extLst>
          </p:cNvPr>
          <p:cNvSpPr txBox="1"/>
          <p:nvPr/>
        </p:nvSpPr>
        <p:spPr>
          <a:xfrm>
            <a:off x="6554155" y="5315805"/>
            <a:ext cx="525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G1, mit Ziel 9</a:t>
            </a:r>
          </a:p>
        </p:txBody>
      </p:sp>
    </p:spTree>
    <p:extLst>
      <p:ext uri="{BB962C8B-B14F-4D97-AF65-F5344CB8AC3E}">
        <p14:creationId xmlns:p14="http://schemas.microsoft.com/office/powerpoint/2010/main" val="1904051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B939-C350-8C40-B6D5-CD3A36A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mittelgroße Graphen (10-19)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2D7E-7227-3941-9DEA-4AED6666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8C53-7D39-9348-8B9B-E916DD10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2CD7-0512-7747-A3B0-95A88BB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28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1A1C5-D24F-C443-A4AD-1EB02D5F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56" y="1969416"/>
            <a:ext cx="6162688" cy="2919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0430AD-148D-284C-A184-D08985E388D0}"/>
              </a:ext>
            </a:extLst>
          </p:cNvPr>
          <p:cNvSpPr txBox="1"/>
          <p:nvPr/>
        </p:nvSpPr>
        <p:spPr>
          <a:xfrm>
            <a:off x="952474" y="4888357"/>
            <a:ext cx="5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G1; </a:t>
            </a:r>
            <a:r>
              <a:rPr lang="de-DE" i="1" dirty="0" err="1"/>
              <a:t>Use</a:t>
            </a:r>
            <a:r>
              <a:rPr lang="de-DE" i="1" dirty="0"/>
              <a:t>-Case 4 (MV); VQE</a:t>
            </a:r>
          </a:p>
          <a:p>
            <a:pPr algn="ctr"/>
            <a:r>
              <a:rPr lang="de-DE" i="1" dirty="0"/>
              <a:t>15 </a:t>
            </a:r>
            <a:r>
              <a:rPr lang="de-DE" i="1" dirty="0" err="1"/>
              <a:t>Qubits</a:t>
            </a:r>
            <a:r>
              <a:rPr lang="de-DE" i="1" dirty="0"/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C46C71-F8A0-094A-8645-4200236C2C79}"/>
              </a:ext>
            </a:extLst>
          </p:cNvPr>
          <p:cNvCxnSpPr>
            <a:cxnSpLocks/>
          </p:cNvCxnSpPr>
          <p:nvPr/>
        </p:nvCxnSpPr>
        <p:spPr>
          <a:xfrm>
            <a:off x="680222" y="4264697"/>
            <a:ext cx="5824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FFDECB-EF0E-AD46-BDA9-15D013277395}"/>
              </a:ext>
            </a:extLst>
          </p:cNvPr>
          <p:cNvSpPr txBox="1"/>
          <p:nvPr/>
        </p:nvSpPr>
        <p:spPr>
          <a:xfrm>
            <a:off x="6466895" y="5340914"/>
            <a:ext cx="54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G1, mit Ziel 4 und 6 </a:t>
            </a:r>
          </a:p>
        </p:txBody>
      </p:sp>
      <p:pic>
        <p:nvPicPr>
          <p:cNvPr id="18" name="Picture 17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B25AB4C-AC31-D54D-9886-DAF51AB1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56" y="2040257"/>
            <a:ext cx="4570250" cy="32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19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F57E9D-1B73-9F4C-9E79-8BFEFBC056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Ergebnisse für große Graphen (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dirty="0"/>
                  <a:t>20)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F57E9D-1B73-9F4C-9E79-8BFEFBC05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C530E12F-BB4B-864E-8632-D141CB9EC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286" y="2160232"/>
            <a:ext cx="7239000" cy="290616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376F-2666-A04D-9EB2-2C42FFA9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8EEF-9B71-3542-A58A-43E5908F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AABA-A5CC-9143-9D17-104CD9F8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29</a:t>
            </a:fld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F2EE7-7223-F14D-A63A-9D8D774FE8BC}"/>
              </a:ext>
            </a:extLst>
          </p:cNvPr>
          <p:cNvSpPr txBox="1"/>
          <p:nvPr/>
        </p:nvSpPr>
        <p:spPr>
          <a:xfrm>
            <a:off x="1130274" y="5108044"/>
            <a:ext cx="5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G5; </a:t>
            </a:r>
            <a:r>
              <a:rPr lang="de-DE" i="1" dirty="0" err="1"/>
              <a:t>Use</a:t>
            </a:r>
            <a:r>
              <a:rPr lang="de-DE" i="1" dirty="0"/>
              <a:t>-Case 3 (TSP); VQE</a:t>
            </a:r>
          </a:p>
          <a:p>
            <a:pPr algn="ctr"/>
            <a:r>
              <a:rPr lang="de-DE" i="1" dirty="0"/>
              <a:t>20 </a:t>
            </a:r>
            <a:r>
              <a:rPr lang="de-DE" i="1" dirty="0" err="1"/>
              <a:t>Qubits</a:t>
            </a:r>
            <a:endParaRPr lang="de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47D77C-C21B-7E4E-9110-832E8ACE116F}"/>
              </a:ext>
            </a:extLst>
          </p:cNvPr>
          <p:cNvCxnSpPr>
            <a:cxnSpLocks/>
          </p:cNvCxnSpPr>
          <p:nvPr/>
        </p:nvCxnSpPr>
        <p:spPr>
          <a:xfrm>
            <a:off x="504000" y="2612998"/>
            <a:ext cx="6740971" cy="0"/>
          </a:xfrm>
          <a:prstGeom prst="line">
            <a:avLst/>
          </a:prstGeom>
          <a:ln w="2730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A7A54B-8F7B-8842-A9FD-7DEEFD4621EF}"/>
              </a:ext>
            </a:extLst>
          </p:cNvPr>
          <p:cNvSpPr txBox="1"/>
          <p:nvPr/>
        </p:nvSpPr>
        <p:spPr>
          <a:xfrm>
            <a:off x="8055389" y="5720878"/>
            <a:ext cx="29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G5</a:t>
            </a:r>
          </a:p>
        </p:txBody>
      </p:sp>
      <p:pic>
        <p:nvPicPr>
          <p:cNvPr id="16" name="Picture 15" descr="Shape, radar chart, polygon&#10;&#10;Description automatically generated">
            <a:extLst>
              <a:ext uri="{FF2B5EF4-FFF2-40B4-BE49-F238E27FC236}">
                <a16:creationId xmlns:a16="http://schemas.microsoft.com/office/drawing/2014/main" id="{5459F4D3-A350-664B-839E-F5F5B0A1C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458" y="1668915"/>
            <a:ext cx="4299857" cy="40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3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D91E-BEFB-E54C-A5B5-F0ADC16E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8769-82AF-1D4F-BD20-4DBD96EB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Quantum-Computing: großes Potential; Alternative für/Ergänzung zu klassischen Computern</a:t>
            </a:r>
          </a:p>
          <a:p>
            <a:r>
              <a:rPr lang="de-DE" dirty="0"/>
              <a:t>Besonders geeignet für Optimierungsprobleme</a:t>
            </a:r>
          </a:p>
          <a:p>
            <a:r>
              <a:rPr lang="de-DE" dirty="0"/>
              <a:t>Aber – noch Limitationen (NISQ-Ära</a:t>
            </a:r>
            <a:r>
              <a:rPr lang="de-DE" baseline="30000" dirty="0"/>
              <a:t>1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Relativ geringe Anzahl an </a:t>
            </a:r>
            <a:r>
              <a:rPr lang="de-DE" dirty="0" err="1"/>
              <a:t>Qubits</a:t>
            </a:r>
            <a:r>
              <a:rPr lang="de-DE" dirty="0"/>
              <a:t> (&lt;100)</a:t>
            </a:r>
          </a:p>
          <a:p>
            <a:pPr lvl="1"/>
            <a:r>
              <a:rPr lang="de-DE" dirty="0"/>
              <a:t>Noise</a:t>
            </a:r>
          </a:p>
          <a:p>
            <a:pPr lvl="1"/>
            <a:r>
              <a:rPr lang="de-DE" dirty="0"/>
              <a:t>Kohärenzzeiten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EBFB5-3E42-594C-BB10-474B4114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1475" y="6356350"/>
            <a:ext cx="3829050" cy="414332"/>
          </a:xfrm>
        </p:spPr>
        <p:txBody>
          <a:bodyPr/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Einführung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499314-8858-2940-BFBE-0705A325E0E2}"/>
              </a:ext>
            </a:extLst>
          </p:cNvPr>
          <p:cNvCxnSpPr/>
          <p:nvPr/>
        </p:nvCxnSpPr>
        <p:spPr>
          <a:xfrm>
            <a:off x="781050" y="5702300"/>
            <a:ext cx="106299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810C9-C63B-0743-9BC9-F6051793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1050" y="6380953"/>
            <a:ext cx="2743200" cy="365125"/>
          </a:xfrm>
        </p:spPr>
        <p:txBody>
          <a:bodyPr/>
          <a:lstStyle/>
          <a:p>
            <a:r>
              <a:rPr lang="de-DE" dirty="0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FCCE-BC98-2C41-A58C-0FB1C873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</a:t>
            </a:fld>
            <a:endParaRPr lang="de-DE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38F7808D-6796-A147-9023-7BC5CDD927AD}"/>
              </a:ext>
            </a:extLst>
          </p:cNvPr>
          <p:cNvSpPr txBox="1">
            <a:spLocks/>
          </p:cNvSpPr>
          <p:nvPr/>
        </p:nvSpPr>
        <p:spPr>
          <a:xfrm>
            <a:off x="781050" y="5811838"/>
            <a:ext cx="434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1: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Noisy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Intermediate-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Scale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Quantum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technology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53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F57E9D-1B73-9F4C-9E79-8BFEFBC056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Ergebnisse für große Graphen (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dirty="0"/>
                  <a:t>20)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F57E9D-1B73-9F4C-9E79-8BFEFBC05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376F-2666-A04D-9EB2-2C42FFA9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8EEF-9B71-3542-A58A-43E5908F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AABA-A5CC-9143-9D17-104CD9F8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30</a:t>
            </a:fld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F2EE7-7223-F14D-A63A-9D8D774FE8BC}"/>
              </a:ext>
            </a:extLst>
          </p:cNvPr>
          <p:cNvSpPr txBox="1"/>
          <p:nvPr/>
        </p:nvSpPr>
        <p:spPr>
          <a:xfrm>
            <a:off x="1170189" y="4969034"/>
            <a:ext cx="585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G6; </a:t>
            </a:r>
            <a:r>
              <a:rPr lang="de-DE" i="1" dirty="0" err="1"/>
              <a:t>Use</a:t>
            </a:r>
            <a:r>
              <a:rPr lang="de-DE" i="1" dirty="0"/>
              <a:t>-Case 5 (Passenger Routing); VQE</a:t>
            </a:r>
          </a:p>
          <a:p>
            <a:pPr algn="ctr"/>
            <a:r>
              <a:rPr lang="de-DE" i="1" dirty="0"/>
              <a:t>17 + 6 </a:t>
            </a:r>
            <a:r>
              <a:rPr lang="de-DE" i="1" dirty="0" err="1"/>
              <a:t>Qubits</a:t>
            </a:r>
            <a:r>
              <a:rPr lang="de-DE" i="1" dirty="0"/>
              <a:t> (</a:t>
            </a:r>
            <a:r>
              <a:rPr lang="de-DE" i="1" dirty="0" err="1"/>
              <a:t>Slack</a:t>
            </a:r>
            <a:r>
              <a:rPr lang="de-DE" i="1" dirty="0"/>
              <a:t>-Variablen)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A2D53055-364A-F34F-B765-20F84F59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5" y="2154673"/>
            <a:ext cx="7010400" cy="2794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47D77C-C21B-7E4E-9110-832E8ACE116F}"/>
              </a:ext>
            </a:extLst>
          </p:cNvPr>
          <p:cNvCxnSpPr>
            <a:cxnSpLocks/>
          </p:cNvCxnSpPr>
          <p:nvPr/>
        </p:nvCxnSpPr>
        <p:spPr>
          <a:xfrm>
            <a:off x="400972" y="2555228"/>
            <a:ext cx="676908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3564591-BB22-C04D-9A14-D3FA21FBE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01000" y="1946536"/>
            <a:ext cx="3352800" cy="36322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FAB68F-5E7A-F348-9105-59B1686D4EAA}"/>
              </a:ext>
            </a:extLst>
          </p:cNvPr>
          <p:cNvSpPr txBox="1"/>
          <p:nvPr/>
        </p:nvSpPr>
        <p:spPr>
          <a:xfrm>
            <a:off x="8634185" y="5731169"/>
            <a:ext cx="208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G6, mit Ziel 1, 1 und 3</a:t>
            </a:r>
          </a:p>
        </p:txBody>
      </p:sp>
    </p:spTree>
    <p:extLst>
      <p:ext uri="{BB962C8B-B14F-4D97-AF65-F5344CB8AC3E}">
        <p14:creationId xmlns:p14="http://schemas.microsoft.com/office/powerpoint/2010/main" val="90347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48A1-B2E6-5642-9A72-5059F21E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Time-</a:t>
            </a:r>
            <a:r>
              <a:rPr lang="de-DE" dirty="0" err="1"/>
              <a:t>Dependent</a:t>
            </a:r>
            <a:r>
              <a:rPr lang="de-DE" dirty="0"/>
              <a:t> SV Routing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414E-64F5-4142-8AB3-19B28FDA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812D-184C-5741-B851-3E1EEFAE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31</a:t>
            </a:fld>
            <a:endParaRPr lang="de-DE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B7419E0-0381-DC4F-BFB4-FDAF31A1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00" y="1746000"/>
            <a:ext cx="5270500" cy="313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CB108-2D39-1648-BD4E-71D84E76228F}"/>
              </a:ext>
            </a:extLst>
          </p:cNvPr>
          <p:cNvSpPr txBox="1"/>
          <p:nvPr/>
        </p:nvSpPr>
        <p:spPr>
          <a:xfrm>
            <a:off x="6637053" y="5069278"/>
            <a:ext cx="481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G3; </a:t>
            </a:r>
            <a:r>
              <a:rPr lang="de-DE" i="1" dirty="0" err="1"/>
              <a:t>Use</a:t>
            </a:r>
            <a:r>
              <a:rPr lang="de-DE" i="1" dirty="0"/>
              <a:t>-Case 2 (SV); VQE</a:t>
            </a:r>
          </a:p>
          <a:p>
            <a:pPr algn="ctr"/>
            <a:r>
              <a:rPr lang="de-DE" i="1" dirty="0"/>
              <a:t>8 </a:t>
            </a:r>
            <a:r>
              <a:rPr lang="de-DE" i="1" dirty="0" err="1"/>
              <a:t>Qubits</a:t>
            </a:r>
            <a:endParaRPr lang="de-DE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59AC92-FB0A-1C4D-8D9A-70CC35568C01}"/>
              </a:ext>
            </a:extLst>
          </p:cNvPr>
          <p:cNvCxnSpPr>
            <a:cxnSpLocks/>
          </p:cNvCxnSpPr>
          <p:nvPr/>
        </p:nvCxnSpPr>
        <p:spPr>
          <a:xfrm>
            <a:off x="6652800" y="4724400"/>
            <a:ext cx="477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473D36-0F27-C84C-895C-0CA7E793C082}"/>
              </a:ext>
            </a:extLst>
          </p:cNvPr>
          <p:cNvSpPr txBox="1"/>
          <p:nvPr/>
        </p:nvSpPr>
        <p:spPr>
          <a:xfrm>
            <a:off x="742554" y="5023111"/>
            <a:ext cx="481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G3, mit Ziel 4</a:t>
            </a:r>
          </a:p>
        </p:txBody>
      </p:sp>
      <p:pic>
        <p:nvPicPr>
          <p:cNvPr id="13" name="Picture 12" descr="A picture containing watch&#10;&#10;Description automatically generated">
            <a:extLst>
              <a:ext uri="{FF2B5EF4-FFF2-40B4-BE49-F238E27FC236}">
                <a16:creationId xmlns:a16="http://schemas.microsoft.com/office/drawing/2014/main" id="{9F17A19C-E09F-FD49-B674-35803E1C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00" y="1811533"/>
            <a:ext cx="5003356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6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ED6FE4-1D2D-8E4C-A333-AD109DE9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D699B-F132-5C4A-B31D-FFD41655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C27-824E-D348-A8EE-4ADB9FC6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921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CFA7-8DCC-A949-AE1E-0BB2F21E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60D4-DC75-2545-A0B4-9E6A6899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29800" cy="4351338"/>
          </a:xfrm>
        </p:spPr>
        <p:txBody>
          <a:bodyPr/>
          <a:lstStyle/>
          <a:p>
            <a:r>
              <a:rPr lang="de-DE" dirty="0"/>
              <a:t>Hardware relevant bei </a:t>
            </a:r>
            <a:r>
              <a:rPr lang="de-DE" dirty="0" err="1"/>
              <a:t>Simulatornutzung</a:t>
            </a:r>
            <a:endParaRPr lang="de-DE" dirty="0"/>
          </a:p>
          <a:p>
            <a:r>
              <a:rPr lang="de-DE" dirty="0"/>
              <a:t>Langer Zeitaufwand zum Großteil durch Simulator</a:t>
            </a:r>
          </a:p>
          <a:p>
            <a:r>
              <a:rPr lang="de-DE" dirty="0"/>
              <a:t>Fokuspunkt: Parametertuning</a:t>
            </a:r>
          </a:p>
          <a:p>
            <a:r>
              <a:rPr lang="de-DE" dirty="0"/>
              <a:t>Sehr viele Parameteroptionen, die problemspezifisch anzupassen sind</a:t>
            </a:r>
          </a:p>
          <a:p>
            <a:r>
              <a:rPr lang="de-DE" dirty="0"/>
              <a:t>Vereinfachung des Parametertuning durch genauere Analyse der Probleme &amp; Algorithmen </a:t>
            </a:r>
          </a:p>
          <a:p>
            <a:r>
              <a:rPr lang="de-DE" dirty="0"/>
              <a:t>Fokuspunkt: Reduktion der </a:t>
            </a:r>
            <a:r>
              <a:rPr lang="de-DE" dirty="0" err="1"/>
              <a:t>Qubitzahlen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887D-841B-FC46-A798-57C263EB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01F9-BE13-AB49-9FD8-D7F09A0A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81AB-A8B9-3441-B9F1-B0A5D426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53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3C4-947C-284A-94AE-537C2D7C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B859-08B4-7D40-B1D6-695CCCFE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getestetem Setup aktuell nur relativ kleine Probleme verlässlich lösbar – keine relevanten Fälle</a:t>
            </a:r>
          </a:p>
          <a:p>
            <a:r>
              <a:rPr lang="de-DE" dirty="0"/>
              <a:t>Abwandlungen der Algorithmen eventuell performanter (ADAPT-QAOA; ADAPT-VQE)</a:t>
            </a:r>
          </a:p>
          <a:p>
            <a:r>
              <a:rPr lang="de-DE" dirty="0"/>
              <a:t>Warm-</a:t>
            </a:r>
            <a:r>
              <a:rPr lang="de-DE" dirty="0" err="1"/>
              <a:t>Starting</a:t>
            </a:r>
            <a:r>
              <a:rPr lang="de-DE" dirty="0"/>
              <a:t> als zusätzliche mögliche Verbesserung</a:t>
            </a:r>
          </a:p>
          <a:p>
            <a:r>
              <a:rPr lang="de-DE" dirty="0"/>
              <a:t>Mit performanteren echten Quanten-Computern größere Probleme lösbar</a:t>
            </a:r>
          </a:p>
          <a:p>
            <a:r>
              <a:rPr lang="de-DE" dirty="0"/>
              <a:t>Auswirkung von Noise noch nicht untersucht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E693-5567-0B4B-9F30-08707FC7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8DA0-EB0C-C345-A602-CA488718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638C-6AF4-D647-B871-47B07739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33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62BB-E883-854A-89C2-5F4E8CC70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89D74-D452-8A44-BA60-15B33A9A2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180"/>
            <a:ext cx="9144000" cy="293301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Die Arbeit finden Sie unter: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https://github.com/ansrev/qaoa_routing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Kontakt:</a:t>
            </a:r>
          </a:p>
          <a:p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lucinemadadi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{at}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gmail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5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72BD9-FC5E-3A48-A180-B7A06A4D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 der Arbeit &amp; Theorie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FC8AC-18E0-B049-B673-42306395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CE766-517A-7D42-B78C-1E0D476B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8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A229-B328-5946-BAED-576A9FC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05EE-DE6E-3E49-8012-71C60C6E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von Algorithmen, die mit NISQ-Technologie umsetzbar sind:</a:t>
            </a:r>
          </a:p>
          <a:p>
            <a:pPr lvl="1"/>
            <a:r>
              <a:rPr lang="de-DE" dirty="0"/>
              <a:t>QAOA (Quantum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VQE (</a:t>
            </a:r>
            <a:r>
              <a:rPr lang="de-DE" dirty="0" err="1"/>
              <a:t>Variational</a:t>
            </a:r>
            <a:r>
              <a:rPr lang="de-DE" dirty="0"/>
              <a:t> Quantum </a:t>
            </a:r>
            <a:r>
              <a:rPr lang="de-DE" dirty="0" err="1"/>
              <a:t>Eigensolver</a:t>
            </a:r>
            <a:r>
              <a:rPr lang="de-DE" dirty="0"/>
              <a:t>)</a:t>
            </a:r>
          </a:p>
          <a:p>
            <a:r>
              <a:rPr lang="de-DE" dirty="0"/>
              <a:t>Implementierung und Lösen von verschiedenen Routing </a:t>
            </a:r>
            <a:r>
              <a:rPr lang="de-DE" dirty="0" err="1"/>
              <a:t>Use</a:t>
            </a:r>
            <a:r>
              <a:rPr lang="de-DE" dirty="0"/>
              <a:t>-Cases</a:t>
            </a:r>
          </a:p>
          <a:p>
            <a:r>
              <a:rPr lang="de-DE" dirty="0"/>
              <a:t>Testen mit kleinen Graphen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4A4F-E9A0-B24D-8B53-2073CC9D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0476-5439-A64C-A7A6-5AA79B24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Ansatz &amp; Theorie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8846-AF23-574D-8B0A-A4D4D721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7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1ED-5E2E-DB4D-B8FA-E86E9BFE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QAOA – Quantum </a:t>
            </a:r>
            <a:r>
              <a:rPr lang="de-DE" sz="4000" dirty="0" err="1"/>
              <a:t>Approximate</a:t>
            </a:r>
            <a:r>
              <a:rPr lang="de-DE" sz="4000" dirty="0"/>
              <a:t> </a:t>
            </a:r>
            <a:r>
              <a:rPr lang="de-DE" sz="4000" dirty="0" err="1"/>
              <a:t>Optimization</a:t>
            </a:r>
            <a:r>
              <a:rPr lang="de-DE" sz="4000" dirty="0"/>
              <a:t> </a:t>
            </a:r>
            <a:r>
              <a:rPr lang="de-DE" sz="4000" dirty="0" err="1"/>
              <a:t>Algorithm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4588C-413C-804E-8609-4405E31EA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/>
                  <a:t>Hybrider Algorithmus</a:t>
                </a:r>
              </a:p>
              <a:p>
                <a:r>
                  <a:rPr lang="de-DE" sz="2400" dirty="0" err="1"/>
                  <a:t>Qubits</a:t>
                </a:r>
                <a:r>
                  <a:rPr lang="de-DE" sz="2400" dirty="0"/>
                  <a:t> starten als </a:t>
                </a:r>
                <a:r>
                  <a:rPr lang="en-DE" sz="2400" dirty="0"/>
                  <a:t>|0⟩</a:t>
                </a:r>
                <a:r>
                  <a:rPr lang="de-DE" sz="2400" dirty="0"/>
                  <a:t>, werden dann in Superposition gebracht</a:t>
                </a:r>
              </a:p>
              <a:p>
                <a:r>
                  <a:rPr lang="de-DE" sz="2400" dirty="0"/>
                  <a:t>Iterative Änderung des </a:t>
                </a:r>
                <a:r>
                  <a:rPr lang="de-DE" sz="2400" dirty="0" err="1"/>
                  <a:t>Qubit</a:t>
                </a:r>
                <a:r>
                  <a:rPr lang="de-DE" sz="2400" dirty="0"/>
                  <a:t>-Strings</a:t>
                </a:r>
              </a:p>
              <a:p>
                <a:r>
                  <a:rPr lang="de-DE" sz="2400" dirty="0"/>
                  <a:t>Veränderung über zwei Operatoren, die jeweils durch die Parameter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2400" dirty="0"/>
                  <a:t> und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sz="2400" dirty="0"/>
                  <a:t> beeinflusst werden</a:t>
                </a:r>
              </a:p>
              <a:p>
                <a:r>
                  <a:rPr lang="de-DE" sz="2400" dirty="0"/>
                  <a:t>Tuning der Parameter </a:t>
                </a:r>
                <a14:m>
                  <m:oMath xmlns:m="http://schemas.openxmlformats.org/officeDocument/2006/math"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2400" dirty="0"/>
                  <a:t> und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sz="2400" dirty="0"/>
                  <a:t> erfolgt klassisch, Auswertung über QC</a:t>
                </a:r>
              </a:p>
              <a:p>
                <a:r>
                  <a:rPr lang="de-DE" sz="2400" dirty="0"/>
                  <a:t>Anzahl der Änderungs-Iterationen kann festgelegt werden (</a:t>
                </a:r>
                <a:r>
                  <a:rPr lang="de-DE" sz="2400" i="1" dirty="0"/>
                  <a:t>p</a:t>
                </a:r>
                <a:r>
                  <a:rPr lang="de-DE" sz="2400" dirty="0"/>
                  <a:t>); mit hohem </a:t>
                </a:r>
                <a:r>
                  <a:rPr lang="de-DE" sz="2400" i="1" dirty="0"/>
                  <a:t>p</a:t>
                </a:r>
                <a:r>
                  <a:rPr lang="de-DE" sz="2400" dirty="0"/>
                  <a:t> wird das Ergebnis besser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4588C-413C-804E-8609-4405E31EA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E46A-04C0-C341-A81E-1AEEADB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5FB6-5B30-F94B-B023-722D59B1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Ansatz &amp; Theorie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2962-1A98-8147-87BB-F6AE028E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4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81AE-0774-1740-93E2-82780C09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VQE – </a:t>
            </a:r>
            <a:r>
              <a:rPr lang="de-DE" dirty="0" err="1"/>
              <a:t>Variational</a:t>
            </a:r>
            <a:r>
              <a:rPr lang="de-DE" dirty="0"/>
              <a:t> Quantum </a:t>
            </a:r>
            <a:r>
              <a:rPr lang="de-DE" dirty="0" err="1"/>
              <a:t>Eigensolver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15701-5FA4-1F44-96E6-87A6C9AFC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Hybrid </a:t>
                </a:r>
              </a:p>
              <a:p>
                <a:r>
                  <a:rPr lang="de-DE" dirty="0"/>
                  <a:t>Initialisierung des </a:t>
                </a:r>
                <a:r>
                  <a:rPr lang="de-DE" dirty="0" err="1"/>
                  <a:t>Qubit</a:t>
                </a:r>
                <a:r>
                  <a:rPr lang="de-DE" dirty="0"/>
                  <a:t>-String in Anfangszustand (unterschiedlich)</a:t>
                </a:r>
              </a:p>
              <a:p>
                <a:r>
                  <a:rPr lang="de-DE" dirty="0"/>
                  <a:t>Iterative Änderung des </a:t>
                </a:r>
                <a:r>
                  <a:rPr lang="de-DE" dirty="0" err="1"/>
                  <a:t>Qubit</a:t>
                </a:r>
                <a:r>
                  <a:rPr lang="de-DE" dirty="0"/>
                  <a:t>-Strings; dabei Anpassung des Parameters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de-DE" dirty="0"/>
              </a:p>
              <a:p>
                <a:r>
                  <a:rPr lang="de-DE" dirty="0"/>
                  <a:t>Änderung über sog. </a:t>
                </a:r>
                <a:r>
                  <a:rPr lang="de-DE" i="1" dirty="0" err="1"/>
                  <a:t>ansatz</a:t>
                </a:r>
                <a:r>
                  <a:rPr lang="de-DE" i="1" dirty="0"/>
                  <a:t>, </a:t>
                </a:r>
                <a:r>
                  <a:rPr lang="de-DE" dirty="0"/>
                  <a:t>der beeinflusst, welche Zustände erreicht werden können</a:t>
                </a:r>
              </a:p>
              <a:p>
                <a:r>
                  <a:rPr lang="de-DE" dirty="0"/>
                  <a:t>Keine allgemeine Formel für Auswahl des </a:t>
                </a:r>
                <a:r>
                  <a:rPr lang="de-DE" i="1" dirty="0" err="1"/>
                  <a:t>ansatz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15701-5FA4-1F44-96E6-87A6C9AF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9421-41D3-5247-B3FE-06202721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91609-4AD6-E84B-B9C8-187BF799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Ansatz &amp; Theorie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3F1CF-97C5-4D45-88D6-CD225222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CFEE-97DB-4345-897E-939D3144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Anpassungsmöglichkeiten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CEB9-2CE5-1A4E-9A13-658E1B41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der Änderungsiterationen </a:t>
            </a:r>
          </a:p>
          <a:p>
            <a:r>
              <a:rPr lang="de-DE" dirty="0"/>
              <a:t>Klassischer </a:t>
            </a:r>
            <a:r>
              <a:rPr lang="de-DE" dirty="0" err="1"/>
              <a:t>Optimizer</a:t>
            </a:r>
            <a:r>
              <a:rPr lang="de-DE" dirty="0"/>
              <a:t> (und dessen Parameter)</a:t>
            </a:r>
          </a:p>
          <a:p>
            <a:r>
              <a:rPr lang="de-DE" dirty="0"/>
              <a:t>Bei QAOA: Mixer-Operator</a:t>
            </a:r>
          </a:p>
          <a:p>
            <a:r>
              <a:rPr lang="de-DE" dirty="0"/>
              <a:t>Bei VQE: </a:t>
            </a:r>
            <a:r>
              <a:rPr lang="de-DE" i="1" dirty="0" err="1"/>
              <a:t>ansatz</a:t>
            </a:r>
            <a:endParaRPr lang="de-DE" i="1" dirty="0"/>
          </a:p>
          <a:p>
            <a:r>
              <a:rPr lang="de-DE" dirty="0"/>
              <a:t>Etc.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  Sehr große Anzahl an Kombinationen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AD5C57-E154-AF48-94F1-A1D703BD0DF7}"/>
              </a:ext>
            </a:extLst>
          </p:cNvPr>
          <p:cNvCxnSpPr>
            <a:cxnSpLocks/>
          </p:cNvCxnSpPr>
          <p:nvPr/>
        </p:nvCxnSpPr>
        <p:spPr>
          <a:xfrm>
            <a:off x="1117600" y="5123543"/>
            <a:ext cx="39188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A82F7-F921-D14C-9907-FC78BE9E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1EC35-5DA3-A04E-90A0-FCC41AAF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Ansatz &amp; Theorie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60DF-916A-E54C-ABC6-55CB2268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84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96BF-1A96-274A-A581-5B8FCDF7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20880-2310-964B-B54D-C5340AAB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7D34A-4D6B-784D-8C1D-B8844F7E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27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1089</Words>
  <Application>Microsoft Macintosh PowerPoint</Application>
  <PresentationFormat>Widescreen</PresentationFormat>
  <Paragraphs>263</Paragraphs>
  <Slides>35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</vt:lpstr>
      <vt:lpstr>Office Theme</vt:lpstr>
      <vt:lpstr>Quantum-Computing für Routing Use-Cases</vt:lpstr>
      <vt:lpstr>Inhalt</vt:lpstr>
      <vt:lpstr>Einführung</vt:lpstr>
      <vt:lpstr>Ansatz der Arbeit &amp; Theorie</vt:lpstr>
      <vt:lpstr>Ansatz</vt:lpstr>
      <vt:lpstr>QAOA – Quantum Approximate Optimization Algorithm</vt:lpstr>
      <vt:lpstr>VQE – Variational Quantum Eigensolver</vt:lpstr>
      <vt:lpstr>Anpassungsmöglichkeiten</vt:lpstr>
      <vt:lpstr>Umsetzung</vt:lpstr>
      <vt:lpstr>Problemstellung</vt:lpstr>
      <vt:lpstr>Ising formulations of routing optimization problems</vt:lpstr>
      <vt:lpstr>1. Basic Single-Vehicle Routing</vt:lpstr>
      <vt:lpstr>2. Time-Dependent Single-Vehicle Routing</vt:lpstr>
      <vt:lpstr>Beispielgraph G1</vt:lpstr>
      <vt:lpstr>3. Travelling Salesperson Problem</vt:lpstr>
      <vt:lpstr>Beispielgraph G4</vt:lpstr>
      <vt:lpstr>Beispielgraph G5</vt:lpstr>
      <vt:lpstr>4. Collision-Free Multi-Vehicle Routing</vt:lpstr>
      <vt:lpstr>Beispielgraph G3</vt:lpstr>
      <vt:lpstr>5. Passenger-Routing Use-Case</vt:lpstr>
      <vt:lpstr>Beispielgraph G6</vt:lpstr>
      <vt:lpstr>Implementation</vt:lpstr>
      <vt:lpstr>Ergebnisse …und ein kurzer Sprung zur Demo</vt:lpstr>
      <vt:lpstr>Ergebnisse</vt:lpstr>
      <vt:lpstr>Ergebnisse für kleine Graphen</vt:lpstr>
      <vt:lpstr>Ergebnisse für kleine Graphen</vt:lpstr>
      <vt:lpstr>Ergebnisse für mittelgroße Graphen (10-19)</vt:lpstr>
      <vt:lpstr>Ergebnisse für mittelgroße Graphen (10-19)</vt:lpstr>
      <vt:lpstr>Ergebnisse für große Graphen (≥20)</vt:lpstr>
      <vt:lpstr>Ergebnisse für große Graphen (≥20)</vt:lpstr>
      <vt:lpstr>Demo – Time-Dependent SV Routing</vt:lpstr>
      <vt:lpstr>Fazit</vt:lpstr>
      <vt:lpstr>Schlussfolgerung</vt:lpstr>
      <vt:lpstr>Ausblick</vt:lpstr>
      <vt:lpstr>Danke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Quantum-Computing für Routing</dc:title>
  <dc:creator>Lucine MADADI</dc:creator>
  <cp:lastModifiedBy>Lucine MADADI</cp:lastModifiedBy>
  <cp:revision>31</cp:revision>
  <dcterms:created xsi:type="dcterms:W3CDTF">2021-09-06T13:18:55Z</dcterms:created>
  <dcterms:modified xsi:type="dcterms:W3CDTF">2021-09-10T09:33:14Z</dcterms:modified>
</cp:coreProperties>
</file>