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2" r:id="rId3"/>
    <p:sldId id="261" r:id="rId4"/>
    <p:sldId id="259"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676" autoAdjust="0"/>
  </p:normalViewPr>
  <p:slideViewPr>
    <p:cSldViewPr snapToGrid="0" snapToObjects="1">
      <p:cViewPr varScale="1">
        <p:scale>
          <a:sx n="174" d="100"/>
          <a:sy n="174" d="100"/>
        </p:scale>
        <p:origin x="-2136"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p>
            <a:fld id="{CB5A389F-8B31-AC4F-AAA5-40DCCF9C2CF7}" type="datetimeFigureOut">
              <a:rPr lang="en-US" smtClean="0"/>
              <a:t>17-11-30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6DC5B0-C851-E242-8DF3-C99C10089EE5}" type="slidenum">
              <a:rPr lang="en-US" smtClean="0"/>
              <a:t>‹#›</a:t>
            </a:fld>
            <a:endParaRPr lang="en-US"/>
          </a:p>
        </p:txBody>
      </p:sp>
    </p:spTree>
    <p:extLst>
      <p:ext uri="{BB962C8B-B14F-4D97-AF65-F5344CB8AC3E}">
        <p14:creationId xmlns:p14="http://schemas.microsoft.com/office/powerpoint/2010/main" val="1998642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CB5A389F-8B31-AC4F-AAA5-40DCCF9C2CF7}" type="datetimeFigureOut">
              <a:rPr lang="en-US" smtClean="0"/>
              <a:t>17-11-30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6DC5B0-C851-E242-8DF3-C99C10089EE5}" type="slidenum">
              <a:rPr lang="en-US" smtClean="0"/>
              <a:t>‹#›</a:t>
            </a:fld>
            <a:endParaRPr lang="en-US"/>
          </a:p>
        </p:txBody>
      </p:sp>
    </p:spTree>
    <p:extLst>
      <p:ext uri="{BB962C8B-B14F-4D97-AF65-F5344CB8AC3E}">
        <p14:creationId xmlns:p14="http://schemas.microsoft.com/office/powerpoint/2010/main" val="4233686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CB5A389F-8B31-AC4F-AAA5-40DCCF9C2CF7}" type="datetimeFigureOut">
              <a:rPr lang="en-US" smtClean="0"/>
              <a:t>17-11-30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6DC5B0-C851-E242-8DF3-C99C10089EE5}" type="slidenum">
              <a:rPr lang="en-US" smtClean="0"/>
              <a:t>‹#›</a:t>
            </a:fld>
            <a:endParaRPr lang="en-US"/>
          </a:p>
        </p:txBody>
      </p:sp>
    </p:spTree>
    <p:extLst>
      <p:ext uri="{BB962C8B-B14F-4D97-AF65-F5344CB8AC3E}">
        <p14:creationId xmlns:p14="http://schemas.microsoft.com/office/powerpoint/2010/main" val="1387203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CB5A389F-8B31-AC4F-AAA5-40DCCF9C2CF7}" type="datetimeFigureOut">
              <a:rPr lang="en-US" smtClean="0"/>
              <a:t>17-11-30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6DC5B0-C851-E242-8DF3-C99C10089EE5}" type="slidenum">
              <a:rPr lang="en-US" smtClean="0"/>
              <a:t>‹#›</a:t>
            </a:fld>
            <a:endParaRPr lang="en-US"/>
          </a:p>
        </p:txBody>
      </p:sp>
    </p:spTree>
    <p:extLst>
      <p:ext uri="{BB962C8B-B14F-4D97-AF65-F5344CB8AC3E}">
        <p14:creationId xmlns:p14="http://schemas.microsoft.com/office/powerpoint/2010/main" val="958252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CB5A389F-8B31-AC4F-AAA5-40DCCF9C2CF7}" type="datetimeFigureOut">
              <a:rPr lang="en-US" smtClean="0"/>
              <a:t>17-11-30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6DC5B0-C851-E242-8DF3-C99C10089EE5}" type="slidenum">
              <a:rPr lang="en-US" smtClean="0"/>
              <a:t>‹#›</a:t>
            </a:fld>
            <a:endParaRPr lang="en-US"/>
          </a:p>
        </p:txBody>
      </p:sp>
    </p:spTree>
    <p:extLst>
      <p:ext uri="{BB962C8B-B14F-4D97-AF65-F5344CB8AC3E}">
        <p14:creationId xmlns:p14="http://schemas.microsoft.com/office/powerpoint/2010/main" val="120969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CB5A389F-8B31-AC4F-AAA5-40DCCF9C2CF7}" type="datetimeFigureOut">
              <a:rPr lang="en-US" smtClean="0"/>
              <a:t>17-11-30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6DC5B0-C851-E242-8DF3-C99C10089EE5}" type="slidenum">
              <a:rPr lang="en-US" smtClean="0"/>
              <a:t>‹#›</a:t>
            </a:fld>
            <a:endParaRPr lang="en-US"/>
          </a:p>
        </p:txBody>
      </p:sp>
    </p:spTree>
    <p:extLst>
      <p:ext uri="{BB962C8B-B14F-4D97-AF65-F5344CB8AC3E}">
        <p14:creationId xmlns:p14="http://schemas.microsoft.com/office/powerpoint/2010/main" val="1390865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CB5A389F-8B31-AC4F-AAA5-40DCCF9C2CF7}" type="datetimeFigureOut">
              <a:rPr lang="en-US" smtClean="0"/>
              <a:t>17-11-30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6DC5B0-C851-E242-8DF3-C99C10089EE5}" type="slidenum">
              <a:rPr lang="en-US" smtClean="0"/>
              <a:t>‹#›</a:t>
            </a:fld>
            <a:endParaRPr lang="en-US"/>
          </a:p>
        </p:txBody>
      </p:sp>
    </p:spTree>
    <p:extLst>
      <p:ext uri="{BB962C8B-B14F-4D97-AF65-F5344CB8AC3E}">
        <p14:creationId xmlns:p14="http://schemas.microsoft.com/office/powerpoint/2010/main" val="4030874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CB5A389F-8B31-AC4F-AAA5-40DCCF9C2CF7}" type="datetimeFigureOut">
              <a:rPr lang="en-US" smtClean="0"/>
              <a:t>17-11-30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6DC5B0-C851-E242-8DF3-C99C10089EE5}" type="slidenum">
              <a:rPr lang="en-US" smtClean="0"/>
              <a:t>‹#›</a:t>
            </a:fld>
            <a:endParaRPr lang="en-US"/>
          </a:p>
        </p:txBody>
      </p:sp>
    </p:spTree>
    <p:extLst>
      <p:ext uri="{BB962C8B-B14F-4D97-AF65-F5344CB8AC3E}">
        <p14:creationId xmlns:p14="http://schemas.microsoft.com/office/powerpoint/2010/main" val="1290170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5A389F-8B31-AC4F-AAA5-40DCCF9C2CF7}" type="datetimeFigureOut">
              <a:rPr lang="en-US" smtClean="0"/>
              <a:t>17-11-30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6DC5B0-C851-E242-8DF3-C99C10089EE5}" type="slidenum">
              <a:rPr lang="en-US" smtClean="0"/>
              <a:t>‹#›</a:t>
            </a:fld>
            <a:endParaRPr lang="en-US"/>
          </a:p>
        </p:txBody>
      </p:sp>
    </p:spTree>
    <p:extLst>
      <p:ext uri="{BB962C8B-B14F-4D97-AF65-F5344CB8AC3E}">
        <p14:creationId xmlns:p14="http://schemas.microsoft.com/office/powerpoint/2010/main" val="751389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CB5A389F-8B31-AC4F-AAA5-40DCCF9C2CF7}" type="datetimeFigureOut">
              <a:rPr lang="en-US" smtClean="0"/>
              <a:t>17-11-30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6DC5B0-C851-E242-8DF3-C99C10089EE5}" type="slidenum">
              <a:rPr lang="en-US" smtClean="0"/>
              <a:t>‹#›</a:t>
            </a:fld>
            <a:endParaRPr lang="en-US"/>
          </a:p>
        </p:txBody>
      </p:sp>
    </p:spTree>
    <p:extLst>
      <p:ext uri="{BB962C8B-B14F-4D97-AF65-F5344CB8AC3E}">
        <p14:creationId xmlns:p14="http://schemas.microsoft.com/office/powerpoint/2010/main" val="974002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CB5A389F-8B31-AC4F-AAA5-40DCCF9C2CF7}" type="datetimeFigureOut">
              <a:rPr lang="en-US" smtClean="0"/>
              <a:t>17-11-30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6DC5B0-C851-E242-8DF3-C99C10089EE5}" type="slidenum">
              <a:rPr lang="en-US" smtClean="0"/>
              <a:t>‹#›</a:t>
            </a:fld>
            <a:endParaRPr lang="en-US"/>
          </a:p>
        </p:txBody>
      </p:sp>
    </p:spTree>
    <p:extLst>
      <p:ext uri="{BB962C8B-B14F-4D97-AF65-F5344CB8AC3E}">
        <p14:creationId xmlns:p14="http://schemas.microsoft.com/office/powerpoint/2010/main" val="286841845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5A389F-8B31-AC4F-AAA5-40DCCF9C2CF7}" type="datetimeFigureOut">
              <a:rPr lang="en-US" smtClean="0"/>
              <a:t>17-11-30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6DC5B0-C851-E242-8DF3-C99C10089EE5}" type="slidenum">
              <a:rPr lang="en-US" smtClean="0"/>
              <a:t>‹#›</a:t>
            </a:fld>
            <a:endParaRPr lang="en-US"/>
          </a:p>
        </p:txBody>
      </p:sp>
    </p:spTree>
    <p:extLst>
      <p:ext uri="{BB962C8B-B14F-4D97-AF65-F5344CB8AC3E}">
        <p14:creationId xmlns:p14="http://schemas.microsoft.com/office/powerpoint/2010/main" val="15699217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5" Type="http://schemas.openxmlformats.org/officeDocument/2006/relationships/image" Target="../media/image4.emf"/><Relationship Id="rId6" Type="http://schemas.openxmlformats.org/officeDocument/2006/relationships/image" Target="../media/image5.png"/><Relationship Id="rId7" Type="http://schemas.microsoft.com/office/2007/relationships/hdphoto" Target="../media/hdphoto1.wdp"/><Relationship Id="rId8"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image" Target="../media/image1.emf"/></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5" Type="http://schemas.openxmlformats.org/officeDocument/2006/relationships/image" Target="../media/image4.emf"/><Relationship Id="rId6" Type="http://schemas.openxmlformats.org/officeDocument/2006/relationships/image" Target="../media/image6.png"/><Relationship Id="rId7" Type="http://schemas.openxmlformats.org/officeDocument/2006/relationships/image" Target="../media/image5.png"/><Relationship Id="rId8" Type="http://schemas.microsoft.com/office/2007/relationships/hdphoto" Target="../media/hdphoto1.wdp"/><Relationship Id="rId1" Type="http://schemas.openxmlformats.org/officeDocument/2006/relationships/slideLayout" Target="../slideLayouts/slideLayout7.xml"/><Relationship Id="rId2" Type="http://schemas.openxmlformats.org/officeDocument/2006/relationships/image" Target="../media/image1.emf"/></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5" Type="http://schemas.openxmlformats.org/officeDocument/2006/relationships/image" Target="../media/image4.emf"/><Relationship Id="rId6" Type="http://schemas.openxmlformats.org/officeDocument/2006/relationships/image" Target="../media/image6.png"/><Relationship Id="rId7" Type="http://schemas.openxmlformats.org/officeDocument/2006/relationships/image" Target="../media/image5.png"/><Relationship Id="rId8" Type="http://schemas.microsoft.com/office/2007/relationships/hdphoto" Target="../media/hdphoto1.wdp"/><Relationship Id="rId1" Type="http://schemas.openxmlformats.org/officeDocument/2006/relationships/slideLayout" Target="../slideLayouts/slideLayout7.xml"/><Relationship Id="rId2"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6.png"/><Relationship Id="rId5" Type="http://schemas.openxmlformats.org/officeDocument/2006/relationships/image" Target="../media/image2.emf"/><Relationship Id="rId6" Type="http://schemas.openxmlformats.org/officeDocument/2006/relationships/image" Target="../media/image3.emf"/><Relationship Id="rId7" Type="http://schemas.openxmlformats.org/officeDocument/2006/relationships/image" Target="../media/image5.png"/><Relationship Id="rId8" Type="http://schemas.microsoft.com/office/2007/relationships/hdphoto" Target="../media/hdphoto1.wdp"/><Relationship Id="rId9" Type="http://schemas.openxmlformats.org/officeDocument/2006/relationships/image" Target="../media/image7.jpeg"/><Relationship Id="rId1" Type="http://schemas.openxmlformats.org/officeDocument/2006/relationships/slideLayout" Target="../slideLayouts/slideLayout7.xml"/><Relationship Id="rId2"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igure1_2010.pdf"/>
          <p:cNvPicPr>
            <a:picLocks noChangeAspect="1"/>
          </p:cNvPicPr>
          <p:nvPr/>
        </p:nvPicPr>
        <p:blipFill rotWithShape="1">
          <a:blip r:embed="rId2">
            <a:extLst>
              <a:ext uri="{28A0092B-C50C-407E-A947-70E740481C1C}">
                <a14:useLocalDpi xmlns:a14="http://schemas.microsoft.com/office/drawing/2010/main" val="0"/>
              </a:ext>
            </a:extLst>
          </a:blip>
          <a:srcRect l="29925" t="4139" r="26384"/>
          <a:stretch/>
        </p:blipFill>
        <p:spPr>
          <a:xfrm>
            <a:off x="284793" y="1898369"/>
            <a:ext cx="2377073" cy="3067943"/>
          </a:xfrm>
          <a:prstGeom prst="rect">
            <a:avLst/>
          </a:prstGeom>
        </p:spPr>
      </p:pic>
      <p:pic>
        <p:nvPicPr>
          <p:cNvPr id="6" name="Picture 5" descr="Figure1_2012.pdf"/>
          <p:cNvPicPr>
            <a:picLocks noChangeAspect="1"/>
          </p:cNvPicPr>
          <p:nvPr/>
        </p:nvPicPr>
        <p:blipFill rotWithShape="1">
          <a:blip r:embed="rId3">
            <a:extLst>
              <a:ext uri="{28A0092B-C50C-407E-A947-70E740481C1C}">
                <a14:useLocalDpi xmlns:a14="http://schemas.microsoft.com/office/drawing/2010/main" val="0"/>
              </a:ext>
            </a:extLst>
          </a:blip>
          <a:srcRect l="29925" t="4139" r="26384"/>
          <a:stretch/>
        </p:blipFill>
        <p:spPr>
          <a:xfrm>
            <a:off x="2401370" y="1898369"/>
            <a:ext cx="2377075" cy="3067944"/>
          </a:xfrm>
          <a:prstGeom prst="rect">
            <a:avLst/>
          </a:prstGeom>
        </p:spPr>
      </p:pic>
      <p:pic>
        <p:nvPicPr>
          <p:cNvPr id="7" name="Picture 6" descr="Figure1_2014.pdf"/>
          <p:cNvPicPr>
            <a:picLocks noChangeAspect="1"/>
          </p:cNvPicPr>
          <p:nvPr/>
        </p:nvPicPr>
        <p:blipFill rotWithShape="1">
          <a:blip r:embed="rId4">
            <a:extLst>
              <a:ext uri="{28A0092B-C50C-407E-A947-70E740481C1C}">
                <a14:useLocalDpi xmlns:a14="http://schemas.microsoft.com/office/drawing/2010/main" val="0"/>
              </a:ext>
            </a:extLst>
          </a:blip>
          <a:srcRect l="29852" t="4139" r="26457" b="-4139"/>
          <a:stretch/>
        </p:blipFill>
        <p:spPr>
          <a:xfrm>
            <a:off x="4518710" y="1913579"/>
            <a:ext cx="2377074" cy="3200400"/>
          </a:xfrm>
          <a:prstGeom prst="rect">
            <a:avLst/>
          </a:prstGeom>
        </p:spPr>
      </p:pic>
      <p:pic>
        <p:nvPicPr>
          <p:cNvPr id="8" name="Picture 7" descr="Figure1_2016.pdf"/>
          <p:cNvPicPr>
            <a:picLocks noChangeAspect="1"/>
          </p:cNvPicPr>
          <p:nvPr/>
        </p:nvPicPr>
        <p:blipFill rotWithShape="1">
          <a:blip r:embed="rId5">
            <a:extLst>
              <a:ext uri="{28A0092B-C50C-407E-A947-70E740481C1C}">
                <a14:useLocalDpi xmlns:a14="http://schemas.microsoft.com/office/drawing/2010/main" val="0"/>
              </a:ext>
            </a:extLst>
          </a:blip>
          <a:srcRect l="29618" t="4139" r="26990"/>
          <a:stretch/>
        </p:blipFill>
        <p:spPr>
          <a:xfrm>
            <a:off x="6592889" y="1913579"/>
            <a:ext cx="2360792" cy="3067944"/>
          </a:xfrm>
          <a:prstGeom prst="rect">
            <a:avLst/>
          </a:prstGeom>
        </p:spPr>
      </p:pic>
      <p:pic>
        <p:nvPicPr>
          <p:cNvPr id="9" name="Picture 8"/>
          <p:cNvPicPr>
            <a:picLocks noChangeAspect="1"/>
          </p:cNvPicPr>
          <p:nvPr/>
        </p:nvPicPr>
        <p:blipFill>
          <a:blip r:embed="rId6">
            <a:extLst>
              <a:ext uri="{BEBA8EAE-BF5A-486C-A8C5-ECC9F3942E4B}">
                <a14:imgProps xmlns:a14="http://schemas.microsoft.com/office/drawing/2010/main">
                  <a14:imgLayer r:embed="rId7">
                    <a14:imgEffect>
                      <a14:backgroundRemoval t="1318" b="95058" l="9934" r="96689"/>
                    </a14:imgEffect>
                  </a14:imgLayer>
                </a14:imgProps>
              </a:ext>
            </a:extLst>
          </a:blip>
          <a:stretch>
            <a:fillRect/>
          </a:stretch>
        </p:blipFill>
        <p:spPr>
          <a:xfrm>
            <a:off x="215037" y="1037003"/>
            <a:ext cx="1140414" cy="1528104"/>
          </a:xfrm>
          <a:prstGeom prst="rect">
            <a:avLst/>
          </a:prstGeom>
        </p:spPr>
      </p:pic>
      <p:sp>
        <p:nvSpPr>
          <p:cNvPr id="12" name="TextBox 11"/>
          <p:cNvSpPr txBox="1"/>
          <p:nvPr/>
        </p:nvSpPr>
        <p:spPr>
          <a:xfrm>
            <a:off x="1322986" y="942071"/>
            <a:ext cx="1621846" cy="369332"/>
          </a:xfrm>
          <a:prstGeom prst="rect">
            <a:avLst/>
          </a:prstGeom>
          <a:noFill/>
        </p:spPr>
        <p:txBody>
          <a:bodyPr wrap="none" rtlCol="0">
            <a:spAutoFit/>
          </a:bodyPr>
          <a:lstStyle/>
          <a:p>
            <a:r>
              <a:rPr lang="en-US" dirty="0" smtClean="0">
                <a:latin typeface="Arial"/>
                <a:cs typeface="Arial"/>
              </a:rPr>
              <a:t>Drought Level</a:t>
            </a:r>
            <a:endParaRPr lang="en-US" dirty="0">
              <a:latin typeface="Arial"/>
              <a:cs typeface="Arial"/>
            </a:endParaRPr>
          </a:p>
        </p:txBody>
      </p:sp>
      <p:sp>
        <p:nvSpPr>
          <p:cNvPr id="18" name="TextBox 17"/>
          <p:cNvSpPr txBox="1"/>
          <p:nvPr/>
        </p:nvSpPr>
        <p:spPr>
          <a:xfrm>
            <a:off x="1703192" y="1713703"/>
            <a:ext cx="698178" cy="369332"/>
          </a:xfrm>
          <a:prstGeom prst="rect">
            <a:avLst/>
          </a:prstGeom>
          <a:noFill/>
        </p:spPr>
        <p:txBody>
          <a:bodyPr wrap="none" rtlCol="0">
            <a:spAutoFit/>
          </a:bodyPr>
          <a:lstStyle/>
          <a:p>
            <a:r>
              <a:rPr lang="en-US" dirty="0" smtClean="0">
                <a:latin typeface="Arial"/>
                <a:cs typeface="Arial"/>
              </a:rPr>
              <a:t>2010</a:t>
            </a:r>
            <a:endParaRPr lang="en-US" dirty="0">
              <a:latin typeface="Arial"/>
              <a:cs typeface="Arial"/>
            </a:endParaRPr>
          </a:p>
        </p:txBody>
      </p:sp>
      <p:sp>
        <p:nvSpPr>
          <p:cNvPr id="19" name="TextBox 18"/>
          <p:cNvSpPr txBox="1"/>
          <p:nvPr/>
        </p:nvSpPr>
        <p:spPr>
          <a:xfrm>
            <a:off x="3782437" y="1713703"/>
            <a:ext cx="698178" cy="369332"/>
          </a:xfrm>
          <a:prstGeom prst="rect">
            <a:avLst/>
          </a:prstGeom>
          <a:noFill/>
        </p:spPr>
        <p:txBody>
          <a:bodyPr wrap="none" rtlCol="0">
            <a:spAutoFit/>
          </a:bodyPr>
          <a:lstStyle/>
          <a:p>
            <a:r>
              <a:rPr lang="en-US" dirty="0" smtClean="0">
                <a:latin typeface="Arial"/>
                <a:cs typeface="Arial"/>
              </a:rPr>
              <a:t>2012</a:t>
            </a:r>
            <a:endParaRPr lang="en-US" dirty="0">
              <a:latin typeface="Arial"/>
              <a:cs typeface="Arial"/>
            </a:endParaRPr>
          </a:p>
        </p:txBody>
      </p:sp>
      <p:sp>
        <p:nvSpPr>
          <p:cNvPr id="20" name="TextBox 19"/>
          <p:cNvSpPr txBox="1"/>
          <p:nvPr/>
        </p:nvSpPr>
        <p:spPr>
          <a:xfrm>
            <a:off x="5960103" y="1713703"/>
            <a:ext cx="698178" cy="369332"/>
          </a:xfrm>
          <a:prstGeom prst="rect">
            <a:avLst/>
          </a:prstGeom>
          <a:noFill/>
        </p:spPr>
        <p:txBody>
          <a:bodyPr wrap="none" rtlCol="0">
            <a:spAutoFit/>
          </a:bodyPr>
          <a:lstStyle/>
          <a:p>
            <a:r>
              <a:rPr lang="en-US" dirty="0" smtClean="0">
                <a:latin typeface="Arial"/>
                <a:cs typeface="Arial"/>
              </a:rPr>
              <a:t>2014</a:t>
            </a:r>
            <a:endParaRPr lang="en-US" dirty="0">
              <a:latin typeface="Arial"/>
              <a:cs typeface="Arial"/>
            </a:endParaRPr>
          </a:p>
        </p:txBody>
      </p:sp>
      <p:sp>
        <p:nvSpPr>
          <p:cNvPr id="21" name="TextBox 20"/>
          <p:cNvSpPr txBox="1"/>
          <p:nvPr/>
        </p:nvSpPr>
        <p:spPr>
          <a:xfrm>
            <a:off x="8018865" y="1713703"/>
            <a:ext cx="698178" cy="369332"/>
          </a:xfrm>
          <a:prstGeom prst="rect">
            <a:avLst/>
          </a:prstGeom>
          <a:noFill/>
        </p:spPr>
        <p:txBody>
          <a:bodyPr wrap="none" rtlCol="0">
            <a:spAutoFit/>
          </a:bodyPr>
          <a:lstStyle/>
          <a:p>
            <a:r>
              <a:rPr lang="en-US" dirty="0" smtClean="0">
                <a:latin typeface="Arial"/>
                <a:cs typeface="Arial"/>
              </a:rPr>
              <a:t>2016</a:t>
            </a:r>
            <a:endParaRPr lang="en-US" dirty="0">
              <a:latin typeface="Arial"/>
              <a:cs typeface="Arial"/>
            </a:endParaRPr>
          </a:p>
        </p:txBody>
      </p:sp>
      <p:grpSp>
        <p:nvGrpSpPr>
          <p:cNvPr id="42" name="Group 41"/>
          <p:cNvGrpSpPr/>
          <p:nvPr/>
        </p:nvGrpSpPr>
        <p:grpSpPr>
          <a:xfrm>
            <a:off x="2434169" y="1245265"/>
            <a:ext cx="1559721" cy="369332"/>
            <a:chOff x="2516277" y="1718824"/>
            <a:chExt cx="1559721" cy="369332"/>
          </a:xfrm>
        </p:grpSpPr>
        <p:sp>
          <p:nvSpPr>
            <p:cNvPr id="15" name="TextBox 14"/>
            <p:cNvSpPr txBox="1"/>
            <p:nvPr/>
          </p:nvSpPr>
          <p:spPr>
            <a:xfrm>
              <a:off x="2916155" y="1718824"/>
              <a:ext cx="1159843" cy="369332"/>
            </a:xfrm>
            <a:prstGeom prst="rect">
              <a:avLst/>
            </a:prstGeom>
            <a:noFill/>
          </p:spPr>
          <p:txBody>
            <a:bodyPr wrap="none" rtlCol="0">
              <a:spAutoFit/>
            </a:bodyPr>
            <a:lstStyle/>
            <a:p>
              <a:r>
                <a:rPr lang="en-US" dirty="0" smtClean="0">
                  <a:latin typeface="Arial"/>
                  <a:cs typeface="Arial"/>
                </a:rPr>
                <a:t>Moderate</a:t>
              </a:r>
            </a:p>
          </p:txBody>
        </p:sp>
        <p:grpSp>
          <p:nvGrpSpPr>
            <p:cNvPr id="37" name="Group 36"/>
            <p:cNvGrpSpPr/>
            <p:nvPr/>
          </p:nvGrpSpPr>
          <p:grpSpPr>
            <a:xfrm>
              <a:off x="2516277" y="1769846"/>
              <a:ext cx="455041" cy="266183"/>
              <a:chOff x="2679456" y="1045551"/>
              <a:chExt cx="455041" cy="266183"/>
            </a:xfrm>
          </p:grpSpPr>
          <p:pic>
            <p:nvPicPr>
              <p:cNvPr id="22" name="Picture 21"/>
              <p:cNvPicPr/>
              <p:nvPr/>
            </p:nvPicPr>
            <p:blipFill rotWithShape="1">
              <a:blip r:embed="rId8">
                <a:extLst>
                  <a:ext uri="{28A0092B-C50C-407E-A947-70E740481C1C}">
                    <a14:useLocalDpi xmlns:a14="http://schemas.microsoft.com/office/drawing/2010/main" val="0"/>
                  </a:ext>
                </a:extLst>
              </a:blip>
              <a:srcRect l="84524" t="20031" r="13006" b="74705"/>
              <a:stretch/>
            </p:blipFill>
            <p:spPr>
              <a:xfrm>
                <a:off x="2679456" y="1045551"/>
                <a:ext cx="455041" cy="266183"/>
              </a:xfrm>
              <a:prstGeom prst="rect">
                <a:avLst/>
              </a:prstGeom>
              <a:extLst>
                <a:ext uri="{FAA26D3D-D897-4be2-8F04-BA451C77F1D7}">
                  <ma14:placeholderFlag xmlns:ma14="http://schemas.microsoft.com/office/mac/drawingml/2011/main"/>
                </a:ext>
              </a:extLst>
            </p:spPr>
          </p:pic>
          <p:sp>
            <p:nvSpPr>
              <p:cNvPr id="28" name="Rectangle 27"/>
              <p:cNvSpPr/>
              <p:nvPr/>
            </p:nvSpPr>
            <p:spPr>
              <a:xfrm>
                <a:off x="2728588" y="1099584"/>
                <a:ext cx="405909" cy="18173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39" name="Group 38"/>
          <p:cNvGrpSpPr/>
          <p:nvPr/>
        </p:nvGrpSpPr>
        <p:grpSpPr>
          <a:xfrm>
            <a:off x="7100656" y="1238546"/>
            <a:ext cx="1759947" cy="369332"/>
            <a:chOff x="7214707" y="1703614"/>
            <a:chExt cx="1759947" cy="369332"/>
          </a:xfrm>
        </p:grpSpPr>
        <p:sp>
          <p:nvSpPr>
            <p:cNvPr id="17" name="TextBox 16"/>
            <p:cNvSpPr txBox="1"/>
            <p:nvPr/>
          </p:nvSpPr>
          <p:spPr>
            <a:xfrm>
              <a:off x="7596602" y="1703614"/>
              <a:ext cx="1378052" cy="369332"/>
            </a:xfrm>
            <a:prstGeom prst="rect">
              <a:avLst/>
            </a:prstGeom>
            <a:noFill/>
          </p:spPr>
          <p:txBody>
            <a:bodyPr wrap="none" rtlCol="0">
              <a:spAutoFit/>
            </a:bodyPr>
            <a:lstStyle/>
            <a:p>
              <a:r>
                <a:rPr lang="en-US" dirty="0" smtClean="0">
                  <a:latin typeface="Arial"/>
                  <a:cs typeface="Arial"/>
                </a:rPr>
                <a:t>Exceptional</a:t>
              </a:r>
            </a:p>
          </p:txBody>
        </p:sp>
        <p:grpSp>
          <p:nvGrpSpPr>
            <p:cNvPr id="34" name="Group 33"/>
            <p:cNvGrpSpPr/>
            <p:nvPr/>
          </p:nvGrpSpPr>
          <p:grpSpPr>
            <a:xfrm>
              <a:off x="7214707" y="1756207"/>
              <a:ext cx="442979" cy="273418"/>
              <a:chOff x="6970403" y="1752061"/>
              <a:chExt cx="442979" cy="273418"/>
            </a:xfrm>
          </p:grpSpPr>
          <p:pic>
            <p:nvPicPr>
              <p:cNvPr id="25" name="Picture 24"/>
              <p:cNvPicPr/>
              <p:nvPr/>
            </p:nvPicPr>
            <p:blipFill rotWithShape="1">
              <a:blip r:embed="rId8">
                <a:extLst>
                  <a:ext uri="{28A0092B-C50C-407E-A947-70E740481C1C}">
                    <a14:useLocalDpi xmlns:a14="http://schemas.microsoft.com/office/drawing/2010/main" val="0"/>
                  </a:ext>
                </a:extLst>
              </a:blip>
              <a:srcRect l="84639" t="39563" r="12957" b="55030"/>
              <a:stretch/>
            </p:blipFill>
            <p:spPr>
              <a:xfrm>
                <a:off x="6970403" y="1752061"/>
                <a:ext cx="442979" cy="273418"/>
              </a:xfrm>
              <a:prstGeom prst="rect">
                <a:avLst/>
              </a:prstGeom>
              <a:extLst>
                <a:ext uri="{FAA26D3D-D897-4be2-8F04-BA451C77F1D7}">
                  <ma14:placeholderFlag xmlns:ma14="http://schemas.microsoft.com/office/mac/drawingml/2011/main"/>
                </a:ext>
              </a:extLst>
            </p:spPr>
          </p:pic>
          <p:sp>
            <p:nvSpPr>
              <p:cNvPr id="30" name="Rectangle 29"/>
              <p:cNvSpPr/>
              <p:nvPr/>
            </p:nvSpPr>
            <p:spPr>
              <a:xfrm>
                <a:off x="7007473" y="1809656"/>
                <a:ext cx="405909" cy="18173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40" name="Group 39"/>
          <p:cNvGrpSpPr/>
          <p:nvPr/>
        </p:nvGrpSpPr>
        <p:grpSpPr>
          <a:xfrm>
            <a:off x="5534553" y="1245265"/>
            <a:ext cx="1415384" cy="369332"/>
            <a:chOff x="5691023" y="1700645"/>
            <a:chExt cx="1415384" cy="369332"/>
          </a:xfrm>
        </p:grpSpPr>
        <p:sp>
          <p:nvSpPr>
            <p:cNvPr id="14" name="TextBox 13"/>
            <p:cNvSpPr txBox="1"/>
            <p:nvPr/>
          </p:nvSpPr>
          <p:spPr>
            <a:xfrm>
              <a:off x="6062319" y="1700645"/>
              <a:ext cx="1044088" cy="369332"/>
            </a:xfrm>
            <a:prstGeom prst="rect">
              <a:avLst/>
            </a:prstGeom>
            <a:noFill/>
          </p:spPr>
          <p:txBody>
            <a:bodyPr wrap="none" rtlCol="0">
              <a:spAutoFit/>
            </a:bodyPr>
            <a:lstStyle/>
            <a:p>
              <a:r>
                <a:rPr lang="en-US" dirty="0" smtClean="0">
                  <a:latin typeface="Arial"/>
                  <a:cs typeface="Arial"/>
                </a:rPr>
                <a:t>Extreme</a:t>
              </a:r>
            </a:p>
          </p:txBody>
        </p:sp>
        <p:grpSp>
          <p:nvGrpSpPr>
            <p:cNvPr id="35" name="Group 34"/>
            <p:cNvGrpSpPr/>
            <p:nvPr/>
          </p:nvGrpSpPr>
          <p:grpSpPr>
            <a:xfrm>
              <a:off x="5691023" y="1769846"/>
              <a:ext cx="435954" cy="238986"/>
              <a:chOff x="5162109" y="1777903"/>
              <a:chExt cx="435954" cy="238986"/>
            </a:xfrm>
          </p:grpSpPr>
          <p:pic>
            <p:nvPicPr>
              <p:cNvPr id="24" name="Picture 23"/>
              <p:cNvPicPr/>
              <p:nvPr/>
            </p:nvPicPr>
            <p:blipFill rotWithShape="1">
              <a:blip r:embed="rId8">
                <a:extLst>
                  <a:ext uri="{28A0092B-C50C-407E-A947-70E740481C1C}">
                    <a14:useLocalDpi xmlns:a14="http://schemas.microsoft.com/office/drawing/2010/main" val="0"/>
                  </a:ext>
                </a:extLst>
              </a:blip>
              <a:srcRect l="84674" t="33586" r="12960" b="61688"/>
              <a:stretch/>
            </p:blipFill>
            <p:spPr>
              <a:xfrm>
                <a:off x="5162109" y="1777903"/>
                <a:ext cx="435954" cy="238986"/>
              </a:xfrm>
              <a:prstGeom prst="rect">
                <a:avLst/>
              </a:prstGeom>
              <a:extLst>
                <a:ext uri="{FAA26D3D-D897-4be2-8F04-BA451C77F1D7}">
                  <ma14:placeholderFlag xmlns:ma14="http://schemas.microsoft.com/office/mac/drawingml/2011/main"/>
                </a:ext>
              </a:extLst>
            </p:spPr>
          </p:pic>
          <p:sp>
            <p:nvSpPr>
              <p:cNvPr id="31" name="Rectangle 30"/>
              <p:cNvSpPr/>
              <p:nvPr/>
            </p:nvSpPr>
            <p:spPr>
              <a:xfrm>
                <a:off x="5192154" y="1812625"/>
                <a:ext cx="405909" cy="18173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41" name="Group 40"/>
          <p:cNvGrpSpPr/>
          <p:nvPr/>
        </p:nvGrpSpPr>
        <p:grpSpPr>
          <a:xfrm>
            <a:off x="4119721" y="1245265"/>
            <a:ext cx="1293640" cy="369332"/>
            <a:chOff x="4246296" y="1715855"/>
            <a:chExt cx="1293640" cy="369332"/>
          </a:xfrm>
        </p:grpSpPr>
        <p:sp>
          <p:nvSpPr>
            <p:cNvPr id="16" name="TextBox 15"/>
            <p:cNvSpPr txBox="1"/>
            <p:nvPr/>
          </p:nvSpPr>
          <p:spPr>
            <a:xfrm>
              <a:off x="4623887" y="1715855"/>
              <a:ext cx="916049" cy="369332"/>
            </a:xfrm>
            <a:prstGeom prst="rect">
              <a:avLst/>
            </a:prstGeom>
            <a:noFill/>
          </p:spPr>
          <p:txBody>
            <a:bodyPr wrap="none" rtlCol="0">
              <a:spAutoFit/>
            </a:bodyPr>
            <a:lstStyle/>
            <a:p>
              <a:r>
                <a:rPr lang="en-US" dirty="0" smtClean="0">
                  <a:latin typeface="Arial"/>
                  <a:cs typeface="Arial"/>
                </a:rPr>
                <a:t>Severe</a:t>
              </a:r>
            </a:p>
          </p:txBody>
        </p:sp>
        <p:grpSp>
          <p:nvGrpSpPr>
            <p:cNvPr id="36" name="Group 35"/>
            <p:cNvGrpSpPr/>
            <p:nvPr/>
          </p:nvGrpSpPr>
          <p:grpSpPr>
            <a:xfrm>
              <a:off x="4246296" y="1755117"/>
              <a:ext cx="442621" cy="275597"/>
              <a:chOff x="3852664" y="1769846"/>
              <a:chExt cx="442621" cy="275597"/>
            </a:xfrm>
          </p:grpSpPr>
          <p:pic>
            <p:nvPicPr>
              <p:cNvPr id="23" name="Picture 22"/>
              <p:cNvPicPr/>
              <p:nvPr/>
            </p:nvPicPr>
            <p:blipFill rotWithShape="1">
              <a:blip r:embed="rId8">
                <a:extLst>
                  <a:ext uri="{28A0092B-C50C-407E-A947-70E740481C1C}">
                    <a14:useLocalDpi xmlns:a14="http://schemas.microsoft.com/office/drawing/2010/main" val="0"/>
                  </a:ext>
                </a:extLst>
              </a:blip>
              <a:srcRect l="84596" t="26422" r="13001" b="68128"/>
              <a:stretch/>
            </p:blipFill>
            <p:spPr>
              <a:xfrm>
                <a:off x="3852664" y="1769846"/>
                <a:ext cx="442621" cy="275597"/>
              </a:xfrm>
              <a:prstGeom prst="rect">
                <a:avLst/>
              </a:prstGeom>
              <a:extLst>
                <a:ext uri="{FAA26D3D-D897-4be2-8F04-BA451C77F1D7}">
                  <ma14:placeholderFlag xmlns:ma14="http://schemas.microsoft.com/office/mac/drawingml/2011/main"/>
                </a:ext>
              </a:extLst>
            </p:spPr>
          </p:pic>
          <p:sp>
            <p:nvSpPr>
              <p:cNvPr id="32" name="Rectangle 31"/>
              <p:cNvSpPr/>
              <p:nvPr/>
            </p:nvSpPr>
            <p:spPr>
              <a:xfrm>
                <a:off x="3889376" y="1835159"/>
                <a:ext cx="405909" cy="18173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43" name="Group 42"/>
          <p:cNvGrpSpPr/>
          <p:nvPr/>
        </p:nvGrpSpPr>
        <p:grpSpPr>
          <a:xfrm>
            <a:off x="1363306" y="1251984"/>
            <a:ext cx="951312" cy="369332"/>
            <a:chOff x="1295500" y="1708250"/>
            <a:chExt cx="951312" cy="369332"/>
          </a:xfrm>
        </p:grpSpPr>
        <p:sp>
          <p:nvSpPr>
            <p:cNvPr id="13" name="TextBox 12"/>
            <p:cNvSpPr txBox="1"/>
            <p:nvPr/>
          </p:nvSpPr>
          <p:spPr>
            <a:xfrm>
              <a:off x="1703073" y="1708250"/>
              <a:ext cx="543739" cy="369332"/>
            </a:xfrm>
            <a:prstGeom prst="rect">
              <a:avLst/>
            </a:prstGeom>
            <a:noFill/>
          </p:spPr>
          <p:txBody>
            <a:bodyPr wrap="none" rtlCol="0">
              <a:spAutoFit/>
            </a:bodyPr>
            <a:lstStyle/>
            <a:p>
              <a:r>
                <a:rPr lang="en-US" dirty="0" smtClean="0">
                  <a:latin typeface="Arial"/>
                  <a:cs typeface="Arial"/>
                </a:rPr>
                <a:t>Dry</a:t>
              </a:r>
            </a:p>
          </p:txBody>
        </p:sp>
        <p:grpSp>
          <p:nvGrpSpPr>
            <p:cNvPr id="38" name="Group 37"/>
            <p:cNvGrpSpPr/>
            <p:nvPr/>
          </p:nvGrpSpPr>
          <p:grpSpPr>
            <a:xfrm>
              <a:off x="1295500" y="1708250"/>
              <a:ext cx="476018" cy="355453"/>
              <a:chOff x="1072616" y="1537463"/>
              <a:chExt cx="476018" cy="355453"/>
            </a:xfrm>
          </p:grpSpPr>
          <p:pic>
            <p:nvPicPr>
              <p:cNvPr id="11" name="Picture 10"/>
              <p:cNvPicPr/>
              <p:nvPr/>
            </p:nvPicPr>
            <p:blipFill rotWithShape="1">
              <a:blip r:embed="rId8">
                <a:extLst>
                  <a:ext uri="{28A0092B-C50C-407E-A947-70E740481C1C}">
                    <a14:useLocalDpi xmlns:a14="http://schemas.microsoft.com/office/drawing/2010/main" val="0"/>
                  </a:ext>
                </a:extLst>
              </a:blip>
              <a:srcRect l="84563" t="12272" r="12854" b="80699"/>
              <a:stretch/>
            </p:blipFill>
            <p:spPr>
              <a:xfrm>
                <a:off x="1072616" y="1537463"/>
                <a:ext cx="476018" cy="355453"/>
              </a:xfrm>
              <a:prstGeom prst="rect">
                <a:avLst/>
              </a:prstGeom>
              <a:extLst>
                <a:ext uri="{FAA26D3D-D897-4be2-8F04-BA451C77F1D7}">
                  <ma14:placeholderFlag xmlns:ma14="http://schemas.microsoft.com/office/mac/drawingml/2011/main"/>
                </a:ext>
              </a:extLst>
            </p:spPr>
          </p:pic>
          <p:sp>
            <p:nvSpPr>
              <p:cNvPr id="33" name="Rectangle 32"/>
              <p:cNvSpPr/>
              <p:nvPr/>
            </p:nvSpPr>
            <p:spPr>
              <a:xfrm>
                <a:off x="1135120" y="1635012"/>
                <a:ext cx="405909" cy="18173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54" name="TextBox 53"/>
          <p:cNvSpPr txBox="1"/>
          <p:nvPr/>
        </p:nvSpPr>
        <p:spPr>
          <a:xfrm>
            <a:off x="342710" y="4901445"/>
            <a:ext cx="8574495" cy="1200329"/>
          </a:xfrm>
          <a:prstGeom prst="rect">
            <a:avLst/>
          </a:prstGeom>
          <a:noFill/>
          <a:ln>
            <a:solidFill>
              <a:schemeClr val="bg1">
                <a:lumMod val="75000"/>
              </a:schemeClr>
            </a:solidFill>
          </a:ln>
        </p:spPr>
        <p:txBody>
          <a:bodyPr wrap="square" rtlCol="0">
            <a:spAutoFit/>
          </a:bodyPr>
          <a:lstStyle/>
          <a:p>
            <a:r>
              <a:rPr lang="en-US" b="1" dirty="0" smtClean="0">
                <a:latin typeface="Arial"/>
                <a:cs typeface="Arial"/>
              </a:rPr>
              <a:t>Figure 1</a:t>
            </a:r>
            <a:r>
              <a:rPr lang="en-US" dirty="0" smtClean="0">
                <a:latin typeface="Arial"/>
                <a:cs typeface="Arial"/>
              </a:rPr>
              <a:t>. Baseline (2010) and time series (-2016) population samples of </a:t>
            </a:r>
            <a:r>
              <a:rPr lang="en-US" i="1" dirty="0" err="1" smtClean="0">
                <a:latin typeface="Arial"/>
                <a:cs typeface="Arial"/>
              </a:rPr>
              <a:t>Erythranthe</a:t>
            </a:r>
            <a:r>
              <a:rPr lang="en-US" i="1" dirty="0" smtClean="0">
                <a:latin typeface="Arial"/>
                <a:cs typeface="Arial"/>
              </a:rPr>
              <a:t> cardinalis </a:t>
            </a:r>
            <a:r>
              <a:rPr lang="en-US" dirty="0" smtClean="0">
                <a:latin typeface="Arial"/>
                <a:cs typeface="Arial"/>
              </a:rPr>
              <a:t>across a period of exceptional drought and warming resembling projections for climate change. Black dots depict sampling locations in each year (odd years sampled but not shown).</a:t>
            </a:r>
          </a:p>
        </p:txBody>
      </p:sp>
      <p:sp>
        <p:nvSpPr>
          <p:cNvPr id="59" name="Rectangle 58"/>
          <p:cNvSpPr/>
          <p:nvPr/>
        </p:nvSpPr>
        <p:spPr>
          <a:xfrm>
            <a:off x="264633" y="975666"/>
            <a:ext cx="8746650" cy="521963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8203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igure1_2010.pdf"/>
          <p:cNvPicPr>
            <a:picLocks noChangeAspect="1"/>
          </p:cNvPicPr>
          <p:nvPr/>
        </p:nvPicPr>
        <p:blipFill rotWithShape="1">
          <a:blip r:embed="rId2">
            <a:extLst>
              <a:ext uri="{28A0092B-C50C-407E-A947-70E740481C1C}">
                <a14:useLocalDpi xmlns:a14="http://schemas.microsoft.com/office/drawing/2010/main" val="0"/>
              </a:ext>
            </a:extLst>
          </a:blip>
          <a:srcRect l="29925" t="4139" r="26384"/>
          <a:stretch/>
        </p:blipFill>
        <p:spPr>
          <a:xfrm>
            <a:off x="360110" y="857932"/>
            <a:ext cx="2979653" cy="3845656"/>
          </a:xfrm>
          <a:prstGeom prst="rect">
            <a:avLst/>
          </a:prstGeom>
        </p:spPr>
      </p:pic>
      <p:pic>
        <p:nvPicPr>
          <p:cNvPr id="6" name="Picture 5" descr="Figure1_2012.pdf"/>
          <p:cNvPicPr>
            <a:picLocks noChangeAspect="1"/>
          </p:cNvPicPr>
          <p:nvPr/>
        </p:nvPicPr>
        <p:blipFill rotWithShape="1">
          <a:blip r:embed="rId3">
            <a:extLst>
              <a:ext uri="{28A0092B-C50C-407E-A947-70E740481C1C}">
                <a14:useLocalDpi xmlns:a14="http://schemas.microsoft.com/office/drawing/2010/main" val="0"/>
              </a:ext>
            </a:extLst>
          </a:blip>
          <a:srcRect l="29925" t="4139" r="26384"/>
          <a:stretch/>
        </p:blipFill>
        <p:spPr>
          <a:xfrm>
            <a:off x="2727202" y="876953"/>
            <a:ext cx="2501598" cy="3228656"/>
          </a:xfrm>
          <a:prstGeom prst="rect">
            <a:avLst/>
          </a:prstGeom>
        </p:spPr>
      </p:pic>
      <p:pic>
        <p:nvPicPr>
          <p:cNvPr id="7" name="Picture 6" descr="Figure1_2014.pdf"/>
          <p:cNvPicPr>
            <a:picLocks noChangeAspect="1"/>
          </p:cNvPicPr>
          <p:nvPr/>
        </p:nvPicPr>
        <p:blipFill rotWithShape="1">
          <a:blip r:embed="rId4">
            <a:extLst>
              <a:ext uri="{28A0092B-C50C-407E-A947-70E740481C1C}">
                <a14:useLocalDpi xmlns:a14="http://schemas.microsoft.com/office/drawing/2010/main" val="0"/>
              </a:ext>
            </a:extLst>
          </a:blip>
          <a:srcRect l="29852" t="4139" r="26457" b="-4139"/>
          <a:stretch/>
        </p:blipFill>
        <p:spPr>
          <a:xfrm>
            <a:off x="4676358" y="880173"/>
            <a:ext cx="2512921" cy="3383280"/>
          </a:xfrm>
          <a:prstGeom prst="rect">
            <a:avLst/>
          </a:prstGeom>
        </p:spPr>
      </p:pic>
      <p:pic>
        <p:nvPicPr>
          <p:cNvPr id="8" name="Picture 7" descr="Figure1_2016.pdf"/>
          <p:cNvPicPr>
            <a:picLocks noChangeAspect="1"/>
          </p:cNvPicPr>
          <p:nvPr/>
        </p:nvPicPr>
        <p:blipFill rotWithShape="1">
          <a:blip r:embed="rId5">
            <a:extLst>
              <a:ext uri="{28A0092B-C50C-407E-A947-70E740481C1C}">
                <a14:useLocalDpi xmlns:a14="http://schemas.microsoft.com/office/drawing/2010/main" val="0"/>
              </a:ext>
            </a:extLst>
          </a:blip>
          <a:srcRect l="29618" t="4139" r="26990"/>
          <a:stretch/>
        </p:blipFill>
        <p:spPr>
          <a:xfrm>
            <a:off x="6628116" y="880464"/>
            <a:ext cx="2495724" cy="3243246"/>
          </a:xfrm>
          <a:prstGeom prst="rect">
            <a:avLst/>
          </a:prstGeom>
        </p:spPr>
      </p:pic>
      <p:sp>
        <p:nvSpPr>
          <p:cNvPr id="18" name="TextBox 17"/>
          <p:cNvSpPr txBox="1"/>
          <p:nvPr/>
        </p:nvSpPr>
        <p:spPr>
          <a:xfrm>
            <a:off x="1570761" y="632952"/>
            <a:ext cx="1336268" cy="369332"/>
          </a:xfrm>
          <a:prstGeom prst="rect">
            <a:avLst/>
          </a:prstGeom>
          <a:noFill/>
        </p:spPr>
        <p:txBody>
          <a:bodyPr wrap="square" rtlCol="0">
            <a:spAutoFit/>
          </a:bodyPr>
          <a:lstStyle/>
          <a:p>
            <a:r>
              <a:rPr lang="en-US" dirty="0" smtClean="0">
                <a:latin typeface="Arial"/>
                <a:cs typeface="Arial"/>
              </a:rPr>
              <a:t>2010</a:t>
            </a:r>
            <a:endParaRPr lang="en-US" dirty="0">
              <a:latin typeface="Arial"/>
              <a:cs typeface="Arial"/>
            </a:endParaRPr>
          </a:p>
        </p:txBody>
      </p:sp>
      <p:sp>
        <p:nvSpPr>
          <p:cNvPr id="19" name="TextBox 18"/>
          <p:cNvSpPr txBox="1"/>
          <p:nvPr/>
        </p:nvSpPr>
        <p:spPr>
          <a:xfrm>
            <a:off x="3884774" y="632952"/>
            <a:ext cx="821965" cy="369332"/>
          </a:xfrm>
          <a:prstGeom prst="rect">
            <a:avLst/>
          </a:prstGeom>
          <a:noFill/>
        </p:spPr>
        <p:txBody>
          <a:bodyPr wrap="square" rtlCol="0">
            <a:spAutoFit/>
          </a:bodyPr>
          <a:lstStyle/>
          <a:p>
            <a:r>
              <a:rPr lang="en-US" dirty="0" smtClean="0">
                <a:latin typeface="Arial"/>
                <a:cs typeface="Arial"/>
              </a:rPr>
              <a:t>2012</a:t>
            </a:r>
            <a:endParaRPr lang="en-US" dirty="0">
              <a:latin typeface="Arial"/>
              <a:cs typeface="Arial"/>
            </a:endParaRPr>
          </a:p>
        </p:txBody>
      </p:sp>
      <p:sp>
        <p:nvSpPr>
          <p:cNvPr id="20" name="TextBox 19"/>
          <p:cNvSpPr txBox="1"/>
          <p:nvPr/>
        </p:nvSpPr>
        <p:spPr>
          <a:xfrm>
            <a:off x="6041837" y="632952"/>
            <a:ext cx="772262" cy="369332"/>
          </a:xfrm>
          <a:prstGeom prst="rect">
            <a:avLst/>
          </a:prstGeom>
          <a:noFill/>
        </p:spPr>
        <p:txBody>
          <a:bodyPr wrap="square" rtlCol="0">
            <a:spAutoFit/>
          </a:bodyPr>
          <a:lstStyle/>
          <a:p>
            <a:r>
              <a:rPr lang="en-US" dirty="0" smtClean="0">
                <a:latin typeface="Arial"/>
                <a:cs typeface="Arial"/>
              </a:rPr>
              <a:t>2014 </a:t>
            </a:r>
            <a:endParaRPr lang="en-US" dirty="0">
              <a:latin typeface="Arial"/>
              <a:cs typeface="Arial"/>
            </a:endParaRPr>
          </a:p>
        </p:txBody>
      </p:sp>
      <p:sp>
        <p:nvSpPr>
          <p:cNvPr id="21" name="TextBox 20"/>
          <p:cNvSpPr txBox="1"/>
          <p:nvPr/>
        </p:nvSpPr>
        <p:spPr>
          <a:xfrm>
            <a:off x="8131703" y="632952"/>
            <a:ext cx="781136" cy="369332"/>
          </a:xfrm>
          <a:prstGeom prst="rect">
            <a:avLst/>
          </a:prstGeom>
          <a:noFill/>
        </p:spPr>
        <p:txBody>
          <a:bodyPr wrap="square" rtlCol="0">
            <a:spAutoFit/>
          </a:bodyPr>
          <a:lstStyle/>
          <a:p>
            <a:r>
              <a:rPr lang="en-US" dirty="0" smtClean="0">
                <a:latin typeface="Arial"/>
                <a:cs typeface="Arial"/>
              </a:rPr>
              <a:t>2016</a:t>
            </a:r>
            <a:endParaRPr lang="en-US" dirty="0">
              <a:latin typeface="Arial"/>
              <a:cs typeface="Arial"/>
            </a:endParaRPr>
          </a:p>
        </p:txBody>
      </p:sp>
      <p:grpSp>
        <p:nvGrpSpPr>
          <p:cNvPr id="46" name="Group 45"/>
          <p:cNvGrpSpPr/>
          <p:nvPr/>
        </p:nvGrpSpPr>
        <p:grpSpPr>
          <a:xfrm>
            <a:off x="6814099" y="4123710"/>
            <a:ext cx="2426842" cy="2116298"/>
            <a:chOff x="58321" y="3096393"/>
            <a:chExt cx="2065034" cy="1800797"/>
          </a:xfrm>
        </p:grpSpPr>
        <p:pic>
          <p:nvPicPr>
            <p:cNvPr id="47" name="Picture 46"/>
            <p:cNvPicPr/>
            <p:nvPr/>
          </p:nvPicPr>
          <p:blipFill rotWithShape="1">
            <a:blip r:embed="rId6">
              <a:extLst>
                <a:ext uri="{28A0092B-C50C-407E-A947-70E740481C1C}">
                  <a14:useLocalDpi xmlns:a14="http://schemas.microsoft.com/office/drawing/2010/main" val="0"/>
                </a:ext>
              </a:extLst>
            </a:blip>
            <a:srcRect l="84566" t="13651" r="11756" b="55296"/>
            <a:stretch/>
          </p:blipFill>
          <p:spPr>
            <a:xfrm>
              <a:off x="58321" y="3465725"/>
              <a:ext cx="677500" cy="1309505"/>
            </a:xfrm>
            <a:prstGeom prst="rect">
              <a:avLst/>
            </a:prstGeom>
            <a:extLst>
              <a:ext uri="{FAA26D3D-D897-4be2-8F04-BA451C77F1D7}">
                <ma14:placeholderFlag xmlns:ma14="http://schemas.microsoft.com/office/mac/drawingml/2011/main"/>
              </a:ext>
            </a:extLst>
          </p:spPr>
        </p:pic>
        <p:sp>
          <p:nvSpPr>
            <p:cNvPr id="48" name="TextBox 47"/>
            <p:cNvSpPr txBox="1"/>
            <p:nvPr/>
          </p:nvSpPr>
          <p:spPr>
            <a:xfrm>
              <a:off x="115908" y="3096393"/>
              <a:ext cx="1621846" cy="369332"/>
            </a:xfrm>
            <a:prstGeom prst="rect">
              <a:avLst/>
            </a:prstGeom>
            <a:noFill/>
          </p:spPr>
          <p:txBody>
            <a:bodyPr wrap="none" rtlCol="0">
              <a:spAutoFit/>
            </a:bodyPr>
            <a:lstStyle/>
            <a:p>
              <a:r>
                <a:rPr lang="en-US" dirty="0" smtClean="0">
                  <a:latin typeface="Arial"/>
                  <a:cs typeface="Arial"/>
                </a:rPr>
                <a:t>Drought Level</a:t>
              </a:r>
              <a:endParaRPr lang="en-US" dirty="0">
                <a:latin typeface="Arial"/>
                <a:cs typeface="Arial"/>
              </a:endParaRPr>
            </a:p>
          </p:txBody>
        </p:sp>
        <p:sp>
          <p:nvSpPr>
            <p:cNvPr id="49" name="TextBox 48"/>
            <p:cNvSpPr txBox="1"/>
            <p:nvPr/>
          </p:nvSpPr>
          <p:spPr>
            <a:xfrm>
              <a:off x="756572" y="3395992"/>
              <a:ext cx="543739" cy="369332"/>
            </a:xfrm>
            <a:prstGeom prst="rect">
              <a:avLst/>
            </a:prstGeom>
            <a:noFill/>
          </p:spPr>
          <p:txBody>
            <a:bodyPr wrap="none" rtlCol="0">
              <a:spAutoFit/>
            </a:bodyPr>
            <a:lstStyle/>
            <a:p>
              <a:r>
                <a:rPr lang="en-US" dirty="0" smtClean="0">
                  <a:latin typeface="Arial"/>
                  <a:cs typeface="Arial"/>
                </a:rPr>
                <a:t>Dry</a:t>
              </a:r>
            </a:p>
          </p:txBody>
        </p:sp>
        <p:sp>
          <p:nvSpPr>
            <p:cNvPr id="50" name="TextBox 49"/>
            <p:cNvSpPr txBox="1"/>
            <p:nvPr/>
          </p:nvSpPr>
          <p:spPr>
            <a:xfrm>
              <a:off x="745305" y="4251523"/>
              <a:ext cx="1044088" cy="369332"/>
            </a:xfrm>
            <a:prstGeom prst="rect">
              <a:avLst/>
            </a:prstGeom>
            <a:noFill/>
          </p:spPr>
          <p:txBody>
            <a:bodyPr wrap="none" rtlCol="0">
              <a:spAutoFit/>
            </a:bodyPr>
            <a:lstStyle/>
            <a:p>
              <a:r>
                <a:rPr lang="en-US" dirty="0" smtClean="0">
                  <a:latin typeface="Arial"/>
                  <a:cs typeface="Arial"/>
                </a:rPr>
                <a:t>Extreme</a:t>
              </a:r>
            </a:p>
          </p:txBody>
        </p:sp>
        <p:sp>
          <p:nvSpPr>
            <p:cNvPr id="51" name="TextBox 50"/>
            <p:cNvSpPr txBox="1"/>
            <p:nvPr/>
          </p:nvSpPr>
          <p:spPr>
            <a:xfrm>
              <a:off x="752910" y="3685804"/>
              <a:ext cx="1159843" cy="369332"/>
            </a:xfrm>
            <a:prstGeom prst="rect">
              <a:avLst/>
            </a:prstGeom>
            <a:noFill/>
          </p:spPr>
          <p:txBody>
            <a:bodyPr wrap="none" rtlCol="0">
              <a:spAutoFit/>
            </a:bodyPr>
            <a:lstStyle/>
            <a:p>
              <a:r>
                <a:rPr lang="en-US" dirty="0" smtClean="0">
                  <a:latin typeface="Arial"/>
                  <a:cs typeface="Arial"/>
                </a:rPr>
                <a:t>Moderate</a:t>
              </a:r>
            </a:p>
          </p:txBody>
        </p:sp>
        <p:sp>
          <p:nvSpPr>
            <p:cNvPr id="52" name="TextBox 51"/>
            <p:cNvSpPr txBox="1"/>
            <p:nvPr/>
          </p:nvSpPr>
          <p:spPr>
            <a:xfrm>
              <a:off x="751030" y="3967594"/>
              <a:ext cx="916049" cy="369332"/>
            </a:xfrm>
            <a:prstGeom prst="rect">
              <a:avLst/>
            </a:prstGeom>
            <a:noFill/>
          </p:spPr>
          <p:txBody>
            <a:bodyPr wrap="none" rtlCol="0">
              <a:spAutoFit/>
            </a:bodyPr>
            <a:lstStyle/>
            <a:p>
              <a:r>
                <a:rPr lang="en-US" dirty="0" smtClean="0">
                  <a:latin typeface="Arial"/>
                  <a:cs typeface="Arial"/>
                </a:rPr>
                <a:t>Severe</a:t>
              </a:r>
            </a:p>
          </p:txBody>
        </p:sp>
        <p:sp>
          <p:nvSpPr>
            <p:cNvPr id="53" name="TextBox 52"/>
            <p:cNvSpPr txBox="1"/>
            <p:nvPr/>
          </p:nvSpPr>
          <p:spPr>
            <a:xfrm>
              <a:off x="745303" y="4527858"/>
              <a:ext cx="1378052" cy="369332"/>
            </a:xfrm>
            <a:prstGeom prst="rect">
              <a:avLst/>
            </a:prstGeom>
            <a:noFill/>
          </p:spPr>
          <p:txBody>
            <a:bodyPr wrap="none" rtlCol="0">
              <a:spAutoFit/>
            </a:bodyPr>
            <a:lstStyle/>
            <a:p>
              <a:r>
                <a:rPr lang="en-US" dirty="0" smtClean="0">
                  <a:latin typeface="Arial"/>
                  <a:cs typeface="Arial"/>
                </a:rPr>
                <a:t>Exceptional</a:t>
              </a:r>
            </a:p>
          </p:txBody>
        </p:sp>
      </p:grpSp>
      <p:sp>
        <p:nvSpPr>
          <p:cNvPr id="2" name="TextBox 1"/>
          <p:cNvSpPr txBox="1"/>
          <p:nvPr/>
        </p:nvSpPr>
        <p:spPr>
          <a:xfrm>
            <a:off x="503365" y="4549048"/>
            <a:ext cx="5134578" cy="1477328"/>
          </a:xfrm>
          <a:prstGeom prst="rect">
            <a:avLst/>
          </a:prstGeom>
          <a:noFill/>
          <a:ln>
            <a:noFill/>
          </a:ln>
        </p:spPr>
        <p:txBody>
          <a:bodyPr wrap="square" rtlCol="0">
            <a:spAutoFit/>
          </a:bodyPr>
          <a:lstStyle/>
          <a:p>
            <a:r>
              <a:rPr lang="en-US" b="1" dirty="0" smtClean="0">
                <a:latin typeface="Arial"/>
                <a:cs typeface="Arial"/>
              </a:rPr>
              <a:t>Figure 1</a:t>
            </a:r>
            <a:r>
              <a:rPr lang="en-US" dirty="0" smtClean="0">
                <a:latin typeface="Arial"/>
                <a:cs typeface="Arial"/>
              </a:rPr>
              <a:t>. </a:t>
            </a:r>
            <a:r>
              <a:rPr lang="en-US" dirty="0">
                <a:latin typeface="Arial"/>
                <a:cs typeface="Arial"/>
              </a:rPr>
              <a:t>Baseline (2010) and time series (-2016) population samples of </a:t>
            </a:r>
            <a:r>
              <a:rPr lang="en-US" i="1" dirty="0" smtClean="0">
                <a:latin typeface="Arial"/>
                <a:cs typeface="Arial"/>
              </a:rPr>
              <a:t>M. </a:t>
            </a:r>
            <a:r>
              <a:rPr lang="en-US" i="1" dirty="0">
                <a:latin typeface="Arial"/>
                <a:cs typeface="Arial"/>
              </a:rPr>
              <a:t>cardinalis </a:t>
            </a:r>
            <a:r>
              <a:rPr lang="en-US" dirty="0">
                <a:latin typeface="Arial"/>
                <a:cs typeface="Arial"/>
              </a:rPr>
              <a:t>across a period of exceptional drought and </a:t>
            </a:r>
            <a:r>
              <a:rPr lang="en-US" dirty="0" smtClean="0">
                <a:latin typeface="Arial"/>
                <a:cs typeface="Arial"/>
              </a:rPr>
              <a:t>warming. </a:t>
            </a:r>
            <a:r>
              <a:rPr lang="en-US" dirty="0">
                <a:latin typeface="Arial"/>
                <a:cs typeface="Arial"/>
              </a:rPr>
              <a:t>Black dots </a:t>
            </a:r>
            <a:r>
              <a:rPr lang="en-US" dirty="0" smtClean="0">
                <a:latin typeface="Arial"/>
                <a:cs typeface="Arial"/>
              </a:rPr>
              <a:t>are sampling locations in each year (odd years sampled but not shown).</a:t>
            </a:r>
            <a:endParaRPr lang="en-US" dirty="0">
              <a:latin typeface="Arial"/>
              <a:cs typeface="Arial"/>
            </a:endParaRPr>
          </a:p>
        </p:txBody>
      </p:sp>
      <p:pic>
        <p:nvPicPr>
          <p:cNvPr id="9" name="Picture 8"/>
          <p:cNvPicPr>
            <a:picLocks noChangeAspect="1"/>
          </p:cNvPicPr>
          <p:nvPr/>
        </p:nvPicPr>
        <p:blipFill>
          <a:blip r:embed="rId7">
            <a:extLst>
              <a:ext uri="{BEBA8EAE-BF5A-486C-A8C5-ECC9F3942E4B}">
                <a14:imgProps xmlns:a14="http://schemas.microsoft.com/office/drawing/2010/main">
                  <a14:imgLayer r:embed="rId8">
                    <a14:imgEffect>
                      <a14:backgroundRemoval t="1318" b="95058" l="9934" r="96689"/>
                    </a14:imgEffect>
                  </a14:imgLayer>
                </a14:imgProps>
              </a:ext>
            </a:extLst>
          </a:blip>
          <a:stretch>
            <a:fillRect/>
          </a:stretch>
        </p:blipFill>
        <p:spPr>
          <a:xfrm>
            <a:off x="5154882" y="4549048"/>
            <a:ext cx="1148313" cy="1538688"/>
          </a:xfrm>
          <a:prstGeom prst="rect">
            <a:avLst/>
          </a:prstGeom>
        </p:spPr>
      </p:pic>
      <p:sp>
        <p:nvSpPr>
          <p:cNvPr id="3" name="Rectangle 2"/>
          <p:cNvSpPr/>
          <p:nvPr/>
        </p:nvSpPr>
        <p:spPr>
          <a:xfrm>
            <a:off x="442876" y="4549048"/>
            <a:ext cx="5927517" cy="1545792"/>
          </a:xfrm>
          <a:prstGeom prst="rect">
            <a:avLst/>
          </a:prstGeom>
          <a:noFill/>
          <a:ln>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360110" y="671942"/>
            <a:ext cx="8763729" cy="550991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407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igure1_2010.pdf"/>
          <p:cNvPicPr>
            <a:picLocks noChangeAspect="1"/>
          </p:cNvPicPr>
          <p:nvPr/>
        </p:nvPicPr>
        <p:blipFill rotWithShape="1">
          <a:blip r:embed="rId2">
            <a:extLst>
              <a:ext uri="{28A0092B-C50C-407E-A947-70E740481C1C}">
                <a14:useLocalDpi xmlns:a14="http://schemas.microsoft.com/office/drawing/2010/main" val="0"/>
              </a:ext>
            </a:extLst>
          </a:blip>
          <a:srcRect l="29925" t="4139" r="26384"/>
          <a:stretch/>
        </p:blipFill>
        <p:spPr>
          <a:xfrm>
            <a:off x="360110" y="857932"/>
            <a:ext cx="2979653" cy="3845656"/>
          </a:xfrm>
          <a:prstGeom prst="rect">
            <a:avLst/>
          </a:prstGeom>
        </p:spPr>
      </p:pic>
      <p:pic>
        <p:nvPicPr>
          <p:cNvPr id="6" name="Picture 5" descr="Figure1_2012.pdf"/>
          <p:cNvPicPr>
            <a:picLocks noChangeAspect="1"/>
          </p:cNvPicPr>
          <p:nvPr/>
        </p:nvPicPr>
        <p:blipFill rotWithShape="1">
          <a:blip r:embed="rId3">
            <a:extLst>
              <a:ext uri="{28A0092B-C50C-407E-A947-70E740481C1C}">
                <a14:useLocalDpi xmlns:a14="http://schemas.microsoft.com/office/drawing/2010/main" val="0"/>
              </a:ext>
            </a:extLst>
          </a:blip>
          <a:srcRect l="29925" t="4139" r="26384"/>
          <a:stretch/>
        </p:blipFill>
        <p:spPr>
          <a:xfrm>
            <a:off x="2727202" y="876953"/>
            <a:ext cx="2501598" cy="3228656"/>
          </a:xfrm>
          <a:prstGeom prst="rect">
            <a:avLst/>
          </a:prstGeom>
        </p:spPr>
      </p:pic>
      <p:pic>
        <p:nvPicPr>
          <p:cNvPr id="7" name="Picture 6" descr="Figure1_2014.pdf"/>
          <p:cNvPicPr>
            <a:picLocks noChangeAspect="1"/>
          </p:cNvPicPr>
          <p:nvPr/>
        </p:nvPicPr>
        <p:blipFill rotWithShape="1">
          <a:blip r:embed="rId4">
            <a:extLst>
              <a:ext uri="{28A0092B-C50C-407E-A947-70E740481C1C}">
                <a14:useLocalDpi xmlns:a14="http://schemas.microsoft.com/office/drawing/2010/main" val="0"/>
              </a:ext>
            </a:extLst>
          </a:blip>
          <a:srcRect l="29852" t="4139" r="26457" b="-4139"/>
          <a:stretch/>
        </p:blipFill>
        <p:spPr>
          <a:xfrm>
            <a:off x="4676358" y="880173"/>
            <a:ext cx="2512921" cy="3383280"/>
          </a:xfrm>
          <a:prstGeom prst="rect">
            <a:avLst/>
          </a:prstGeom>
        </p:spPr>
      </p:pic>
      <p:pic>
        <p:nvPicPr>
          <p:cNvPr id="8" name="Picture 7" descr="Figure1_2016.pdf"/>
          <p:cNvPicPr>
            <a:picLocks noChangeAspect="1"/>
          </p:cNvPicPr>
          <p:nvPr/>
        </p:nvPicPr>
        <p:blipFill rotWithShape="1">
          <a:blip r:embed="rId5">
            <a:extLst>
              <a:ext uri="{28A0092B-C50C-407E-A947-70E740481C1C}">
                <a14:useLocalDpi xmlns:a14="http://schemas.microsoft.com/office/drawing/2010/main" val="0"/>
              </a:ext>
            </a:extLst>
          </a:blip>
          <a:srcRect l="29618" t="4139" r="26990"/>
          <a:stretch/>
        </p:blipFill>
        <p:spPr>
          <a:xfrm>
            <a:off x="6628116" y="880464"/>
            <a:ext cx="2495724" cy="3243246"/>
          </a:xfrm>
          <a:prstGeom prst="rect">
            <a:avLst/>
          </a:prstGeom>
        </p:spPr>
      </p:pic>
      <p:sp>
        <p:nvSpPr>
          <p:cNvPr id="18" name="TextBox 17"/>
          <p:cNvSpPr txBox="1"/>
          <p:nvPr/>
        </p:nvSpPr>
        <p:spPr>
          <a:xfrm>
            <a:off x="1570761" y="632952"/>
            <a:ext cx="1336268" cy="369332"/>
          </a:xfrm>
          <a:prstGeom prst="rect">
            <a:avLst/>
          </a:prstGeom>
          <a:noFill/>
        </p:spPr>
        <p:txBody>
          <a:bodyPr wrap="square" rtlCol="0">
            <a:spAutoFit/>
          </a:bodyPr>
          <a:lstStyle/>
          <a:p>
            <a:r>
              <a:rPr lang="en-US" dirty="0" smtClean="0">
                <a:latin typeface="Arial"/>
                <a:cs typeface="Arial"/>
              </a:rPr>
              <a:t>2010</a:t>
            </a:r>
            <a:endParaRPr lang="en-US" dirty="0">
              <a:latin typeface="Arial"/>
              <a:cs typeface="Arial"/>
            </a:endParaRPr>
          </a:p>
        </p:txBody>
      </p:sp>
      <p:sp>
        <p:nvSpPr>
          <p:cNvPr id="19" name="TextBox 18"/>
          <p:cNvSpPr txBox="1"/>
          <p:nvPr/>
        </p:nvSpPr>
        <p:spPr>
          <a:xfrm>
            <a:off x="3884774" y="632952"/>
            <a:ext cx="821965" cy="369332"/>
          </a:xfrm>
          <a:prstGeom prst="rect">
            <a:avLst/>
          </a:prstGeom>
          <a:noFill/>
        </p:spPr>
        <p:txBody>
          <a:bodyPr wrap="square" rtlCol="0">
            <a:spAutoFit/>
          </a:bodyPr>
          <a:lstStyle/>
          <a:p>
            <a:r>
              <a:rPr lang="en-US" dirty="0" smtClean="0">
                <a:latin typeface="Arial"/>
                <a:cs typeface="Arial"/>
              </a:rPr>
              <a:t>2012</a:t>
            </a:r>
            <a:endParaRPr lang="en-US" dirty="0">
              <a:latin typeface="Arial"/>
              <a:cs typeface="Arial"/>
            </a:endParaRPr>
          </a:p>
        </p:txBody>
      </p:sp>
      <p:sp>
        <p:nvSpPr>
          <p:cNvPr id="20" name="TextBox 19"/>
          <p:cNvSpPr txBox="1"/>
          <p:nvPr/>
        </p:nvSpPr>
        <p:spPr>
          <a:xfrm>
            <a:off x="6041837" y="632952"/>
            <a:ext cx="772262" cy="369332"/>
          </a:xfrm>
          <a:prstGeom prst="rect">
            <a:avLst/>
          </a:prstGeom>
          <a:noFill/>
        </p:spPr>
        <p:txBody>
          <a:bodyPr wrap="square" rtlCol="0">
            <a:spAutoFit/>
          </a:bodyPr>
          <a:lstStyle/>
          <a:p>
            <a:r>
              <a:rPr lang="en-US" dirty="0" smtClean="0">
                <a:latin typeface="Arial"/>
                <a:cs typeface="Arial"/>
              </a:rPr>
              <a:t>2014 </a:t>
            </a:r>
            <a:endParaRPr lang="en-US" dirty="0">
              <a:latin typeface="Arial"/>
              <a:cs typeface="Arial"/>
            </a:endParaRPr>
          </a:p>
        </p:txBody>
      </p:sp>
      <p:sp>
        <p:nvSpPr>
          <p:cNvPr id="21" name="TextBox 20"/>
          <p:cNvSpPr txBox="1"/>
          <p:nvPr/>
        </p:nvSpPr>
        <p:spPr>
          <a:xfrm>
            <a:off x="8131703" y="632952"/>
            <a:ext cx="781136" cy="369332"/>
          </a:xfrm>
          <a:prstGeom prst="rect">
            <a:avLst/>
          </a:prstGeom>
          <a:noFill/>
        </p:spPr>
        <p:txBody>
          <a:bodyPr wrap="square" rtlCol="0">
            <a:spAutoFit/>
          </a:bodyPr>
          <a:lstStyle/>
          <a:p>
            <a:r>
              <a:rPr lang="en-US" dirty="0" smtClean="0">
                <a:latin typeface="Arial"/>
                <a:cs typeface="Arial"/>
              </a:rPr>
              <a:t>2016</a:t>
            </a:r>
            <a:endParaRPr lang="en-US" dirty="0">
              <a:latin typeface="Arial"/>
              <a:cs typeface="Arial"/>
            </a:endParaRPr>
          </a:p>
        </p:txBody>
      </p:sp>
      <p:grpSp>
        <p:nvGrpSpPr>
          <p:cNvPr id="46" name="Group 45"/>
          <p:cNvGrpSpPr/>
          <p:nvPr/>
        </p:nvGrpSpPr>
        <p:grpSpPr>
          <a:xfrm>
            <a:off x="6814099" y="3860273"/>
            <a:ext cx="2426842" cy="2116298"/>
            <a:chOff x="58321" y="3096393"/>
            <a:chExt cx="2065034" cy="1800797"/>
          </a:xfrm>
        </p:grpSpPr>
        <p:pic>
          <p:nvPicPr>
            <p:cNvPr id="47" name="Picture 46"/>
            <p:cNvPicPr/>
            <p:nvPr/>
          </p:nvPicPr>
          <p:blipFill rotWithShape="1">
            <a:blip r:embed="rId6">
              <a:extLst>
                <a:ext uri="{28A0092B-C50C-407E-A947-70E740481C1C}">
                  <a14:useLocalDpi xmlns:a14="http://schemas.microsoft.com/office/drawing/2010/main" val="0"/>
                </a:ext>
              </a:extLst>
            </a:blip>
            <a:srcRect l="84566" t="13651" r="11756" b="55296"/>
            <a:stretch/>
          </p:blipFill>
          <p:spPr>
            <a:xfrm>
              <a:off x="58321" y="3465725"/>
              <a:ext cx="677500" cy="1309505"/>
            </a:xfrm>
            <a:prstGeom prst="rect">
              <a:avLst/>
            </a:prstGeom>
            <a:extLst>
              <a:ext uri="{FAA26D3D-D897-4be2-8F04-BA451C77F1D7}">
                <ma14:placeholderFlag xmlns:ma14="http://schemas.microsoft.com/office/mac/drawingml/2011/main"/>
              </a:ext>
            </a:extLst>
          </p:spPr>
        </p:pic>
        <p:sp>
          <p:nvSpPr>
            <p:cNvPr id="48" name="TextBox 47"/>
            <p:cNvSpPr txBox="1"/>
            <p:nvPr/>
          </p:nvSpPr>
          <p:spPr>
            <a:xfrm>
              <a:off x="115908" y="3096393"/>
              <a:ext cx="1621846" cy="369332"/>
            </a:xfrm>
            <a:prstGeom prst="rect">
              <a:avLst/>
            </a:prstGeom>
            <a:noFill/>
          </p:spPr>
          <p:txBody>
            <a:bodyPr wrap="none" rtlCol="0">
              <a:spAutoFit/>
            </a:bodyPr>
            <a:lstStyle/>
            <a:p>
              <a:r>
                <a:rPr lang="en-US" dirty="0" smtClean="0">
                  <a:latin typeface="Arial"/>
                  <a:cs typeface="Arial"/>
                </a:rPr>
                <a:t>Drought Level</a:t>
              </a:r>
              <a:endParaRPr lang="en-US" dirty="0">
                <a:latin typeface="Arial"/>
                <a:cs typeface="Arial"/>
              </a:endParaRPr>
            </a:p>
          </p:txBody>
        </p:sp>
        <p:sp>
          <p:nvSpPr>
            <p:cNvPr id="49" name="TextBox 48"/>
            <p:cNvSpPr txBox="1"/>
            <p:nvPr/>
          </p:nvSpPr>
          <p:spPr>
            <a:xfrm>
              <a:off x="756572" y="3395992"/>
              <a:ext cx="543739" cy="369332"/>
            </a:xfrm>
            <a:prstGeom prst="rect">
              <a:avLst/>
            </a:prstGeom>
            <a:noFill/>
          </p:spPr>
          <p:txBody>
            <a:bodyPr wrap="none" rtlCol="0">
              <a:spAutoFit/>
            </a:bodyPr>
            <a:lstStyle/>
            <a:p>
              <a:r>
                <a:rPr lang="en-US" dirty="0" smtClean="0">
                  <a:latin typeface="Arial"/>
                  <a:cs typeface="Arial"/>
                </a:rPr>
                <a:t>Dry</a:t>
              </a:r>
            </a:p>
          </p:txBody>
        </p:sp>
        <p:sp>
          <p:nvSpPr>
            <p:cNvPr id="50" name="TextBox 49"/>
            <p:cNvSpPr txBox="1"/>
            <p:nvPr/>
          </p:nvSpPr>
          <p:spPr>
            <a:xfrm>
              <a:off x="745305" y="4251523"/>
              <a:ext cx="1044088" cy="369332"/>
            </a:xfrm>
            <a:prstGeom prst="rect">
              <a:avLst/>
            </a:prstGeom>
            <a:noFill/>
          </p:spPr>
          <p:txBody>
            <a:bodyPr wrap="none" rtlCol="0">
              <a:spAutoFit/>
            </a:bodyPr>
            <a:lstStyle/>
            <a:p>
              <a:r>
                <a:rPr lang="en-US" dirty="0" smtClean="0">
                  <a:latin typeface="Arial"/>
                  <a:cs typeface="Arial"/>
                </a:rPr>
                <a:t>Extreme</a:t>
              </a:r>
            </a:p>
          </p:txBody>
        </p:sp>
        <p:sp>
          <p:nvSpPr>
            <p:cNvPr id="51" name="TextBox 50"/>
            <p:cNvSpPr txBox="1"/>
            <p:nvPr/>
          </p:nvSpPr>
          <p:spPr>
            <a:xfrm>
              <a:off x="752910" y="3685804"/>
              <a:ext cx="1159843" cy="369332"/>
            </a:xfrm>
            <a:prstGeom prst="rect">
              <a:avLst/>
            </a:prstGeom>
            <a:noFill/>
          </p:spPr>
          <p:txBody>
            <a:bodyPr wrap="none" rtlCol="0">
              <a:spAutoFit/>
            </a:bodyPr>
            <a:lstStyle/>
            <a:p>
              <a:r>
                <a:rPr lang="en-US" dirty="0" smtClean="0">
                  <a:latin typeface="Arial"/>
                  <a:cs typeface="Arial"/>
                </a:rPr>
                <a:t>Moderate</a:t>
              </a:r>
            </a:p>
          </p:txBody>
        </p:sp>
        <p:sp>
          <p:nvSpPr>
            <p:cNvPr id="52" name="TextBox 51"/>
            <p:cNvSpPr txBox="1"/>
            <p:nvPr/>
          </p:nvSpPr>
          <p:spPr>
            <a:xfrm>
              <a:off x="751030" y="3967594"/>
              <a:ext cx="916049" cy="369332"/>
            </a:xfrm>
            <a:prstGeom prst="rect">
              <a:avLst/>
            </a:prstGeom>
            <a:noFill/>
          </p:spPr>
          <p:txBody>
            <a:bodyPr wrap="none" rtlCol="0">
              <a:spAutoFit/>
            </a:bodyPr>
            <a:lstStyle/>
            <a:p>
              <a:r>
                <a:rPr lang="en-US" dirty="0" smtClean="0">
                  <a:latin typeface="Arial"/>
                  <a:cs typeface="Arial"/>
                </a:rPr>
                <a:t>Severe</a:t>
              </a:r>
            </a:p>
          </p:txBody>
        </p:sp>
        <p:sp>
          <p:nvSpPr>
            <p:cNvPr id="53" name="TextBox 52"/>
            <p:cNvSpPr txBox="1"/>
            <p:nvPr/>
          </p:nvSpPr>
          <p:spPr>
            <a:xfrm>
              <a:off x="745303" y="4527858"/>
              <a:ext cx="1378052" cy="369332"/>
            </a:xfrm>
            <a:prstGeom prst="rect">
              <a:avLst/>
            </a:prstGeom>
            <a:noFill/>
          </p:spPr>
          <p:txBody>
            <a:bodyPr wrap="none" rtlCol="0">
              <a:spAutoFit/>
            </a:bodyPr>
            <a:lstStyle/>
            <a:p>
              <a:r>
                <a:rPr lang="en-US" dirty="0" smtClean="0">
                  <a:latin typeface="Arial"/>
                  <a:cs typeface="Arial"/>
                </a:rPr>
                <a:t>Exceptional</a:t>
              </a:r>
            </a:p>
          </p:txBody>
        </p:sp>
      </p:grpSp>
      <p:sp>
        <p:nvSpPr>
          <p:cNvPr id="2" name="TextBox 1"/>
          <p:cNvSpPr txBox="1"/>
          <p:nvPr/>
        </p:nvSpPr>
        <p:spPr>
          <a:xfrm>
            <a:off x="2561737" y="4185486"/>
            <a:ext cx="4233482" cy="1754327"/>
          </a:xfrm>
          <a:prstGeom prst="rect">
            <a:avLst/>
          </a:prstGeom>
          <a:noFill/>
          <a:ln>
            <a:noFill/>
          </a:ln>
        </p:spPr>
        <p:txBody>
          <a:bodyPr wrap="square" rtlCol="0">
            <a:spAutoFit/>
          </a:bodyPr>
          <a:lstStyle/>
          <a:p>
            <a:r>
              <a:rPr lang="en-US" b="1" dirty="0" smtClean="0">
                <a:latin typeface="Arial"/>
                <a:cs typeface="Arial"/>
              </a:rPr>
              <a:t>Figure 1</a:t>
            </a:r>
            <a:r>
              <a:rPr lang="en-US" dirty="0" smtClean="0">
                <a:latin typeface="Arial"/>
                <a:cs typeface="Arial"/>
              </a:rPr>
              <a:t>. </a:t>
            </a:r>
            <a:r>
              <a:rPr lang="en-US" dirty="0">
                <a:latin typeface="Arial"/>
                <a:cs typeface="Arial"/>
              </a:rPr>
              <a:t>Baseline (2010) and time series (-2016) population samples of </a:t>
            </a:r>
            <a:r>
              <a:rPr lang="en-US" i="1" dirty="0" smtClean="0">
                <a:latin typeface="Arial"/>
                <a:cs typeface="Arial"/>
              </a:rPr>
              <a:t>M. </a:t>
            </a:r>
            <a:r>
              <a:rPr lang="en-US" i="1" dirty="0">
                <a:latin typeface="Arial"/>
                <a:cs typeface="Arial"/>
              </a:rPr>
              <a:t>cardinalis </a:t>
            </a:r>
            <a:r>
              <a:rPr lang="en-US" dirty="0">
                <a:latin typeface="Arial"/>
                <a:cs typeface="Arial"/>
              </a:rPr>
              <a:t>across a period of exceptional drought and </a:t>
            </a:r>
            <a:r>
              <a:rPr lang="en-US" dirty="0" smtClean="0">
                <a:latin typeface="Arial"/>
                <a:cs typeface="Arial"/>
              </a:rPr>
              <a:t>warming. </a:t>
            </a:r>
            <a:r>
              <a:rPr lang="en-US" dirty="0">
                <a:latin typeface="Arial"/>
                <a:cs typeface="Arial"/>
              </a:rPr>
              <a:t>Black dots </a:t>
            </a:r>
            <a:r>
              <a:rPr lang="en-US" dirty="0" smtClean="0">
                <a:latin typeface="Arial"/>
                <a:cs typeface="Arial"/>
              </a:rPr>
              <a:t>are sampling locations per year (odd years not shown).</a:t>
            </a:r>
            <a:endParaRPr lang="en-US" dirty="0">
              <a:latin typeface="Arial"/>
              <a:cs typeface="Arial"/>
            </a:endParaRPr>
          </a:p>
        </p:txBody>
      </p:sp>
      <p:pic>
        <p:nvPicPr>
          <p:cNvPr id="9" name="Picture 8"/>
          <p:cNvPicPr>
            <a:picLocks noChangeAspect="1"/>
          </p:cNvPicPr>
          <p:nvPr/>
        </p:nvPicPr>
        <p:blipFill>
          <a:blip r:embed="rId7">
            <a:extLst>
              <a:ext uri="{BEBA8EAE-BF5A-486C-A8C5-ECC9F3942E4B}">
                <a14:imgProps xmlns:a14="http://schemas.microsoft.com/office/drawing/2010/main">
                  <a14:imgLayer r:embed="rId8">
                    <a14:imgEffect>
                      <a14:backgroundRemoval t="1318" b="95058" l="9934" r="96689"/>
                    </a14:imgEffect>
                  </a14:imgLayer>
                </a14:imgProps>
              </a:ext>
            </a:extLst>
          </a:blip>
          <a:stretch>
            <a:fillRect/>
          </a:stretch>
        </p:blipFill>
        <p:spPr>
          <a:xfrm>
            <a:off x="1034852" y="4132203"/>
            <a:ext cx="1311851" cy="1757822"/>
          </a:xfrm>
          <a:prstGeom prst="rect">
            <a:avLst/>
          </a:prstGeom>
        </p:spPr>
      </p:pic>
      <p:sp>
        <p:nvSpPr>
          <p:cNvPr id="25" name="Rectangle 24"/>
          <p:cNvSpPr/>
          <p:nvPr/>
        </p:nvSpPr>
        <p:spPr>
          <a:xfrm>
            <a:off x="409909" y="671942"/>
            <a:ext cx="8713930" cy="526787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7715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igure1_2010.pdf"/>
          <p:cNvPicPr>
            <a:picLocks noChangeAspect="1"/>
          </p:cNvPicPr>
          <p:nvPr/>
        </p:nvPicPr>
        <p:blipFill rotWithShape="1">
          <a:blip r:embed="rId2">
            <a:extLst>
              <a:ext uri="{28A0092B-C50C-407E-A947-70E740481C1C}">
                <a14:useLocalDpi xmlns:a14="http://schemas.microsoft.com/office/drawing/2010/main" val="0"/>
              </a:ext>
            </a:extLst>
          </a:blip>
          <a:srcRect l="29925" t="4139" r="26384"/>
          <a:stretch/>
        </p:blipFill>
        <p:spPr>
          <a:xfrm>
            <a:off x="40314" y="486136"/>
            <a:ext cx="2377073" cy="3067943"/>
          </a:xfrm>
          <a:prstGeom prst="rect">
            <a:avLst/>
          </a:prstGeom>
        </p:spPr>
      </p:pic>
      <p:pic>
        <p:nvPicPr>
          <p:cNvPr id="8" name="Picture 7" descr="Figure1_2016.pdf"/>
          <p:cNvPicPr>
            <a:picLocks noChangeAspect="1"/>
          </p:cNvPicPr>
          <p:nvPr/>
        </p:nvPicPr>
        <p:blipFill rotWithShape="1">
          <a:blip r:embed="rId3">
            <a:extLst>
              <a:ext uri="{28A0092B-C50C-407E-A947-70E740481C1C}">
                <a14:useLocalDpi xmlns:a14="http://schemas.microsoft.com/office/drawing/2010/main" val="0"/>
              </a:ext>
            </a:extLst>
          </a:blip>
          <a:srcRect l="29618" t="4139" r="26990"/>
          <a:stretch/>
        </p:blipFill>
        <p:spPr>
          <a:xfrm>
            <a:off x="5743783" y="1340325"/>
            <a:ext cx="3372600" cy="4382765"/>
          </a:xfrm>
          <a:prstGeom prst="rect">
            <a:avLst/>
          </a:prstGeom>
        </p:spPr>
      </p:pic>
      <p:sp>
        <p:nvSpPr>
          <p:cNvPr id="18" name="TextBox 17"/>
          <p:cNvSpPr txBox="1"/>
          <p:nvPr/>
        </p:nvSpPr>
        <p:spPr>
          <a:xfrm>
            <a:off x="1275891" y="288032"/>
            <a:ext cx="698178" cy="369332"/>
          </a:xfrm>
          <a:prstGeom prst="rect">
            <a:avLst/>
          </a:prstGeom>
          <a:noFill/>
        </p:spPr>
        <p:txBody>
          <a:bodyPr wrap="none" rtlCol="0">
            <a:spAutoFit/>
          </a:bodyPr>
          <a:lstStyle/>
          <a:p>
            <a:r>
              <a:rPr lang="en-US" dirty="0" smtClean="0">
                <a:latin typeface="Arial"/>
                <a:cs typeface="Arial"/>
              </a:rPr>
              <a:t>2010</a:t>
            </a:r>
            <a:endParaRPr lang="en-US" dirty="0">
              <a:latin typeface="Arial"/>
              <a:cs typeface="Arial"/>
            </a:endParaRPr>
          </a:p>
        </p:txBody>
      </p:sp>
      <p:sp>
        <p:nvSpPr>
          <p:cNvPr id="19" name="TextBox 18"/>
          <p:cNvSpPr txBox="1"/>
          <p:nvPr/>
        </p:nvSpPr>
        <p:spPr>
          <a:xfrm>
            <a:off x="3218380" y="513444"/>
            <a:ext cx="698178" cy="369332"/>
          </a:xfrm>
          <a:prstGeom prst="rect">
            <a:avLst/>
          </a:prstGeom>
          <a:noFill/>
        </p:spPr>
        <p:txBody>
          <a:bodyPr wrap="none" rtlCol="0">
            <a:spAutoFit/>
          </a:bodyPr>
          <a:lstStyle/>
          <a:p>
            <a:r>
              <a:rPr lang="en-US" dirty="0" smtClean="0">
                <a:latin typeface="Arial"/>
                <a:cs typeface="Arial"/>
              </a:rPr>
              <a:t>2012</a:t>
            </a:r>
            <a:endParaRPr lang="en-US" dirty="0">
              <a:latin typeface="Arial"/>
              <a:cs typeface="Arial"/>
            </a:endParaRPr>
          </a:p>
        </p:txBody>
      </p:sp>
      <p:sp>
        <p:nvSpPr>
          <p:cNvPr id="20" name="TextBox 19"/>
          <p:cNvSpPr txBox="1"/>
          <p:nvPr/>
        </p:nvSpPr>
        <p:spPr>
          <a:xfrm>
            <a:off x="5200365" y="800283"/>
            <a:ext cx="698178" cy="369332"/>
          </a:xfrm>
          <a:prstGeom prst="rect">
            <a:avLst/>
          </a:prstGeom>
          <a:noFill/>
        </p:spPr>
        <p:txBody>
          <a:bodyPr wrap="none" rtlCol="0">
            <a:spAutoFit/>
          </a:bodyPr>
          <a:lstStyle/>
          <a:p>
            <a:r>
              <a:rPr lang="en-US" dirty="0" smtClean="0">
                <a:latin typeface="Arial"/>
                <a:cs typeface="Arial"/>
              </a:rPr>
              <a:t>2014 </a:t>
            </a:r>
            <a:endParaRPr lang="en-US" dirty="0">
              <a:latin typeface="Arial"/>
              <a:cs typeface="Arial"/>
            </a:endParaRPr>
          </a:p>
        </p:txBody>
      </p:sp>
      <p:sp>
        <p:nvSpPr>
          <p:cNvPr id="21" name="TextBox 20"/>
          <p:cNvSpPr txBox="1"/>
          <p:nvPr/>
        </p:nvSpPr>
        <p:spPr>
          <a:xfrm>
            <a:off x="7670321" y="1169096"/>
            <a:ext cx="698178" cy="369332"/>
          </a:xfrm>
          <a:prstGeom prst="rect">
            <a:avLst/>
          </a:prstGeom>
          <a:noFill/>
        </p:spPr>
        <p:txBody>
          <a:bodyPr wrap="none" rtlCol="0">
            <a:spAutoFit/>
          </a:bodyPr>
          <a:lstStyle/>
          <a:p>
            <a:r>
              <a:rPr lang="en-US" dirty="0" smtClean="0">
                <a:latin typeface="Arial"/>
                <a:cs typeface="Arial"/>
              </a:rPr>
              <a:t>2016</a:t>
            </a:r>
            <a:endParaRPr lang="en-US" dirty="0">
              <a:latin typeface="Arial"/>
              <a:cs typeface="Arial"/>
            </a:endParaRPr>
          </a:p>
        </p:txBody>
      </p:sp>
      <p:grpSp>
        <p:nvGrpSpPr>
          <p:cNvPr id="46" name="Group 45"/>
          <p:cNvGrpSpPr/>
          <p:nvPr/>
        </p:nvGrpSpPr>
        <p:grpSpPr>
          <a:xfrm>
            <a:off x="53754" y="3278354"/>
            <a:ext cx="2556976" cy="2174880"/>
            <a:chOff x="-59792" y="3112992"/>
            <a:chExt cx="2105671" cy="1791018"/>
          </a:xfrm>
        </p:grpSpPr>
        <p:pic>
          <p:nvPicPr>
            <p:cNvPr id="47" name="Picture 46"/>
            <p:cNvPicPr/>
            <p:nvPr/>
          </p:nvPicPr>
          <p:blipFill rotWithShape="1">
            <a:blip r:embed="rId4">
              <a:extLst>
                <a:ext uri="{28A0092B-C50C-407E-A947-70E740481C1C}">
                  <a14:useLocalDpi xmlns:a14="http://schemas.microsoft.com/office/drawing/2010/main" val="0"/>
                </a:ext>
              </a:extLst>
            </a:blip>
            <a:srcRect l="84406" t="11005" r="11756" b="53063"/>
            <a:stretch/>
          </p:blipFill>
          <p:spPr>
            <a:xfrm>
              <a:off x="-48724" y="3331931"/>
              <a:ext cx="707068" cy="1552370"/>
            </a:xfrm>
            <a:prstGeom prst="rect">
              <a:avLst/>
            </a:prstGeom>
            <a:extLst>
              <a:ext uri="{FAA26D3D-D897-4be2-8F04-BA451C77F1D7}">
                <ma14:placeholderFlag xmlns:ma14="http://schemas.microsoft.com/office/mac/drawingml/2011/main"/>
              </a:ext>
            </a:extLst>
          </p:spPr>
        </p:pic>
        <p:sp>
          <p:nvSpPr>
            <p:cNvPr id="48" name="TextBox 47"/>
            <p:cNvSpPr txBox="1"/>
            <p:nvPr/>
          </p:nvSpPr>
          <p:spPr>
            <a:xfrm>
              <a:off x="-59792" y="3112992"/>
              <a:ext cx="1467092" cy="329491"/>
            </a:xfrm>
            <a:prstGeom prst="rect">
              <a:avLst/>
            </a:prstGeom>
            <a:noFill/>
          </p:spPr>
          <p:txBody>
            <a:bodyPr wrap="none" rtlCol="0">
              <a:spAutoFit/>
            </a:bodyPr>
            <a:lstStyle/>
            <a:p>
              <a:r>
                <a:rPr lang="en-US" sz="2000" dirty="0" smtClean="0">
                  <a:latin typeface="Arial"/>
                  <a:cs typeface="Arial"/>
                </a:rPr>
                <a:t>Drought Level</a:t>
              </a:r>
              <a:endParaRPr lang="en-US" sz="2000" dirty="0">
                <a:latin typeface="Arial"/>
                <a:cs typeface="Arial"/>
              </a:endParaRPr>
            </a:p>
          </p:txBody>
        </p:sp>
        <p:sp>
          <p:nvSpPr>
            <p:cNvPr id="49" name="TextBox 48"/>
            <p:cNvSpPr txBox="1"/>
            <p:nvPr/>
          </p:nvSpPr>
          <p:spPr>
            <a:xfrm>
              <a:off x="679096" y="3395992"/>
              <a:ext cx="543739" cy="369332"/>
            </a:xfrm>
            <a:prstGeom prst="rect">
              <a:avLst/>
            </a:prstGeom>
            <a:noFill/>
          </p:spPr>
          <p:txBody>
            <a:bodyPr wrap="none" rtlCol="0">
              <a:spAutoFit/>
            </a:bodyPr>
            <a:lstStyle/>
            <a:p>
              <a:r>
                <a:rPr lang="en-US" dirty="0" smtClean="0">
                  <a:latin typeface="Arial"/>
                  <a:cs typeface="Arial"/>
                </a:rPr>
                <a:t>Dry</a:t>
              </a:r>
            </a:p>
          </p:txBody>
        </p:sp>
        <p:sp>
          <p:nvSpPr>
            <p:cNvPr id="50" name="TextBox 49"/>
            <p:cNvSpPr txBox="1"/>
            <p:nvPr/>
          </p:nvSpPr>
          <p:spPr>
            <a:xfrm>
              <a:off x="667829" y="4262037"/>
              <a:ext cx="1044088" cy="369332"/>
            </a:xfrm>
            <a:prstGeom prst="rect">
              <a:avLst/>
            </a:prstGeom>
            <a:noFill/>
          </p:spPr>
          <p:txBody>
            <a:bodyPr wrap="none" rtlCol="0">
              <a:spAutoFit/>
            </a:bodyPr>
            <a:lstStyle/>
            <a:p>
              <a:r>
                <a:rPr lang="en-US" dirty="0" smtClean="0">
                  <a:latin typeface="Arial"/>
                  <a:cs typeface="Arial"/>
                </a:rPr>
                <a:t>Extreme</a:t>
              </a:r>
            </a:p>
          </p:txBody>
        </p:sp>
        <p:sp>
          <p:nvSpPr>
            <p:cNvPr id="51" name="TextBox 50"/>
            <p:cNvSpPr txBox="1"/>
            <p:nvPr/>
          </p:nvSpPr>
          <p:spPr>
            <a:xfrm>
              <a:off x="675434" y="3682485"/>
              <a:ext cx="1159843" cy="369332"/>
            </a:xfrm>
            <a:prstGeom prst="rect">
              <a:avLst/>
            </a:prstGeom>
            <a:noFill/>
          </p:spPr>
          <p:txBody>
            <a:bodyPr wrap="none" rtlCol="0">
              <a:spAutoFit/>
            </a:bodyPr>
            <a:lstStyle/>
            <a:p>
              <a:r>
                <a:rPr lang="en-US" dirty="0" smtClean="0">
                  <a:latin typeface="Arial"/>
                  <a:cs typeface="Arial"/>
                </a:rPr>
                <a:t>Moderate</a:t>
              </a:r>
            </a:p>
          </p:txBody>
        </p:sp>
        <p:sp>
          <p:nvSpPr>
            <p:cNvPr id="52" name="TextBox 51"/>
            <p:cNvSpPr txBox="1"/>
            <p:nvPr/>
          </p:nvSpPr>
          <p:spPr>
            <a:xfrm>
              <a:off x="673554" y="3976450"/>
              <a:ext cx="916049" cy="369332"/>
            </a:xfrm>
            <a:prstGeom prst="rect">
              <a:avLst/>
            </a:prstGeom>
            <a:noFill/>
          </p:spPr>
          <p:txBody>
            <a:bodyPr wrap="none" rtlCol="0">
              <a:spAutoFit/>
            </a:bodyPr>
            <a:lstStyle/>
            <a:p>
              <a:r>
                <a:rPr lang="en-US" dirty="0" smtClean="0">
                  <a:latin typeface="Arial"/>
                  <a:cs typeface="Arial"/>
                </a:rPr>
                <a:t>Severe</a:t>
              </a:r>
            </a:p>
          </p:txBody>
        </p:sp>
        <p:sp>
          <p:nvSpPr>
            <p:cNvPr id="53" name="TextBox 52"/>
            <p:cNvSpPr txBox="1"/>
            <p:nvPr/>
          </p:nvSpPr>
          <p:spPr>
            <a:xfrm>
              <a:off x="667827" y="4534678"/>
              <a:ext cx="1378052" cy="369332"/>
            </a:xfrm>
            <a:prstGeom prst="rect">
              <a:avLst/>
            </a:prstGeom>
            <a:noFill/>
          </p:spPr>
          <p:txBody>
            <a:bodyPr wrap="none" rtlCol="0">
              <a:spAutoFit/>
            </a:bodyPr>
            <a:lstStyle/>
            <a:p>
              <a:r>
                <a:rPr lang="en-US" dirty="0" smtClean="0">
                  <a:latin typeface="Arial"/>
                  <a:cs typeface="Arial"/>
                </a:rPr>
                <a:t>Exceptional</a:t>
              </a:r>
            </a:p>
          </p:txBody>
        </p:sp>
      </p:grpSp>
      <p:pic>
        <p:nvPicPr>
          <p:cNvPr id="6" name="Picture 5" descr="Figure1_2012.pdf"/>
          <p:cNvPicPr>
            <a:picLocks noChangeAspect="1"/>
          </p:cNvPicPr>
          <p:nvPr/>
        </p:nvPicPr>
        <p:blipFill rotWithShape="1">
          <a:blip r:embed="rId5">
            <a:extLst>
              <a:ext uri="{28A0092B-C50C-407E-A947-70E740481C1C}">
                <a14:useLocalDpi xmlns:a14="http://schemas.microsoft.com/office/drawing/2010/main" val="0"/>
              </a:ext>
            </a:extLst>
          </a:blip>
          <a:srcRect l="29925" t="4139" r="26384"/>
          <a:stretch/>
        </p:blipFill>
        <p:spPr>
          <a:xfrm>
            <a:off x="1698644" y="725994"/>
            <a:ext cx="2716671" cy="3506212"/>
          </a:xfrm>
          <a:prstGeom prst="rect">
            <a:avLst/>
          </a:prstGeom>
        </p:spPr>
      </p:pic>
      <p:pic>
        <p:nvPicPr>
          <p:cNvPr id="7" name="Picture 6" descr="Figure1_2014.pdf"/>
          <p:cNvPicPr>
            <a:picLocks noChangeAspect="1"/>
          </p:cNvPicPr>
          <p:nvPr/>
        </p:nvPicPr>
        <p:blipFill rotWithShape="1">
          <a:blip r:embed="rId6">
            <a:extLst>
              <a:ext uri="{28A0092B-C50C-407E-A947-70E740481C1C}">
                <a14:useLocalDpi xmlns:a14="http://schemas.microsoft.com/office/drawing/2010/main" val="0"/>
              </a:ext>
            </a:extLst>
          </a:blip>
          <a:srcRect l="29852" t="4139" r="26457" b="-4139"/>
          <a:stretch/>
        </p:blipFill>
        <p:spPr>
          <a:xfrm>
            <a:off x="3613016" y="982773"/>
            <a:ext cx="3049547" cy="4105791"/>
          </a:xfrm>
          <a:prstGeom prst="rect">
            <a:avLst/>
          </a:prstGeom>
        </p:spPr>
      </p:pic>
      <p:pic>
        <p:nvPicPr>
          <p:cNvPr id="9" name="Picture 8"/>
          <p:cNvPicPr>
            <a:picLocks noChangeAspect="1"/>
          </p:cNvPicPr>
          <p:nvPr/>
        </p:nvPicPr>
        <p:blipFill>
          <a:blip r:embed="rId7">
            <a:extLst>
              <a:ext uri="{BEBA8EAE-BF5A-486C-A8C5-ECC9F3942E4B}">
                <a14:imgProps xmlns:a14="http://schemas.microsoft.com/office/drawing/2010/main">
                  <a14:imgLayer r:embed="rId8">
                    <a14:imgEffect>
                      <a14:backgroundRemoval t="1318" b="95058" l="9934" r="96689"/>
                    </a14:imgEffect>
                  </a14:imgLayer>
                </a14:imgProps>
              </a:ext>
            </a:extLst>
          </a:blip>
          <a:stretch>
            <a:fillRect/>
          </a:stretch>
        </p:blipFill>
        <p:spPr>
          <a:xfrm>
            <a:off x="2056661" y="3740669"/>
            <a:ext cx="1217458" cy="1631339"/>
          </a:xfrm>
          <a:prstGeom prst="rect">
            <a:avLst/>
          </a:prstGeom>
        </p:spPr>
      </p:pic>
      <p:sp>
        <p:nvSpPr>
          <p:cNvPr id="79" name="TextBox 78"/>
          <p:cNvSpPr txBox="1"/>
          <p:nvPr/>
        </p:nvSpPr>
        <p:spPr>
          <a:xfrm>
            <a:off x="154947" y="5515047"/>
            <a:ext cx="8863054" cy="1200329"/>
          </a:xfrm>
          <a:prstGeom prst="rect">
            <a:avLst/>
          </a:prstGeom>
          <a:noFill/>
          <a:ln>
            <a:solidFill>
              <a:srgbClr val="BFBFBF"/>
            </a:solidFill>
          </a:ln>
        </p:spPr>
        <p:txBody>
          <a:bodyPr wrap="square" rtlCol="0">
            <a:spAutoFit/>
          </a:bodyPr>
          <a:lstStyle/>
          <a:p>
            <a:r>
              <a:rPr lang="en-US" b="1" dirty="0" smtClean="0">
                <a:latin typeface="Arial"/>
                <a:cs typeface="Arial"/>
              </a:rPr>
              <a:t>Figure 1</a:t>
            </a:r>
            <a:r>
              <a:rPr lang="en-US" dirty="0" smtClean="0">
                <a:latin typeface="Arial"/>
                <a:cs typeface="Arial"/>
              </a:rPr>
              <a:t>. Baseline (2010) and time series (-2016) population samples of </a:t>
            </a:r>
            <a:r>
              <a:rPr lang="en-US" i="1" dirty="0" smtClean="0">
                <a:latin typeface="Arial"/>
                <a:cs typeface="Arial"/>
              </a:rPr>
              <a:t>Mimulus cardinalis </a:t>
            </a:r>
            <a:r>
              <a:rPr lang="en-US" dirty="0" smtClean="0">
                <a:latin typeface="Arial"/>
                <a:cs typeface="Arial"/>
              </a:rPr>
              <a:t>across a period of exceptional drought and warming resembling projections for climate change. Black dots are sampling locations in each year (odd years sampled but not shown). Inset pictures show plant and riparian habitat corridor.</a:t>
            </a:r>
          </a:p>
        </p:txBody>
      </p:sp>
      <p:pic>
        <p:nvPicPr>
          <p:cNvPr id="81" name="Picture 80" descr="Klamath_river.jpg"/>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3321158" y="4437166"/>
            <a:ext cx="2352352" cy="881980"/>
          </a:xfrm>
          <a:prstGeom prst="rect">
            <a:avLst/>
          </a:prstGeom>
        </p:spPr>
      </p:pic>
      <p:sp>
        <p:nvSpPr>
          <p:cNvPr id="3" name="Rectangle 2"/>
          <p:cNvSpPr/>
          <p:nvPr/>
        </p:nvSpPr>
        <p:spPr>
          <a:xfrm>
            <a:off x="67194" y="288031"/>
            <a:ext cx="9049189" cy="650949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49297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184</TotalTime>
  <Words>242</Words>
  <Application>Microsoft Macintosh PowerPoint</Application>
  <PresentationFormat>On-screen Show (4:3)</PresentationFormat>
  <Paragraphs>44</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Company>UBC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Amy Angert</dc:creator>
  <cp:lastModifiedBy>Amy Angert</cp:lastModifiedBy>
  <cp:revision>49</cp:revision>
  <dcterms:created xsi:type="dcterms:W3CDTF">2016-12-11T17:20:09Z</dcterms:created>
  <dcterms:modified xsi:type="dcterms:W3CDTF">2017-11-30T18:01:34Z</dcterms:modified>
</cp:coreProperties>
</file>