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1" r:id="rId4"/>
    <p:sldId id="270" r:id="rId5"/>
    <p:sldId id="272" r:id="rId6"/>
    <p:sldId id="273" r:id="rId7"/>
    <p:sldId id="260" r:id="rId8"/>
    <p:sldId id="274" r:id="rId9"/>
    <p:sldId id="275" r:id="rId10"/>
    <p:sldId id="276" r:id="rId11"/>
    <p:sldId id="261" r:id="rId12"/>
    <p:sldId id="277" r:id="rId13"/>
    <p:sldId id="278" r:id="rId14"/>
    <p:sldId id="262" r:id="rId15"/>
    <p:sldId id="265" r:id="rId16"/>
  </p:sldIdLst>
  <p:sldSz cx="12192000" cy="6858000"/>
  <p:notesSz cx="6858000" cy="9144000"/>
  <p:embeddedFontLst>
    <p:embeddedFont>
      <p:font typeface="나눔스퀘어라운드 ExtraBold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6A9"/>
    <a:srgbClr val="82A584"/>
    <a:srgbClr val="BC8080"/>
    <a:srgbClr val="BCD6D3"/>
    <a:srgbClr val="C0A280"/>
    <a:srgbClr val="C0E0E6"/>
    <a:srgbClr val="73C3CB"/>
    <a:srgbClr val="C8E4E9"/>
    <a:srgbClr val="3D8A99"/>
    <a:srgbClr val="696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91D34-E3BF-4CA1-B033-9C94F2FBF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4121E5-3915-4A3D-A5D9-58153B5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16437-9186-4931-B85B-CA9F97AA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6F4B2-38CE-44ED-9C72-6EE468A5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AFE2-ED07-476A-8577-5BE7B095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6AA4C-6EE4-4DBB-AD70-FF1587CE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44558-08DB-47A0-A093-AF9428FD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862A4-B188-450D-8E4D-D5A5B8F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8184-4B50-43CC-8ED8-EB23CF1A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E66D3-77CA-419C-AEF9-7F0E41E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97A745-17E5-47E5-8F4A-FCA8D823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1F8BC-DB17-418F-85C0-702557A0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6A03D-664D-4C15-95FC-64CFE380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676BB-E0D4-40B9-9223-108E991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88163-71CD-4D91-82A7-D5D4C77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3591-DE60-46C6-98DE-CE3F556C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9C79A-E260-4D41-BB30-D6041DE2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A9E6B-9AA2-4C68-8529-06FC3FDD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BF475-8717-442B-8337-D255F3F3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90BA-E283-4E5F-B6BC-EDA99801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448E-4069-4488-8953-182002F8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D1BCD-A541-43D5-9CB4-E3441054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D685D-8946-4E8B-8F93-51DC95D4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20784-2E91-48A4-B4F0-52F490C4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1BBD3-D024-4F9E-BC1E-3DE8919C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CA6C-8893-43F2-8B68-2FDC46A2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79666-1A83-4648-ACEF-E9A34B2E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132E2-CFF8-4B86-A358-3AEAEEEEF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4E292-6AC5-4F49-B8D6-85565D6F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6F7D8-2A1C-41F7-B670-ECD6D6D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8D230-00EC-4B16-852A-1FA876EF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6B9B4-B038-4C77-B771-867EE007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9DB83-C4E5-404C-8A54-21DD73B6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C34130-CE67-4612-830A-0691697E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89D07-A50E-44D8-9423-35E0EDE3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33E5A9-831C-4EF2-97F3-C355C04B6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CA1D1C-9FE8-4DF9-A5D1-EB142F37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832CB-5F20-4ACE-9534-053ABC5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A479C-1808-4857-A7C7-40C3B2C9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1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6DBC-D322-4A16-92A6-61B228C4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18256E-142A-4A7F-8EDF-0454AA1A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F13C62-26FF-467F-99B4-A9E894A6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1A315B-8E58-459B-BCC0-E87EE53B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D03607-526F-45E3-B09B-F0F106EB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53C370-A9AD-4FE0-85C7-BE8DBE85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CBFF7-C796-47DE-B3C9-97749113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3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98D6-8088-4149-B38A-1FFFA54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1EC02-54D0-45DE-9554-13E27E3F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98C1A-561F-4902-B5E5-CF2A4469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31526-5DD1-4279-8AAA-87F97B21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96C75-9A09-439C-84F2-B20A803B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72E78-0DCB-43CE-8E2C-3F3676A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EEEA1-8F26-4747-B7B9-94CD2FF1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7B5B4C-A7C3-47BC-AD4B-074E49F9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E1219C-27AA-4988-8E95-A541AB10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C3685-A3D9-4543-B9A0-30A4408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F4671-93C0-4DDB-8820-B585BF00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0F9BE-DF97-4F3F-BADD-50AD436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4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ED5191-3739-47B7-9CEA-43AC05EB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E78FA-8166-4096-BEED-2A3C310E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CFE8E-9B6F-4780-AFDF-8D4E1C5E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C96EF-DEDB-4121-8A84-8B9957641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0DCFA-D80F-499E-B79A-F3AD5F20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8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4CEE502-7F93-47A6-AC06-4EB1085D61DB}"/>
              </a:ext>
            </a:extLst>
          </p:cNvPr>
          <p:cNvGrpSpPr/>
          <p:nvPr/>
        </p:nvGrpSpPr>
        <p:grpSpPr>
          <a:xfrm>
            <a:off x="4941515" y="3433542"/>
            <a:ext cx="2308966" cy="1298882"/>
            <a:chOff x="9192706" y="5648544"/>
            <a:chExt cx="2308966" cy="129888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3A8184-547C-42DA-A782-E7B8860FAC2D}"/>
                </a:ext>
              </a:extLst>
            </p:cNvPr>
            <p:cNvSpPr txBox="1"/>
            <p:nvPr/>
          </p:nvSpPr>
          <p:spPr>
            <a:xfrm>
              <a:off x="9192706" y="5648544"/>
              <a:ext cx="1157689" cy="1298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정진은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김동환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김문찬</a:t>
              </a:r>
              <a:endParaRPr lang="ko-KR" altLang="en-US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E9BD8-2C07-4C41-B9C6-D26F27F28F7A}"/>
                </a:ext>
              </a:extLst>
            </p:cNvPr>
            <p:cNvSpPr txBox="1"/>
            <p:nvPr/>
          </p:nvSpPr>
          <p:spPr>
            <a:xfrm>
              <a:off x="10343983" y="5648544"/>
              <a:ext cx="1157689" cy="1298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김태현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김기훈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김문서</a:t>
              </a:r>
              <a:endParaRPr lang="ko-KR" altLang="en-US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99A369E-7051-4643-8791-C4B170E0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89" y="1280850"/>
            <a:ext cx="1193821" cy="1193821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902973" y="2567226"/>
            <a:ext cx="6386052" cy="861774"/>
            <a:chOff x="2442871" y="5001620"/>
            <a:chExt cx="6386052" cy="861774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4135718" y="5001620"/>
              <a:ext cx="3000357" cy="8617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Mind</a:t>
              </a:r>
              <a:r>
                <a:rPr lang="en-US" altLang="ko-KR" sz="5000" b="1" dirty="0">
                  <a:solidFill>
                    <a:srgbClr val="82A5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.net</a:t>
              </a:r>
              <a:endParaRPr lang="ko-KR" altLang="en-US" sz="5000" b="1" dirty="0">
                <a:solidFill>
                  <a:srgbClr val="82A5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31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652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기능적 요구사항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3422933-6962-4076-B5E7-FF5E092B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DB6C68-9365-4A3A-BDAC-139910F7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75" y="-112295"/>
            <a:ext cx="14564695" cy="57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29C3F6-7DA0-4477-9D26-133F78AF5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81036"/>
              </p:ext>
            </p:extLst>
          </p:nvPr>
        </p:nvGraphicFramePr>
        <p:xfrm>
          <a:off x="1411603" y="1262758"/>
          <a:ext cx="10105714" cy="4265686"/>
        </p:xfrm>
        <a:graphic>
          <a:graphicData uri="http://schemas.openxmlformats.org/drawingml/2006/table">
            <a:tbl>
              <a:tblPr/>
              <a:tblGrid>
                <a:gridCol w="2405944">
                  <a:extLst>
                    <a:ext uri="{9D8B030D-6E8A-4147-A177-3AD203B41FA5}">
                      <a16:colId xmlns:a16="http://schemas.microsoft.com/office/drawing/2014/main" val="1934966343"/>
                    </a:ext>
                  </a:extLst>
                </a:gridCol>
                <a:gridCol w="2405944">
                  <a:extLst>
                    <a:ext uri="{9D8B030D-6E8A-4147-A177-3AD203B41FA5}">
                      <a16:colId xmlns:a16="http://schemas.microsoft.com/office/drawing/2014/main" val="2954430618"/>
                    </a:ext>
                  </a:extLst>
                </a:gridCol>
                <a:gridCol w="480804">
                  <a:extLst>
                    <a:ext uri="{9D8B030D-6E8A-4147-A177-3AD203B41FA5}">
                      <a16:colId xmlns:a16="http://schemas.microsoft.com/office/drawing/2014/main" val="2677248912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1591400934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3747876771"/>
                    </a:ext>
                  </a:extLst>
                </a:gridCol>
              </a:tblGrid>
              <a:tr h="469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44494"/>
                  </a:ext>
                </a:extLst>
              </a:tr>
              <a:tr h="469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개요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선택된 아이디어의 다음 아이디어를 추천해준다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28464"/>
                  </a:ext>
                </a:extLst>
              </a:tr>
              <a:tr h="469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63217"/>
                  </a:ext>
                </a:extLst>
              </a:tr>
              <a:tr h="95121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시나리오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기본 시나리오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사용자가 아이디어를 선택한다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선택된 아이디어의 다음 아이디어를 추천해준다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68080"/>
                  </a:ext>
                </a:extLst>
              </a:tr>
              <a:tr h="965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예외 시나리오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23131"/>
                  </a:ext>
                </a:extLst>
              </a:tr>
              <a:tr h="469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선행 조건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회원이 로그인된 상태여야 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95124"/>
                  </a:ext>
                </a:extLst>
              </a:tr>
              <a:tr h="469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후행 조건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추천된 아이디어를 사용자가 등록가능 해야 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0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50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300659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비기능적 요구사항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AB77F2-E951-47F6-985C-DE11B87013AD}"/>
              </a:ext>
            </a:extLst>
          </p:cNvPr>
          <p:cNvGrpSpPr/>
          <p:nvPr/>
        </p:nvGrpSpPr>
        <p:grpSpPr>
          <a:xfrm>
            <a:off x="1394647" y="1018744"/>
            <a:ext cx="10197081" cy="1785429"/>
            <a:chOff x="1293909" y="1166810"/>
            <a:chExt cx="4903690" cy="341224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973EE7-47FF-4E91-9B04-0920E0FD28E4}"/>
                </a:ext>
              </a:extLst>
            </p:cNvPr>
            <p:cNvSpPr/>
            <p:nvPr/>
          </p:nvSpPr>
          <p:spPr>
            <a:xfrm>
              <a:off x="1293909" y="1166810"/>
              <a:ext cx="1047958" cy="1443553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39910B-D021-49DF-9FFC-9186BCBBE61C}"/>
                </a:ext>
              </a:extLst>
            </p:cNvPr>
            <p:cNvSpPr txBox="1"/>
            <p:nvPr/>
          </p:nvSpPr>
          <p:spPr>
            <a:xfrm>
              <a:off x="1293909" y="1407288"/>
              <a:ext cx="1047958" cy="91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성능 요구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37EE66-BA3F-48F0-B56B-9C7C55CEE2E1}"/>
                </a:ext>
              </a:extLst>
            </p:cNvPr>
            <p:cNvSpPr txBox="1"/>
            <p:nvPr/>
          </p:nvSpPr>
          <p:spPr>
            <a:xfrm>
              <a:off x="1293909" y="2814422"/>
              <a:ext cx="4903690" cy="176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마인드맵 조회 및 탐색에 걸리는 시간은 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5</a:t>
              </a: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초를 넘지 않아야 한다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아이디어 추천에 걸리는 시간은 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5</a:t>
              </a: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초를 넘지 </a:t>
              </a:r>
              <a:r>
                <a:rPr lang="ko-KR" altLang="en-US" dirty="0" err="1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않아야한다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로그인에 걸리는 시간은 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2</a:t>
              </a: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초를 넘지 </a:t>
              </a:r>
              <a:r>
                <a:rPr lang="ko-KR" altLang="en-US" dirty="0" err="1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않아야한다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  <a:endParaRPr lang="ko-KR" altLang="en-US" dirty="0">
                <a:latin typeface="나눔스퀘어라운드 ExtraBold" panose="020B0600000101010101" pitchFamily="50" charset="-127"/>
                <a:ea typeface="나눔스퀘어 ExtraBold" panose="020B0600000101010101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CC5205-3EEA-4126-860D-5DCEE9545EC3}"/>
              </a:ext>
            </a:extLst>
          </p:cNvPr>
          <p:cNvGrpSpPr/>
          <p:nvPr/>
        </p:nvGrpSpPr>
        <p:grpSpPr>
          <a:xfrm>
            <a:off x="1394648" y="3429000"/>
            <a:ext cx="10197081" cy="1514935"/>
            <a:chOff x="1293909" y="1154378"/>
            <a:chExt cx="4903690" cy="289528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273FA95-DD2B-4694-A4E6-4B876A8F333A}"/>
                </a:ext>
              </a:extLst>
            </p:cNvPr>
            <p:cNvSpPr/>
            <p:nvPr/>
          </p:nvSpPr>
          <p:spPr>
            <a:xfrm>
              <a:off x="1293909" y="1154378"/>
              <a:ext cx="1491318" cy="1443553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D9A3AD-6D37-4B24-A6C8-AD5AD89BADA6}"/>
                </a:ext>
              </a:extLst>
            </p:cNvPr>
            <p:cNvSpPr txBox="1"/>
            <p:nvPr/>
          </p:nvSpPr>
          <p:spPr>
            <a:xfrm>
              <a:off x="1293909" y="1394856"/>
              <a:ext cx="1491318" cy="91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예외 조건 및 처리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3C03FB-DCF5-493D-AA80-4AAFD08AAE63}"/>
                </a:ext>
              </a:extLst>
            </p:cNvPr>
            <p:cNvSpPr txBox="1"/>
            <p:nvPr/>
          </p:nvSpPr>
          <p:spPr>
            <a:xfrm>
              <a:off x="1293909" y="2814422"/>
              <a:ext cx="4903690" cy="123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아이디어 추천은 명확한 명사가 제시되어야 한다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마인드 맵 공개 범위 설정은 아이디로만 검색 가능하게 한다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  <a:endParaRPr lang="ko-KR" altLang="en-US" dirty="0">
                <a:latin typeface="나눔스퀘어라운드 ExtraBold" panose="020B0600000101010101" pitchFamily="50" charset="-127"/>
                <a:ea typeface="나눔스퀘어 ExtraBold" panose="020B0600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80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300659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비기능적 요구사항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C2D4B0-148D-4548-9678-19A80C6DF6C6}"/>
              </a:ext>
            </a:extLst>
          </p:cNvPr>
          <p:cNvSpPr/>
          <p:nvPr/>
        </p:nvSpPr>
        <p:spPr>
          <a:xfrm>
            <a:off x="995423" y="252577"/>
            <a:ext cx="2636830" cy="755327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85F9A-1059-4C13-BC18-A2BB477C3B0C}"/>
              </a:ext>
            </a:extLst>
          </p:cNvPr>
          <p:cNvSpPr txBox="1"/>
          <p:nvPr/>
        </p:nvSpPr>
        <p:spPr>
          <a:xfrm>
            <a:off x="995423" y="378405"/>
            <a:ext cx="26368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인터페이스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849EEE-5FD9-4772-88A7-89AF4328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69451008" descr="EMB00003e785414">
            <a:extLst>
              <a:ext uri="{FF2B5EF4-FFF2-40B4-BE49-F238E27FC236}">
                <a16:creationId xmlns:a16="http://schemas.microsoft.com/office/drawing/2014/main" id="{98B65FBA-65D4-40CC-993F-2020DD43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25" y="1116721"/>
            <a:ext cx="8099871" cy="526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0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300659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비기능적 요구사항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8B849EEE-5FD9-4772-88A7-89AF4328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C7B5D-2A5D-433E-86A6-60072F9F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095" y="342911"/>
            <a:ext cx="18671766" cy="5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69451888" descr="EMB00003e785417">
            <a:extLst>
              <a:ext uri="{FF2B5EF4-FFF2-40B4-BE49-F238E27FC236}">
                <a16:creationId xmlns:a16="http://schemas.microsoft.com/office/drawing/2014/main" id="{F78724FA-3881-4849-AB08-F9CFC505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92" y="857985"/>
            <a:ext cx="7908758" cy="514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0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15895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인수 조건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58B3A4-1D10-47FE-BD9C-ACA1B659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17814"/>
              </p:ext>
            </p:extLst>
          </p:nvPr>
        </p:nvGraphicFramePr>
        <p:xfrm>
          <a:off x="1756102" y="1592175"/>
          <a:ext cx="9416717" cy="3673649"/>
        </p:xfrm>
        <a:graphic>
          <a:graphicData uri="http://schemas.openxmlformats.org/drawingml/2006/table">
            <a:tbl>
              <a:tblPr/>
              <a:tblGrid>
                <a:gridCol w="895347">
                  <a:extLst>
                    <a:ext uri="{9D8B030D-6E8A-4147-A177-3AD203B41FA5}">
                      <a16:colId xmlns:a16="http://schemas.microsoft.com/office/drawing/2014/main" val="282334802"/>
                    </a:ext>
                  </a:extLst>
                </a:gridCol>
                <a:gridCol w="6730676">
                  <a:extLst>
                    <a:ext uri="{9D8B030D-6E8A-4147-A177-3AD203B41FA5}">
                      <a16:colId xmlns:a16="http://schemas.microsoft.com/office/drawing/2014/main" val="2908741787"/>
                    </a:ext>
                  </a:extLst>
                </a:gridCol>
                <a:gridCol w="895347">
                  <a:extLst>
                    <a:ext uri="{9D8B030D-6E8A-4147-A177-3AD203B41FA5}">
                      <a16:colId xmlns:a16="http://schemas.microsoft.com/office/drawing/2014/main" val="2118446032"/>
                    </a:ext>
                  </a:extLst>
                </a:gridCol>
                <a:gridCol w="895347">
                  <a:extLst>
                    <a:ext uri="{9D8B030D-6E8A-4147-A177-3AD203B41FA5}">
                      <a16:colId xmlns:a16="http://schemas.microsoft.com/office/drawing/2014/main" val="769223752"/>
                    </a:ext>
                  </a:extLst>
                </a:gridCol>
              </a:tblGrid>
              <a:tr h="5248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순번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평가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9716"/>
                  </a:ext>
                </a:extLst>
              </a:tr>
              <a:tr h="524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합격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불합격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10431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관리 기능이 정상 작동한다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920662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추천 기능이 정상 작동한다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71256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공개 범위 설정이 정상 작동한다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88332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조회 및 탐색 기능이 정상 작동한다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616320"/>
                  </a:ext>
                </a:extLst>
              </a:tr>
              <a:tr h="5248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저장이 정상 작동한다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2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48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902973" y="2567226"/>
            <a:ext cx="6386052" cy="861774"/>
            <a:chOff x="2442871" y="5001620"/>
            <a:chExt cx="6386052" cy="861774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3952117" y="5001620"/>
              <a:ext cx="3367562" cy="8617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  <a:endParaRPr lang="ko-KR" altLang="en-US" sz="5000" b="1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9D1304-0BF6-4B62-9C4C-2063EA2ED077}"/>
              </a:ext>
            </a:extLst>
          </p:cNvPr>
          <p:cNvGrpSpPr/>
          <p:nvPr/>
        </p:nvGrpSpPr>
        <p:grpSpPr>
          <a:xfrm>
            <a:off x="2857640" y="669281"/>
            <a:ext cx="6476720" cy="952443"/>
            <a:chOff x="2812305" y="2476557"/>
            <a:chExt cx="6476720" cy="95244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CE91FB7-C0C0-4242-88DC-F40E45CF1CE4}"/>
                </a:ext>
              </a:extLst>
            </p:cNvPr>
            <p:cNvSpPr/>
            <p:nvPr/>
          </p:nvSpPr>
          <p:spPr>
            <a:xfrm>
              <a:off x="2812305" y="2476557"/>
              <a:ext cx="6386052" cy="857233"/>
            </a:xfrm>
            <a:prstGeom prst="round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CEF4A90-C39D-4CF0-8630-8C6C94265709}"/>
                </a:ext>
              </a:extLst>
            </p:cNvPr>
            <p:cNvGrpSpPr/>
            <p:nvPr/>
          </p:nvGrpSpPr>
          <p:grpSpPr>
            <a:xfrm>
              <a:off x="2902973" y="2567226"/>
              <a:ext cx="6386052" cy="861774"/>
              <a:chOff x="2442871" y="5001620"/>
              <a:chExt cx="6386052" cy="861774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92310C22-9F1F-4F08-94DD-EB8A7D90B421}"/>
                  </a:ext>
                </a:extLst>
              </p:cNvPr>
              <p:cNvSpPr/>
              <p:nvPr/>
            </p:nvSpPr>
            <p:spPr>
              <a:xfrm>
                <a:off x="2442871" y="5001620"/>
                <a:ext cx="6386052" cy="85723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08804F-6EF1-4DA6-B083-8EF7F266A062}"/>
                  </a:ext>
                </a:extLst>
              </p:cNvPr>
              <p:cNvSpPr txBox="1"/>
              <p:nvPr/>
            </p:nvSpPr>
            <p:spPr>
              <a:xfrm>
                <a:off x="4135718" y="5001620"/>
                <a:ext cx="3000357" cy="86177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0" b="1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Contents</a:t>
                </a:r>
                <a:endParaRPr lang="ko-KR" altLang="en-US" sz="500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5AA6B3-EB19-4891-BD31-5E6F9403B17C}"/>
              </a:ext>
            </a:extLst>
          </p:cNvPr>
          <p:cNvGrpSpPr/>
          <p:nvPr/>
        </p:nvGrpSpPr>
        <p:grpSpPr>
          <a:xfrm>
            <a:off x="3651967" y="1920591"/>
            <a:ext cx="4978732" cy="3768367"/>
            <a:chOff x="3651967" y="1760171"/>
            <a:chExt cx="4978732" cy="376836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CE0631-744D-4414-86FB-693864049BE8}"/>
                </a:ext>
              </a:extLst>
            </p:cNvPr>
            <p:cNvGrpSpPr/>
            <p:nvPr/>
          </p:nvGrpSpPr>
          <p:grpSpPr>
            <a:xfrm>
              <a:off x="3651967" y="1760171"/>
              <a:ext cx="4978732" cy="857233"/>
              <a:chOff x="3679131" y="1945366"/>
              <a:chExt cx="4978732" cy="85723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95C201B-0597-4A5D-BEB2-6D8BBA136476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E4B2BC65-F4E4-4F8C-B69E-E12D040D5E7C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344BE5D-D42F-47BE-9F59-C5ECEDB422BE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01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3732F9-A6B6-4D7A-948F-53DF584E27EE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41B257E-469C-470E-8997-B0AFF9A84EE9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2566FE0-6F47-48F9-BD52-991B2DCFC164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2377574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개요 및 목표</a:t>
                  </a: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E8AF9FC-113E-4CE0-9DE0-1DC10CA6E363}"/>
                </a:ext>
              </a:extLst>
            </p:cNvPr>
            <p:cNvGrpSpPr/>
            <p:nvPr/>
          </p:nvGrpSpPr>
          <p:grpSpPr>
            <a:xfrm>
              <a:off x="3651967" y="2730549"/>
              <a:ext cx="4978732" cy="857233"/>
              <a:chOff x="3679131" y="1945366"/>
              <a:chExt cx="4978732" cy="85723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2F7C99C-0FBB-487C-90A5-D24CF3036230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64AC5045-B704-40B8-8C75-67D6301CEF0D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52433220-6580-4D76-8348-F55C5334A6FC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02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A8C52AB-76BE-4847-8B2E-82CC1AF68D1F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83199337-32CC-4967-A0B1-44BBB33224E6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47341F9-3D93-4A40-B58C-1DBDF2DE442B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3012363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기능적 요구사항</a:t>
                  </a:r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EDA65E6-A802-4D4B-9C75-25300CA3E1B8}"/>
                </a:ext>
              </a:extLst>
            </p:cNvPr>
            <p:cNvGrpSpPr/>
            <p:nvPr/>
          </p:nvGrpSpPr>
          <p:grpSpPr>
            <a:xfrm>
              <a:off x="3651967" y="3700927"/>
              <a:ext cx="4978732" cy="857233"/>
              <a:chOff x="3679131" y="1945366"/>
              <a:chExt cx="4978732" cy="85723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9BD6E47-0CDA-47B8-AEB4-664E7BBD3D50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EC708668-BFE2-48E3-AF5E-2D387D59A890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675E794-0DA8-47CB-977E-2FFEE6AE6C09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03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24DBD76-55BB-4EC9-A795-F31FC50D7342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C4ABFDB-FF78-427A-858A-F7FEC87080AA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F4914C2-0E30-45C5-B000-7A2AB94E7B29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3397084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비기능적 요구사항</a:t>
                  </a: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25936A4-C33E-4105-902E-F3F119F4E761}"/>
                </a:ext>
              </a:extLst>
            </p:cNvPr>
            <p:cNvGrpSpPr/>
            <p:nvPr/>
          </p:nvGrpSpPr>
          <p:grpSpPr>
            <a:xfrm>
              <a:off x="3651967" y="4671305"/>
              <a:ext cx="4978732" cy="857233"/>
              <a:chOff x="3679131" y="1945366"/>
              <a:chExt cx="4978732" cy="857233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0BD5372-DE7A-4E47-8F59-61A354E682CA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224A3238-4A7A-4AFA-AE61-2927CB03A13E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2466BBD-059E-44BE-83E7-6DAB5E88937B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04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F5C3A21-C74E-419D-93F4-708A548C73F7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1779443-3F2F-454A-BE8D-629620B46754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587155D-90F3-4BA3-8411-60E89C5323C1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185820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인수 조건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2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0239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 및 목표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FE0B16-20D4-47E9-9FA4-3C065E831A2E}"/>
              </a:ext>
            </a:extLst>
          </p:cNvPr>
          <p:cNvGrpSpPr/>
          <p:nvPr/>
        </p:nvGrpSpPr>
        <p:grpSpPr>
          <a:xfrm>
            <a:off x="1394647" y="1018744"/>
            <a:ext cx="10197081" cy="1508430"/>
            <a:chOff x="1293909" y="1166810"/>
            <a:chExt cx="4903690" cy="288285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C78B20B-F919-45D8-BAE8-9A926F672AAB}"/>
                </a:ext>
              </a:extLst>
            </p:cNvPr>
            <p:cNvSpPr/>
            <p:nvPr/>
          </p:nvSpPr>
          <p:spPr>
            <a:xfrm>
              <a:off x="1293909" y="1166810"/>
              <a:ext cx="1047958" cy="1443553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9311C4-74FF-4681-AA3D-1BC2E2E58BEB}"/>
                </a:ext>
              </a:extLst>
            </p:cNvPr>
            <p:cNvSpPr txBox="1"/>
            <p:nvPr/>
          </p:nvSpPr>
          <p:spPr>
            <a:xfrm>
              <a:off x="1293909" y="1407288"/>
              <a:ext cx="1047958" cy="1203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개요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A026BD-ACD0-447F-869D-7A45B0C0A7B8}"/>
                </a:ext>
              </a:extLst>
            </p:cNvPr>
            <p:cNvSpPr txBox="1"/>
            <p:nvPr/>
          </p:nvSpPr>
          <p:spPr>
            <a:xfrm>
              <a:off x="1293909" y="2814422"/>
              <a:ext cx="4903690" cy="123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아이디어 정리 및 도출을 위한 도구로서의 마인드 </a:t>
              </a:r>
              <a:r>
                <a:rPr lang="ko-KR" altLang="en-US" dirty="0" err="1">
                  <a:latin typeface="나눔스퀘어라운드 ExtraBold" panose="020B0600000101010101" pitchFamily="50" charset="-127"/>
                  <a:ea typeface="나눔스퀘어 ExtraBold" panose="020B0600000101010101"/>
                </a:rPr>
                <a:t>맵을</a:t>
              </a: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 웹페이지에서 사용 할 수 있게 하여 생산성 및 효율성을 증가 시킨다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  <a:endParaRPr lang="ko-KR" altLang="en-US" dirty="0">
                <a:latin typeface="나눔스퀘어라운드 ExtraBold" panose="020B0600000101010101" pitchFamily="50" charset="-127"/>
                <a:ea typeface="나눔스퀘어 ExtraBold" panose="020B0600000101010101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7DB246-D97C-42A3-A1A8-989D8F933D90}"/>
              </a:ext>
            </a:extLst>
          </p:cNvPr>
          <p:cNvGrpSpPr/>
          <p:nvPr/>
        </p:nvGrpSpPr>
        <p:grpSpPr>
          <a:xfrm>
            <a:off x="1394647" y="3430170"/>
            <a:ext cx="10197081" cy="2067763"/>
            <a:chOff x="1293909" y="1156614"/>
            <a:chExt cx="4903690" cy="3951833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C9DF5A6-C271-4196-9FC5-582150C5EDBC}"/>
                </a:ext>
              </a:extLst>
            </p:cNvPr>
            <p:cNvSpPr/>
            <p:nvPr/>
          </p:nvSpPr>
          <p:spPr>
            <a:xfrm>
              <a:off x="1293909" y="1156614"/>
              <a:ext cx="1047958" cy="1443553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20785D-4010-43CF-A563-918E835FA773}"/>
                </a:ext>
              </a:extLst>
            </p:cNvPr>
            <p:cNvSpPr txBox="1"/>
            <p:nvPr/>
          </p:nvSpPr>
          <p:spPr>
            <a:xfrm>
              <a:off x="1293909" y="1397092"/>
              <a:ext cx="1047958" cy="91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C15AB-B81A-488A-9DA3-759F56616F7E}"/>
                </a:ext>
              </a:extLst>
            </p:cNvPr>
            <p:cNvSpPr txBox="1"/>
            <p:nvPr/>
          </p:nvSpPr>
          <p:spPr>
            <a:xfrm>
              <a:off x="1293909" y="2814422"/>
              <a:ext cx="4903690" cy="229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웹 페이지에서 마인드맵을 그리고 타인과 공유 가능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현재 작성 중인 마인드 </a:t>
              </a:r>
              <a:r>
                <a:rPr lang="ko-KR" altLang="en-US" dirty="0" err="1">
                  <a:latin typeface="나눔스퀘어라운드 ExtraBold" panose="020B0600000101010101" pitchFamily="50" charset="-127"/>
                  <a:ea typeface="나눔스퀘어 ExtraBold" panose="020B0600000101010101"/>
                </a:rPr>
                <a:t>맵에</a:t>
              </a:r>
              <a:r>
                <a:rPr lang="ko-KR" altLang="en-US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 다른 사용자가 캡션 및 코멘트를 등록 할 수 있으며 아이디어 도출이 어려울 경우 같은 주제에서 도출된 다른 사용자의 아이디어를 추천하여 새롭게 아이디어를 연상하는데 도움을 준다</a:t>
              </a:r>
              <a:r>
                <a:rPr lang="en-US" altLang="ko-KR" dirty="0">
                  <a:latin typeface="나눔스퀘어라운드 ExtraBold" panose="020B0600000101010101" pitchFamily="50" charset="-127"/>
                  <a:ea typeface="나눔스퀘어 ExtraBold" panose="020B0600000101010101"/>
                </a:rPr>
                <a:t>.</a:t>
              </a:r>
              <a:endParaRPr lang="ko-KR" altLang="en-US" dirty="0">
                <a:latin typeface="나눔스퀘어라운드 ExtraBold" panose="020B0600000101010101" pitchFamily="50" charset="-127"/>
                <a:ea typeface="나눔스퀘어 ExtraBold" panose="020B0600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565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5946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기능적 요구사항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AC580F-62C5-4A91-9E74-F326F9296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57245"/>
              </p:ext>
            </p:extLst>
          </p:nvPr>
        </p:nvGraphicFramePr>
        <p:xfrm>
          <a:off x="1543324" y="1977310"/>
          <a:ext cx="9101493" cy="2721165"/>
        </p:xfrm>
        <a:graphic>
          <a:graphicData uri="http://schemas.openxmlformats.org/drawingml/2006/table">
            <a:tbl>
              <a:tblPr/>
              <a:tblGrid>
                <a:gridCol w="1932114">
                  <a:extLst>
                    <a:ext uri="{9D8B030D-6E8A-4147-A177-3AD203B41FA5}">
                      <a16:colId xmlns:a16="http://schemas.microsoft.com/office/drawing/2014/main" val="2543963168"/>
                    </a:ext>
                  </a:extLst>
                </a:gridCol>
                <a:gridCol w="2599632">
                  <a:extLst>
                    <a:ext uri="{9D8B030D-6E8A-4147-A177-3AD203B41FA5}">
                      <a16:colId xmlns:a16="http://schemas.microsoft.com/office/drawing/2014/main" val="2992451043"/>
                    </a:ext>
                  </a:extLst>
                </a:gridCol>
                <a:gridCol w="2599632">
                  <a:extLst>
                    <a:ext uri="{9D8B030D-6E8A-4147-A177-3AD203B41FA5}">
                      <a16:colId xmlns:a16="http://schemas.microsoft.com/office/drawing/2014/main" val="3248635490"/>
                    </a:ext>
                  </a:extLst>
                </a:gridCol>
                <a:gridCol w="1970115">
                  <a:extLst>
                    <a:ext uri="{9D8B030D-6E8A-4147-A177-3AD203B41FA5}">
                      <a16:colId xmlns:a16="http://schemas.microsoft.com/office/drawing/2014/main" val="4034220567"/>
                    </a:ext>
                  </a:extLst>
                </a:gridCol>
              </a:tblGrid>
              <a:tr h="5442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15979"/>
                  </a:ext>
                </a:extLst>
              </a:tr>
              <a:tr h="54423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관리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5519"/>
                  </a:ext>
                </a:extLst>
              </a:tr>
              <a:tr h="54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36723"/>
                  </a:ext>
                </a:extLst>
              </a:tr>
              <a:tr h="54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탈퇴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14297"/>
                  </a:ext>
                </a:extLst>
              </a:tr>
              <a:tr h="54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08474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D5D1D6-8222-4982-81E6-C38D795228C9}"/>
              </a:ext>
            </a:extLst>
          </p:cNvPr>
          <p:cNvSpPr/>
          <p:nvPr/>
        </p:nvSpPr>
        <p:spPr>
          <a:xfrm>
            <a:off x="1365920" y="776526"/>
            <a:ext cx="2179198" cy="755327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7CAF5-5456-478A-9F1B-ACD7A9AB4A88}"/>
              </a:ext>
            </a:extLst>
          </p:cNvPr>
          <p:cNvSpPr txBox="1"/>
          <p:nvPr/>
        </p:nvSpPr>
        <p:spPr>
          <a:xfrm>
            <a:off x="1365920" y="902354"/>
            <a:ext cx="2179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리스트</a:t>
            </a:r>
          </a:p>
        </p:txBody>
      </p:sp>
    </p:spTree>
    <p:extLst>
      <p:ext uri="{BB962C8B-B14F-4D97-AF65-F5344CB8AC3E}">
        <p14:creationId xmlns:p14="http://schemas.microsoft.com/office/powerpoint/2010/main" val="8924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565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5946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기능적 요구사항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FAD6816-3251-4FD3-92ED-E23ACA5B0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47074"/>
              </p:ext>
            </p:extLst>
          </p:nvPr>
        </p:nvGraphicFramePr>
        <p:xfrm>
          <a:off x="1543324" y="343281"/>
          <a:ext cx="9101493" cy="6171438"/>
        </p:xfrm>
        <a:graphic>
          <a:graphicData uri="http://schemas.openxmlformats.org/drawingml/2006/table">
            <a:tbl>
              <a:tblPr/>
              <a:tblGrid>
                <a:gridCol w="1932114">
                  <a:extLst>
                    <a:ext uri="{9D8B030D-6E8A-4147-A177-3AD203B41FA5}">
                      <a16:colId xmlns:a16="http://schemas.microsoft.com/office/drawing/2014/main" val="1115526395"/>
                    </a:ext>
                  </a:extLst>
                </a:gridCol>
                <a:gridCol w="2599632">
                  <a:extLst>
                    <a:ext uri="{9D8B030D-6E8A-4147-A177-3AD203B41FA5}">
                      <a16:colId xmlns:a16="http://schemas.microsoft.com/office/drawing/2014/main" val="2602687910"/>
                    </a:ext>
                  </a:extLst>
                </a:gridCol>
                <a:gridCol w="2599632">
                  <a:extLst>
                    <a:ext uri="{9D8B030D-6E8A-4147-A177-3AD203B41FA5}">
                      <a16:colId xmlns:a16="http://schemas.microsoft.com/office/drawing/2014/main" val="663318683"/>
                    </a:ext>
                  </a:extLst>
                </a:gridCol>
                <a:gridCol w="1970115">
                  <a:extLst>
                    <a:ext uri="{9D8B030D-6E8A-4147-A177-3AD203B41FA5}">
                      <a16:colId xmlns:a16="http://schemas.microsoft.com/office/drawing/2014/main" val="536531831"/>
                    </a:ext>
                  </a:extLst>
                </a:gridCol>
              </a:tblGrid>
              <a:tr h="3552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070"/>
                  </a:ext>
                </a:extLst>
              </a:tr>
              <a:tr h="306578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관리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17163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이미지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75452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영상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507256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91450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82497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36037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서식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605158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41730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10221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서식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34626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131068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캡션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2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565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5946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기능적 요구사항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6CEA82-E7BC-47D3-B9C4-15E8A244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90614"/>
              </p:ext>
            </p:extLst>
          </p:nvPr>
        </p:nvGraphicFramePr>
        <p:xfrm>
          <a:off x="1543324" y="1530096"/>
          <a:ext cx="9101493" cy="3797808"/>
        </p:xfrm>
        <a:graphic>
          <a:graphicData uri="http://schemas.openxmlformats.org/drawingml/2006/table">
            <a:tbl>
              <a:tblPr/>
              <a:tblGrid>
                <a:gridCol w="1932114">
                  <a:extLst>
                    <a:ext uri="{9D8B030D-6E8A-4147-A177-3AD203B41FA5}">
                      <a16:colId xmlns:a16="http://schemas.microsoft.com/office/drawing/2014/main" val="3810580567"/>
                    </a:ext>
                  </a:extLst>
                </a:gridCol>
                <a:gridCol w="2599632">
                  <a:extLst>
                    <a:ext uri="{9D8B030D-6E8A-4147-A177-3AD203B41FA5}">
                      <a16:colId xmlns:a16="http://schemas.microsoft.com/office/drawing/2014/main" val="1774483030"/>
                    </a:ext>
                  </a:extLst>
                </a:gridCol>
                <a:gridCol w="2599632">
                  <a:extLst>
                    <a:ext uri="{9D8B030D-6E8A-4147-A177-3AD203B41FA5}">
                      <a16:colId xmlns:a16="http://schemas.microsoft.com/office/drawing/2014/main" val="3500142703"/>
                    </a:ext>
                  </a:extLst>
                </a:gridCol>
                <a:gridCol w="1970115">
                  <a:extLst>
                    <a:ext uri="{9D8B030D-6E8A-4147-A177-3AD203B41FA5}">
                      <a16:colId xmlns:a16="http://schemas.microsoft.com/office/drawing/2014/main" val="4073445262"/>
                    </a:ext>
                  </a:extLst>
                </a:gridCol>
              </a:tblGrid>
              <a:tr h="3552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89389"/>
                  </a:ext>
                </a:extLst>
              </a:tr>
              <a:tr h="30657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관리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21084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42432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864884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57996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탐색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034659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공개 범위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968348"/>
                  </a:ext>
                </a:extLst>
              </a:tr>
              <a:tr h="306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코멘트 작성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9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1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652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기능적 요구사항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3422933-6962-4076-B5E7-FF5E092B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DB6C68-9365-4A3A-BDAC-139910F7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75" y="-112295"/>
            <a:ext cx="14564695" cy="57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69446288" descr="EMB00003e7853f8">
            <a:extLst>
              <a:ext uri="{FF2B5EF4-FFF2-40B4-BE49-F238E27FC236}">
                <a16:creationId xmlns:a16="http://schemas.microsoft.com/office/drawing/2014/main" id="{9CEF604F-0F60-4137-90EF-5C9EA172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7" y="-16043"/>
            <a:ext cx="11354767" cy="685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80AD84-AFAD-409C-887B-4FA3C02644E7}"/>
              </a:ext>
            </a:extLst>
          </p:cNvPr>
          <p:cNvSpPr/>
          <p:nvPr/>
        </p:nvSpPr>
        <p:spPr>
          <a:xfrm>
            <a:off x="1200030" y="5792070"/>
            <a:ext cx="3509620" cy="755327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0B3D5-2F02-4548-93FD-8575E27FC3AB}"/>
              </a:ext>
            </a:extLst>
          </p:cNvPr>
          <p:cNvSpPr txBox="1"/>
          <p:nvPr/>
        </p:nvSpPr>
        <p:spPr>
          <a:xfrm>
            <a:off x="1200030" y="5917898"/>
            <a:ext cx="3509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유즈케이스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49374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652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기능적 요구사항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3422933-6962-4076-B5E7-FF5E092B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DB6C68-9365-4A3A-BDAC-139910F7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75" y="-112295"/>
            <a:ext cx="14564695" cy="57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80AD84-AFAD-409C-887B-4FA3C02644E7}"/>
              </a:ext>
            </a:extLst>
          </p:cNvPr>
          <p:cNvSpPr/>
          <p:nvPr/>
        </p:nvSpPr>
        <p:spPr>
          <a:xfrm>
            <a:off x="995423" y="266218"/>
            <a:ext cx="2397118" cy="755327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0B3D5-2F02-4548-93FD-8575E27FC3AB}"/>
              </a:ext>
            </a:extLst>
          </p:cNvPr>
          <p:cNvSpPr txBox="1"/>
          <p:nvPr/>
        </p:nvSpPr>
        <p:spPr>
          <a:xfrm>
            <a:off x="995423" y="392046"/>
            <a:ext cx="2397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유즈케이스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명세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437809A-5E28-48AD-A5E1-70995BD90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7443"/>
              </p:ext>
            </p:extLst>
          </p:nvPr>
        </p:nvGraphicFramePr>
        <p:xfrm>
          <a:off x="1411604" y="1172016"/>
          <a:ext cx="10105713" cy="4938493"/>
        </p:xfrm>
        <a:graphic>
          <a:graphicData uri="http://schemas.openxmlformats.org/drawingml/2006/table">
            <a:tbl>
              <a:tblPr/>
              <a:tblGrid>
                <a:gridCol w="2405944">
                  <a:extLst>
                    <a:ext uri="{9D8B030D-6E8A-4147-A177-3AD203B41FA5}">
                      <a16:colId xmlns:a16="http://schemas.microsoft.com/office/drawing/2014/main" val="513613321"/>
                    </a:ext>
                  </a:extLst>
                </a:gridCol>
                <a:gridCol w="2405944">
                  <a:extLst>
                    <a:ext uri="{9D8B030D-6E8A-4147-A177-3AD203B41FA5}">
                      <a16:colId xmlns:a16="http://schemas.microsoft.com/office/drawing/2014/main" val="190714838"/>
                    </a:ext>
                  </a:extLst>
                </a:gridCol>
                <a:gridCol w="480803">
                  <a:extLst>
                    <a:ext uri="{9D8B030D-6E8A-4147-A177-3AD203B41FA5}">
                      <a16:colId xmlns:a16="http://schemas.microsoft.com/office/drawing/2014/main" val="2544003706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2183961859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3114718082"/>
                    </a:ext>
                  </a:extLst>
                </a:gridCol>
              </a:tblGrid>
              <a:tr h="58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320"/>
                  </a:ext>
                </a:extLst>
              </a:tr>
              <a:tr h="47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개요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등록하고자 하는 아이디어를 추가하여 텍스트로 기입할 수 있게 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8393"/>
                  </a:ext>
                </a:extLst>
              </a:tr>
              <a:tr h="47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65519"/>
                  </a:ext>
                </a:extLst>
              </a:tr>
              <a:tr h="145798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시나리오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기본 시나리오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부모를 아이디어를 선택한다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아이디어를 추가한다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부모와 연결된 아이디어가 생성된다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64201"/>
                  </a:ext>
                </a:extLst>
              </a:tr>
              <a:tr h="982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예외 시나리오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E1.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부모가 선택되지 않은 경우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가장 큰 주제를 부모로 둔다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48042"/>
                  </a:ext>
                </a:extLst>
              </a:tr>
              <a:tr h="47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선행 조건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회원이 로그인된 상태여야 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2537"/>
                  </a:ext>
                </a:extLst>
              </a:tr>
              <a:tr h="47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후행 조건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등록된 아이디어가 수정 가능해야 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4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75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652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기능적 요구사항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3422933-6962-4076-B5E7-FF5E092B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DB6C68-9365-4A3A-BDAC-139910F7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75" y="-112295"/>
            <a:ext cx="14564695" cy="57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806EA5D-75CA-4204-923D-42F2F20D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0064"/>
              </p:ext>
            </p:extLst>
          </p:nvPr>
        </p:nvGraphicFramePr>
        <p:xfrm>
          <a:off x="1411604" y="1204341"/>
          <a:ext cx="10105713" cy="4790770"/>
        </p:xfrm>
        <a:graphic>
          <a:graphicData uri="http://schemas.openxmlformats.org/drawingml/2006/table">
            <a:tbl>
              <a:tblPr/>
              <a:tblGrid>
                <a:gridCol w="2405944">
                  <a:extLst>
                    <a:ext uri="{9D8B030D-6E8A-4147-A177-3AD203B41FA5}">
                      <a16:colId xmlns:a16="http://schemas.microsoft.com/office/drawing/2014/main" val="494064423"/>
                    </a:ext>
                  </a:extLst>
                </a:gridCol>
                <a:gridCol w="2405944">
                  <a:extLst>
                    <a:ext uri="{9D8B030D-6E8A-4147-A177-3AD203B41FA5}">
                      <a16:colId xmlns:a16="http://schemas.microsoft.com/office/drawing/2014/main" val="4207931545"/>
                    </a:ext>
                  </a:extLst>
                </a:gridCol>
                <a:gridCol w="480803">
                  <a:extLst>
                    <a:ext uri="{9D8B030D-6E8A-4147-A177-3AD203B41FA5}">
                      <a16:colId xmlns:a16="http://schemas.microsoft.com/office/drawing/2014/main" val="1360900260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4225715860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123036811"/>
                    </a:ext>
                  </a:extLst>
                </a:gridCol>
              </a:tblGrid>
              <a:tr h="493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이미지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18835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개요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등록하고자 하는 이미지를 아이디어로 추가한다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36359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10200"/>
                  </a:ext>
                </a:extLst>
              </a:tr>
              <a:tr h="14066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시나리오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기본 시나리오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아이디어를 선택한다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이미지를 추가한다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3.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아이디어에 이미지가 첨부된다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21789"/>
                  </a:ext>
                </a:extLst>
              </a:tr>
              <a:tr h="91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예외 시나리오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74448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선행 조건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회원이 로그인된 상태여야 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16591"/>
                  </a:ext>
                </a:extLst>
              </a:tr>
              <a:tr h="493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후행 조건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등록된 아이디어가 수정 가능해야 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565</Words>
  <Application>Microsoft Office PowerPoint</Application>
  <PresentationFormat>와이드스크린</PresentationFormat>
  <Paragraphs>213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ExtraBold</vt:lpstr>
      <vt:lpstr>맑은 고딕</vt:lpstr>
      <vt:lpstr>나눔스퀘어라운드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JSilver</dc:creator>
  <cp:lastModifiedBy>김문찬</cp:lastModifiedBy>
  <cp:revision>56</cp:revision>
  <dcterms:created xsi:type="dcterms:W3CDTF">2018-03-04T23:45:54Z</dcterms:created>
  <dcterms:modified xsi:type="dcterms:W3CDTF">2018-06-11T19:03:41Z</dcterms:modified>
</cp:coreProperties>
</file>