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71" r:id="rId4"/>
    <p:sldId id="270" r:id="rId5"/>
    <p:sldId id="282" r:id="rId6"/>
    <p:sldId id="283" r:id="rId7"/>
    <p:sldId id="286" r:id="rId8"/>
    <p:sldId id="285" r:id="rId9"/>
    <p:sldId id="274" r:id="rId10"/>
    <p:sldId id="288" r:id="rId11"/>
    <p:sldId id="289" r:id="rId12"/>
    <p:sldId id="287" r:id="rId13"/>
    <p:sldId id="284" r:id="rId14"/>
    <p:sldId id="265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나눔스퀘어라운드 ExtraBold" panose="020B0600000101010101" charset="0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EB7"/>
    <a:srgbClr val="DFDFA4"/>
    <a:srgbClr val="A5CEDC"/>
    <a:srgbClr val="E1A4A4"/>
    <a:srgbClr val="D7D7D7"/>
    <a:srgbClr val="C0E0E6"/>
    <a:srgbClr val="82A584"/>
    <a:srgbClr val="7396A9"/>
    <a:srgbClr val="BC8080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4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6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0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1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2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6B1B-A2B3-4DBC-90D1-4AD2696298F0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4BF-2F8C-478B-ADCE-971CC4AAA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218.233.209.78:42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4CEE502-7F93-47A6-AC06-4EB1085D61DB}"/>
              </a:ext>
            </a:extLst>
          </p:cNvPr>
          <p:cNvGrpSpPr/>
          <p:nvPr/>
        </p:nvGrpSpPr>
        <p:grpSpPr>
          <a:xfrm>
            <a:off x="3683255" y="3432407"/>
            <a:ext cx="1777491" cy="997261"/>
            <a:chOff x="9192706" y="5648544"/>
            <a:chExt cx="2369987" cy="13296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3A8184-547C-42DA-A782-E7B8860FAC2D}"/>
                </a:ext>
              </a:extLst>
            </p:cNvPr>
            <p:cNvSpPr txBox="1"/>
            <p:nvPr/>
          </p:nvSpPr>
          <p:spPr>
            <a:xfrm>
              <a:off x="9192706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정진은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김동환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김문찬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6E9BD8-2C07-4C41-B9C6-D26F27F28F7A}"/>
                </a:ext>
              </a:extLst>
            </p:cNvPr>
            <p:cNvSpPr txBox="1"/>
            <p:nvPr/>
          </p:nvSpPr>
          <p:spPr>
            <a:xfrm>
              <a:off x="10343983" y="5648544"/>
              <a:ext cx="1218710" cy="132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김태현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김기훈</a:t>
              </a:r>
              <a:endParaRPr lang="en-US" altLang="ko-KR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dirty="0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13 </a:t>
              </a:r>
              <a:r>
                <a:rPr lang="ko-KR" altLang="en-US" sz="1350" dirty="0" err="1">
                  <a:solidFill>
                    <a:srgbClr val="BCD6D3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김문서</a:t>
              </a:r>
              <a:endParaRPr lang="ko-KR" altLang="en-US" sz="1350" dirty="0">
                <a:solidFill>
                  <a:srgbClr val="BCD6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99A369E-7051-4643-8791-C4B170E0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19" y="1817889"/>
            <a:ext cx="895366" cy="895366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4123808" y="5001620"/>
              <a:ext cx="3024180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Mind</a:t>
              </a:r>
              <a:r>
                <a:rPr lang="en-US" altLang="ko-KR" sz="3750" b="1" dirty="0">
                  <a:solidFill>
                    <a:srgbClr val="82A5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.net</a:t>
              </a:r>
              <a:endParaRPr lang="ko-KR" altLang="en-US" sz="3750" b="1" dirty="0">
                <a:solidFill>
                  <a:srgbClr val="82A5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31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197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인터페이스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5CD1E1-4E71-4EB9-B0B2-964581A3B6C7}"/>
              </a:ext>
            </a:extLst>
          </p:cNvPr>
          <p:cNvSpPr/>
          <p:nvPr/>
        </p:nvSpPr>
        <p:spPr>
          <a:xfrm>
            <a:off x="763714" y="251759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03276-2792-47D4-9A4C-9878A0B0EBA3}"/>
              </a:ext>
            </a:extLst>
          </p:cNvPr>
          <p:cNvSpPr txBox="1"/>
          <p:nvPr/>
        </p:nvSpPr>
        <p:spPr>
          <a:xfrm>
            <a:off x="763714" y="346130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멤버 메인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923FD0-974D-4F15-BB7E-CFC550F8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2" y="1229884"/>
            <a:ext cx="8098166" cy="438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197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인터페이스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5CD1E1-4E71-4EB9-B0B2-964581A3B6C7}"/>
              </a:ext>
            </a:extLst>
          </p:cNvPr>
          <p:cNvSpPr/>
          <p:nvPr/>
        </p:nvSpPr>
        <p:spPr>
          <a:xfrm>
            <a:off x="763714" y="251759"/>
            <a:ext cx="2108578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03276-2792-47D4-9A4C-9878A0B0EBA3}"/>
              </a:ext>
            </a:extLst>
          </p:cNvPr>
          <p:cNvSpPr txBox="1"/>
          <p:nvPr/>
        </p:nvSpPr>
        <p:spPr>
          <a:xfrm>
            <a:off x="763714" y="346130"/>
            <a:ext cx="210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마인드맵 에디터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2A803-91B9-4033-9D89-EEDDD890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" y="1210629"/>
            <a:ext cx="8169262" cy="44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05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19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A5AEA-D09A-4FC8-8237-F3ED053AE48D}"/>
              </a:ext>
            </a:extLst>
          </p:cNvPr>
          <p:cNvGrpSpPr/>
          <p:nvPr/>
        </p:nvGrpSpPr>
        <p:grpSpPr>
          <a:xfrm>
            <a:off x="2175783" y="2190807"/>
            <a:ext cx="4789539" cy="669414"/>
            <a:chOff x="2442871" y="5001620"/>
            <a:chExt cx="6386052" cy="89255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C4B54E3-3594-46E9-BF00-ABC8F4F62F9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B2348A-2886-4410-99FF-5E4B6DC42540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시연</a:t>
              </a:r>
            </a:p>
          </p:txBody>
        </p:sp>
      </p:grpSp>
      <p:sp>
        <p:nvSpPr>
          <p:cNvPr id="3" name="직사각형 2">
            <a:hlinkClick r:id="rId2"/>
            <a:extLst>
              <a:ext uri="{FF2B5EF4-FFF2-40B4-BE49-F238E27FC236}">
                <a16:creationId xmlns:a16="http://schemas.microsoft.com/office/drawing/2014/main" id="{84C8437D-7218-4701-801B-2C55748C2A35}"/>
              </a:ext>
            </a:extLst>
          </p:cNvPr>
          <p:cNvSpPr/>
          <p:nvPr/>
        </p:nvSpPr>
        <p:spPr>
          <a:xfrm>
            <a:off x="3120764" y="3238471"/>
            <a:ext cx="2899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http://218.233.209.78:4200/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38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06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288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1875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A5AEA-D09A-4FC8-8237-F3ED053AE48D}"/>
              </a:ext>
            </a:extLst>
          </p:cNvPr>
          <p:cNvGrpSpPr/>
          <p:nvPr/>
        </p:nvGrpSpPr>
        <p:grpSpPr>
          <a:xfrm>
            <a:off x="2175783" y="3088430"/>
            <a:ext cx="4789539" cy="669414"/>
            <a:chOff x="2442871" y="5001620"/>
            <a:chExt cx="6386052" cy="89255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C4B54E3-3594-46E9-BF00-ABC8F4F62F9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B2348A-2886-4410-99FF-5E4B6DC42540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375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1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3CEF4A90-C39D-4CF0-8630-8C6C94265709}"/>
              </a:ext>
            </a:extLst>
          </p:cNvPr>
          <p:cNvGrpSpPr/>
          <p:nvPr/>
        </p:nvGrpSpPr>
        <p:grpSpPr>
          <a:xfrm>
            <a:off x="2177230" y="2782668"/>
            <a:ext cx="4789539" cy="669414"/>
            <a:chOff x="2442871" y="5001620"/>
            <a:chExt cx="6386052" cy="89255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92310C22-9F1F-4F08-94DD-EB8A7D90B421}"/>
                </a:ext>
              </a:extLst>
            </p:cNvPr>
            <p:cNvSpPr/>
            <p:nvPr/>
          </p:nvSpPr>
          <p:spPr>
            <a:xfrm>
              <a:off x="2442871" y="5001620"/>
              <a:ext cx="6386052" cy="8572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8804F-6EF1-4DA6-B083-8EF7F266A062}"/>
                </a:ext>
              </a:extLst>
            </p:cNvPr>
            <p:cNvSpPr txBox="1"/>
            <p:nvPr/>
          </p:nvSpPr>
          <p:spPr>
            <a:xfrm>
              <a:off x="3914778" y="5001620"/>
              <a:ext cx="3442241" cy="89255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3750" b="1" dirty="0">
                <a:solidFill>
                  <a:srgbClr val="7396A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9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9D1304-0BF6-4B62-9C4C-2063EA2ED077}"/>
              </a:ext>
            </a:extLst>
          </p:cNvPr>
          <p:cNvGrpSpPr/>
          <p:nvPr/>
        </p:nvGrpSpPr>
        <p:grpSpPr>
          <a:xfrm>
            <a:off x="2143230" y="263102"/>
            <a:ext cx="4857540" cy="737416"/>
            <a:chOff x="2812305" y="2476557"/>
            <a:chExt cx="6476720" cy="98322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CE91FB7-C0C0-4242-88DC-F40E45CF1CE4}"/>
                </a:ext>
              </a:extLst>
            </p:cNvPr>
            <p:cNvSpPr/>
            <p:nvPr/>
          </p:nvSpPr>
          <p:spPr>
            <a:xfrm>
              <a:off x="2812305" y="2476557"/>
              <a:ext cx="6386052" cy="857233"/>
            </a:xfrm>
            <a:prstGeom prst="round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CEF4A90-C39D-4CF0-8630-8C6C94265709}"/>
                </a:ext>
              </a:extLst>
            </p:cNvPr>
            <p:cNvGrpSpPr/>
            <p:nvPr/>
          </p:nvGrpSpPr>
          <p:grpSpPr>
            <a:xfrm>
              <a:off x="2902973" y="2567226"/>
              <a:ext cx="6386052" cy="892552"/>
              <a:chOff x="2442871" y="5001620"/>
              <a:chExt cx="6386052" cy="892552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92310C22-9F1F-4F08-94DD-EB8A7D90B421}"/>
                  </a:ext>
                </a:extLst>
              </p:cNvPr>
              <p:cNvSpPr/>
              <p:nvPr/>
            </p:nvSpPr>
            <p:spPr>
              <a:xfrm>
                <a:off x="2442871" y="5001620"/>
                <a:ext cx="6386052" cy="857233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7396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08804F-6EF1-4DA6-B083-8EF7F266A062}"/>
                  </a:ext>
                </a:extLst>
              </p:cNvPr>
              <p:cNvSpPr txBox="1"/>
              <p:nvPr/>
            </p:nvSpPr>
            <p:spPr>
              <a:xfrm>
                <a:off x="4050039" y="5001620"/>
                <a:ext cx="3081049" cy="89255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750" b="1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Contents</a:t>
                </a:r>
                <a:endParaRPr lang="ko-KR" altLang="en-US" sz="3750" b="1" dirty="0">
                  <a:solidFill>
                    <a:srgbClr val="7396A9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CE0631-744D-4414-86FB-693864049BE8}"/>
              </a:ext>
            </a:extLst>
          </p:cNvPr>
          <p:cNvGrpSpPr/>
          <p:nvPr/>
        </p:nvGrpSpPr>
        <p:grpSpPr>
          <a:xfrm>
            <a:off x="2681294" y="1749540"/>
            <a:ext cx="3713410" cy="604608"/>
            <a:chOff x="3679131" y="1945366"/>
            <a:chExt cx="4978732" cy="857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5C201B-0597-4A5D-BEB2-6D8BBA136476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4B2BC65-F4E4-4F8C-B69E-E12D040D5E7C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344BE5D-D42F-47BE-9F59-C5ECEDB422BE}"/>
                  </a:ext>
                </a:extLst>
              </p:cNvPr>
              <p:cNvSpPr/>
              <p:nvPr/>
            </p:nvSpPr>
            <p:spPr>
              <a:xfrm>
                <a:off x="3710395" y="2050938"/>
                <a:ext cx="801244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01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3732F9-A6B6-4D7A-948F-53DF584E27EE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41B257E-469C-470E-8997-B0AFF9A84EE9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566FE0-6F47-48F9-BD52-991B2DCFC164}"/>
                  </a:ext>
                </a:extLst>
              </p:cNvPr>
              <p:cNvSpPr/>
              <p:nvPr/>
            </p:nvSpPr>
            <p:spPr>
              <a:xfrm>
                <a:off x="4688051" y="2081594"/>
                <a:ext cx="947268" cy="584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개요</a:t>
                </a: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C357C4-A4D1-4481-A71A-689306A3D4B4}"/>
              </a:ext>
            </a:extLst>
          </p:cNvPr>
          <p:cNvGrpSpPr/>
          <p:nvPr/>
        </p:nvGrpSpPr>
        <p:grpSpPr>
          <a:xfrm>
            <a:off x="2681294" y="3113603"/>
            <a:ext cx="3713410" cy="604608"/>
            <a:chOff x="3679131" y="1945366"/>
            <a:chExt cx="4978732" cy="85723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C9047FE-87BE-4568-800C-2042C30159BD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A088200-9356-4A71-A399-45ADA168BEF7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FDBE9CD-F1F6-4673-B6A5-75053504854C}"/>
                  </a:ext>
                </a:extLst>
              </p:cNvPr>
              <p:cNvSpPr/>
              <p:nvPr/>
            </p:nvSpPr>
            <p:spPr>
              <a:xfrm>
                <a:off x="3710395" y="2050938"/>
                <a:ext cx="801244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03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1BE8F0B-9D5A-4E8B-902C-3F26D0016473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85CB2E4-B84B-47E1-BD2B-2D84A9CB6B3B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3BA496F-8B24-4049-873C-08BFCA5B37C4}"/>
                  </a:ext>
                </a:extLst>
              </p:cNvPr>
              <p:cNvSpPr/>
              <p:nvPr/>
            </p:nvSpPr>
            <p:spPr>
              <a:xfrm>
                <a:off x="4688052" y="2081594"/>
                <a:ext cx="1930427" cy="62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추천 기능</a:t>
                </a: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75790C-BB29-44B3-9F36-17619D2876C0}"/>
              </a:ext>
            </a:extLst>
          </p:cNvPr>
          <p:cNvGrpSpPr/>
          <p:nvPr/>
        </p:nvGrpSpPr>
        <p:grpSpPr>
          <a:xfrm>
            <a:off x="2681294" y="2428608"/>
            <a:ext cx="3713410" cy="604608"/>
            <a:chOff x="3679131" y="1945366"/>
            <a:chExt cx="4978732" cy="85723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825FB61-F40D-44A7-A140-E7F631654D8E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9A31629-9A4E-4148-B243-13D7B456EFB9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5B4669D-736B-4BAC-AA77-E244CBF14E4B}"/>
                  </a:ext>
                </a:extLst>
              </p:cNvPr>
              <p:cNvSpPr/>
              <p:nvPr/>
            </p:nvSpPr>
            <p:spPr>
              <a:xfrm>
                <a:off x="3710395" y="2050938"/>
                <a:ext cx="801244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D4B89DF-2AFB-4826-9B53-33DEDF03B361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59F56093-5297-4417-8053-7621A40E4517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A6FA479-3168-4C5D-A732-B96B20E098A2}"/>
                  </a:ext>
                </a:extLst>
              </p:cNvPr>
              <p:cNvSpPr/>
              <p:nvPr/>
            </p:nvSpPr>
            <p:spPr>
              <a:xfrm>
                <a:off x="4688052" y="2081594"/>
                <a:ext cx="1930427" cy="62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개발 결과</a:t>
                </a: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0DD206C-DFBA-4829-9638-5D6FF36B711C}"/>
              </a:ext>
            </a:extLst>
          </p:cNvPr>
          <p:cNvGrpSpPr/>
          <p:nvPr/>
        </p:nvGrpSpPr>
        <p:grpSpPr>
          <a:xfrm>
            <a:off x="2681294" y="3824783"/>
            <a:ext cx="3713410" cy="604608"/>
            <a:chOff x="3679131" y="1945366"/>
            <a:chExt cx="4978732" cy="85723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E4018A-47E8-4F5B-A698-CD2704AA52FA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4AC8F52D-F495-4397-B2D3-2380191F7E73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F8F436-0319-4E29-93CC-86D1DD6A3922}"/>
                  </a:ext>
                </a:extLst>
              </p:cNvPr>
              <p:cNvSpPr/>
              <p:nvPr/>
            </p:nvSpPr>
            <p:spPr>
              <a:xfrm>
                <a:off x="3710394" y="2050938"/>
                <a:ext cx="801244" cy="70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04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921A41B-BA71-4064-B2CA-D9CB3762A2CB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A29AC1A8-4A4D-423B-B59F-73F69B6BBD03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56C4A0A-FD93-4651-BAF5-ADCF69EE857B}"/>
                  </a:ext>
                </a:extLst>
              </p:cNvPr>
              <p:cNvSpPr/>
              <p:nvPr/>
            </p:nvSpPr>
            <p:spPr>
              <a:xfrm>
                <a:off x="4688052" y="2081594"/>
                <a:ext cx="3477863" cy="62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사용자 인터페이스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37C2C05-CEF9-48EB-BA3E-4FC01B6BD62D}"/>
              </a:ext>
            </a:extLst>
          </p:cNvPr>
          <p:cNvGrpSpPr/>
          <p:nvPr/>
        </p:nvGrpSpPr>
        <p:grpSpPr>
          <a:xfrm>
            <a:off x="2681294" y="4503851"/>
            <a:ext cx="3713410" cy="604608"/>
            <a:chOff x="3679131" y="1945366"/>
            <a:chExt cx="4978732" cy="85723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EC8D54B-F4C0-4745-BDC7-6A031DB89FDB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08C06FDA-15C6-4164-9481-61101A096DDF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0B6CD46-C42F-4864-BF2E-22F319E7D6E3}"/>
                  </a:ext>
                </a:extLst>
              </p:cNvPr>
              <p:cNvSpPr/>
              <p:nvPr/>
            </p:nvSpPr>
            <p:spPr>
              <a:xfrm>
                <a:off x="3710394" y="2050938"/>
                <a:ext cx="801244" cy="70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05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01E52A-48F8-448D-AE2B-1A037947BB2A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BAEEED4-8478-4FE4-99B1-DFD7B591492E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A67875-DCB4-4B77-9D2D-490966E77E9D}"/>
                  </a:ext>
                </a:extLst>
              </p:cNvPr>
              <p:cNvSpPr/>
              <p:nvPr/>
            </p:nvSpPr>
            <p:spPr>
              <a:xfrm>
                <a:off x="4688052" y="2081594"/>
                <a:ext cx="1021308" cy="62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시연</a:t>
                </a: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B221292-A6EA-4C54-97DF-D8E5E733198A}"/>
              </a:ext>
            </a:extLst>
          </p:cNvPr>
          <p:cNvGrpSpPr/>
          <p:nvPr/>
        </p:nvGrpSpPr>
        <p:grpSpPr>
          <a:xfrm>
            <a:off x="2681294" y="5204541"/>
            <a:ext cx="3713410" cy="604608"/>
            <a:chOff x="3679131" y="1945366"/>
            <a:chExt cx="4978732" cy="85723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4F37740-D6CF-4DA6-B2A4-F325CDFB1FB2}"/>
                </a:ext>
              </a:extLst>
            </p:cNvPr>
            <p:cNvGrpSpPr/>
            <p:nvPr/>
          </p:nvGrpSpPr>
          <p:grpSpPr>
            <a:xfrm>
              <a:off x="3679131" y="1945366"/>
              <a:ext cx="863164" cy="857233"/>
              <a:chOff x="3679131" y="1945366"/>
              <a:chExt cx="863164" cy="857233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BF1874F-5C59-4B10-9CC1-7FF1D08ECDE4}"/>
                  </a:ext>
                </a:extLst>
              </p:cNvPr>
              <p:cNvSpPr/>
              <p:nvPr/>
            </p:nvSpPr>
            <p:spPr>
              <a:xfrm>
                <a:off x="3679131" y="1945366"/>
                <a:ext cx="863164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515C841-57F0-4439-BA8B-0CA0832A7A51}"/>
                  </a:ext>
                </a:extLst>
              </p:cNvPr>
              <p:cNvSpPr/>
              <p:nvPr/>
            </p:nvSpPr>
            <p:spPr>
              <a:xfrm>
                <a:off x="3710394" y="2050938"/>
                <a:ext cx="801244" cy="70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625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06</a:t>
                </a:r>
                <a:endParaRPr lang="ko-KR" altLang="en-US" sz="262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69D785-80F9-4AAB-8067-DBA9FD5E2154}"/>
                </a:ext>
              </a:extLst>
            </p:cNvPr>
            <p:cNvGrpSpPr/>
            <p:nvPr/>
          </p:nvGrpSpPr>
          <p:grpSpPr>
            <a:xfrm>
              <a:off x="4641155" y="1945366"/>
              <a:ext cx="4016708" cy="857233"/>
              <a:chOff x="4641155" y="1945366"/>
              <a:chExt cx="4016708" cy="857233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BE708F9-CFD9-4244-BB09-F8090C44E595}"/>
                  </a:ext>
                </a:extLst>
              </p:cNvPr>
              <p:cNvSpPr/>
              <p:nvPr/>
            </p:nvSpPr>
            <p:spPr>
              <a:xfrm>
                <a:off x="4641155" y="1945366"/>
                <a:ext cx="4016708" cy="857233"/>
              </a:xfrm>
              <a:prstGeom prst="roundRect">
                <a:avLst/>
              </a:prstGeom>
              <a:solidFill>
                <a:srgbClr val="7396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F663DE1-9EBD-4753-82CE-2AC83E32535C}"/>
                  </a:ext>
                </a:extLst>
              </p:cNvPr>
              <p:cNvSpPr/>
              <p:nvPr/>
            </p:nvSpPr>
            <p:spPr>
              <a:xfrm>
                <a:off x="4688052" y="2081594"/>
                <a:ext cx="1152411" cy="621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25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Q&amp;A</a:t>
                </a:r>
                <a:endParaRPr lang="ko-KR" altLang="en-US" sz="225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2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6193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F0B0E5-3A81-4CD4-BE70-035237B17B2C}"/>
              </a:ext>
            </a:extLst>
          </p:cNvPr>
          <p:cNvGrpSpPr/>
          <p:nvPr/>
        </p:nvGrpSpPr>
        <p:grpSpPr>
          <a:xfrm>
            <a:off x="1048939" y="1618422"/>
            <a:ext cx="7598812" cy="3609430"/>
            <a:chOff x="1048938" y="919345"/>
            <a:chExt cx="7598812" cy="36094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7129C48-DBB2-43D1-968A-4D99596540A6}"/>
                </a:ext>
              </a:extLst>
            </p:cNvPr>
            <p:cNvGrpSpPr/>
            <p:nvPr/>
          </p:nvGrpSpPr>
          <p:grpSpPr>
            <a:xfrm>
              <a:off x="1048939" y="919345"/>
              <a:ext cx="7598811" cy="1546188"/>
              <a:chOff x="1145631" y="607080"/>
              <a:chExt cx="7598811" cy="1546188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FE0B16-20D4-47E9-9FA4-3C065E831A2E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C78B20B-F919-45D8-BAE8-9A926F672AAB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C9311C4-74FF-4681-AA3D-1BC2E2E58BEB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68060C-8F61-42F4-9D06-3B2A11EFA1E3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98811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웹 상에서 실행되는 마인드맵 편집 툴을 개발하기 위해 </a:t>
                </a:r>
                <a:r>
                  <a:rPr lang="en-US" altLang="ko-KR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SPA (Single Page Application)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방식으로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동작하도록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225E231-62A5-46D9-910E-3778A426F2C2}"/>
                </a:ext>
              </a:extLst>
            </p:cNvPr>
            <p:cNvGrpSpPr/>
            <p:nvPr/>
          </p:nvGrpSpPr>
          <p:grpSpPr>
            <a:xfrm>
              <a:off x="1048938" y="2982587"/>
              <a:ext cx="7555786" cy="1546188"/>
              <a:chOff x="1145631" y="607080"/>
              <a:chExt cx="7555786" cy="1546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29141B8-610F-4783-8543-5AC3F6A125A8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B1ED1B8-C16D-47F5-9D3E-7B55E13C03D2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311270C-1E41-4A8C-96FC-231363EA692F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제약사항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6F8DE5-A582-4F62-BCD8-79638BF050D9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555786" cy="79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SPA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구현하기 위해 사용되는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Angular framework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및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HTML5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기능을 브라우저에서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제공하여야 하기 때문에 다양한 브라우저 중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Google Chrome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을 기준으로 설계한다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8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AC580F-62C5-4A91-9E74-F326F929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22914"/>
              </p:ext>
            </p:extLst>
          </p:nvPr>
        </p:nvGraphicFramePr>
        <p:xfrm>
          <a:off x="1157493" y="2340233"/>
          <a:ext cx="6826120" cy="2857225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2543963168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2992451043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3248635490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4034220567"/>
                    </a:ext>
                  </a:extLst>
                </a:gridCol>
              </a:tblGrid>
              <a:tr h="4081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15979"/>
                  </a:ext>
                </a:extLst>
              </a:tr>
              <a:tr h="408175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가입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5519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조회</a:t>
                      </a:r>
                    </a:p>
                  </a:txBody>
                  <a:tcPr marL="48578" marR="48578" marT="13430" marB="13430" anchor="ctr"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36723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탈퇴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914297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회원 정보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08474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로그인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1.5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926603"/>
                  </a:ext>
                </a:extLst>
              </a:tr>
              <a:tr h="40817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로그아웃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FUT 1.6</a:t>
                      </a:r>
                      <a:endParaRPr lang="ko-KR" altLang="en-US" sz="14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175740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1D5D1D6-8222-4982-81E6-C38D795228C9}"/>
              </a:ext>
            </a:extLst>
          </p:cNvPr>
          <p:cNvSpPr/>
          <p:nvPr/>
        </p:nvSpPr>
        <p:spPr>
          <a:xfrm>
            <a:off x="1024440" y="1439645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67CAF5-5456-478A-9F1B-ACD7A9AB4A88}"/>
              </a:ext>
            </a:extLst>
          </p:cNvPr>
          <p:cNvSpPr txBox="1"/>
          <p:nvPr/>
        </p:nvSpPr>
        <p:spPr>
          <a:xfrm>
            <a:off x="1024440" y="1534016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75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리스트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0E6909-0322-45CD-BA1C-B5AFC0490CB7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C04817-FB08-442A-98D0-9DFC46D9ED4B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16ADFF-C376-427E-AC3B-9972FB0BCAB5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5EBAA2-B7BE-4209-AAA1-3E7273F28B7C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56C85C-9274-4D2C-B38F-72A0E5142D27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1868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4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FAD6816-3251-4FD3-92ED-E23ACA5B0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10896"/>
              </p:ext>
            </p:extLst>
          </p:nvPr>
        </p:nvGraphicFramePr>
        <p:xfrm>
          <a:off x="1157493" y="1114711"/>
          <a:ext cx="6826120" cy="4181983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1115526395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2602687910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663318683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536531831"/>
                    </a:ext>
                  </a:extLst>
                </a:gridCol>
              </a:tblGrid>
              <a:tr h="321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식별 번호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070"/>
                  </a:ext>
                </a:extLst>
              </a:tr>
              <a:tr h="321231"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17163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이미지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375452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영상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0725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조회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91450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82497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36037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서식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60515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041730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10221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가지 서식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3462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아이디어 추천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13106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캡션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2.12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20816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516220-FA00-4FD0-ACA6-3912B3A64903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D48FB8D-9C77-4AFA-B7C0-0F63BFDE7AA1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4D8EC7-DC5D-44CB-960E-49878959B37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6BEE5F-1E6A-485A-B7B0-D7C8F326B8E2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27950-2F29-4C52-B844-5828C8FEB88F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1868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60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6CEA82-E7BC-47D3-B9C4-15E8A244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75825"/>
              </p:ext>
            </p:extLst>
          </p:nvPr>
        </p:nvGraphicFramePr>
        <p:xfrm>
          <a:off x="1157493" y="2004822"/>
          <a:ext cx="6826120" cy="2914904"/>
        </p:xfrm>
        <a:graphic>
          <a:graphicData uri="http://schemas.openxmlformats.org/drawingml/2006/table">
            <a:tbl>
              <a:tblPr/>
              <a:tblGrid>
                <a:gridCol w="1449086">
                  <a:extLst>
                    <a:ext uri="{9D8B030D-6E8A-4147-A177-3AD203B41FA5}">
                      <a16:colId xmlns:a16="http://schemas.microsoft.com/office/drawing/2014/main" val="3810580567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1774483030"/>
                    </a:ext>
                  </a:extLst>
                </a:gridCol>
                <a:gridCol w="1949724">
                  <a:extLst>
                    <a:ext uri="{9D8B030D-6E8A-4147-A177-3AD203B41FA5}">
                      <a16:colId xmlns:a16="http://schemas.microsoft.com/office/drawing/2014/main" val="3500142703"/>
                    </a:ext>
                  </a:extLst>
                </a:gridCol>
                <a:gridCol w="1477586">
                  <a:extLst>
                    <a:ext uri="{9D8B030D-6E8A-4147-A177-3AD203B41FA5}">
                      <a16:colId xmlns:a16="http://schemas.microsoft.com/office/drawing/2014/main" val="4073445262"/>
                    </a:ext>
                  </a:extLst>
                </a:gridCol>
              </a:tblGrid>
              <a:tr h="321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대분류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액터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기능 이름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89389"/>
                  </a:ext>
                </a:extLst>
              </a:tr>
              <a:tr h="321231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관리</a:t>
                      </a:r>
                    </a:p>
                  </a:txBody>
                  <a:tcPr marL="48578" marR="48578" marT="13430" marB="13430" anchor="ctr">
                    <a:lnL>
                      <a:noFill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추가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221084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조회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442432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삭제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864884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수정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57996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탐색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034659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마인드 맵 공개 범위 설정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968348"/>
                  </a:ext>
                </a:extLst>
              </a:tr>
              <a:tr h="321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코멘트 작성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FUR 3.7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8FC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91436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06E08A8-4600-44A6-9A69-632AEE1E38E3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2A990-9DAB-49D1-B0D1-ACB6459ED56B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CA9904-3D92-4E3C-9A94-BEF3CFCCD9CD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612930-267A-4645-A196-6AE85EA055C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0FE127-8D51-4A12-BE59-D9E472C27FE4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1868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91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ACB346D-436D-45CE-A6E5-63A81DE166A2}"/>
              </a:ext>
            </a:extLst>
          </p:cNvPr>
          <p:cNvSpPr/>
          <p:nvPr/>
        </p:nvSpPr>
        <p:spPr>
          <a:xfrm>
            <a:off x="1308999" y="2124945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17767-3E5C-447E-88F7-FAF073448B90}"/>
              </a:ext>
            </a:extLst>
          </p:cNvPr>
          <p:cNvSpPr txBox="1"/>
          <p:nvPr/>
        </p:nvSpPr>
        <p:spPr>
          <a:xfrm>
            <a:off x="1308999" y="2219316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 요구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67E1E-9A73-44CC-BDFD-B095C6D38E60}"/>
              </a:ext>
            </a:extLst>
          </p:cNvPr>
          <p:cNvSpPr txBox="1"/>
          <p:nvPr/>
        </p:nvSpPr>
        <p:spPr>
          <a:xfrm>
            <a:off x="1308999" y="2875659"/>
            <a:ext cx="6409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마인드맵 조회 및 탐색에 걸리는 시간은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초를 넘지 않아야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	-&gt;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만족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 Extra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아이디어 추천에 걸리는 시간은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5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초를 넘지 않아야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	-&gt;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만족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 ExtraBold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로그인에 걸리는 시간은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초를 넘지 않아야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	-&gt;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 ExtraBold" panose="020B0600000101010101"/>
              </a:rPr>
              <a:t>만족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 ExtraBold" panose="020B0600000101010101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724B371-FEDC-48AB-A440-43D683605DCC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BDF4E17-22FA-4443-B294-4767A5A559D5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C7246D-154E-4FB4-8516-3B32060854F8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6EA026-14D1-4B1B-9372-850A70045A16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55CFA-7E51-4E82-92A2-311368A392E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1868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56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118683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기능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3CD89C-9F1E-4097-9922-DB4874A65192}"/>
              </a:ext>
            </a:extLst>
          </p:cNvPr>
          <p:cNvGrpSpPr/>
          <p:nvPr/>
        </p:nvGrpSpPr>
        <p:grpSpPr>
          <a:xfrm>
            <a:off x="943269" y="1335252"/>
            <a:ext cx="7810151" cy="4175769"/>
            <a:chOff x="1048937" y="4137"/>
            <a:chExt cx="7810151" cy="459028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522289-6146-42BD-A78C-F8B3EA521114}"/>
                </a:ext>
              </a:extLst>
            </p:cNvPr>
            <p:cNvGrpSpPr/>
            <p:nvPr/>
          </p:nvGrpSpPr>
          <p:grpSpPr>
            <a:xfrm>
              <a:off x="1048937" y="4137"/>
              <a:ext cx="7810151" cy="3144553"/>
              <a:chOff x="1145629" y="-308128"/>
              <a:chExt cx="7810151" cy="314455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12BAC20-A79C-465B-B657-918E576BDC52}"/>
                  </a:ext>
                </a:extLst>
              </p:cNvPr>
              <p:cNvGrpSpPr/>
              <p:nvPr/>
            </p:nvGrpSpPr>
            <p:grpSpPr>
              <a:xfrm>
                <a:off x="1145629" y="-308128"/>
                <a:ext cx="1634399" cy="566495"/>
                <a:chOff x="1293908" y="-1165340"/>
                <a:chExt cx="1047958" cy="1443553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55DF34F4-392A-45E3-A546-0A396F5DBD5E}"/>
                    </a:ext>
                  </a:extLst>
                </p:cNvPr>
                <p:cNvSpPr/>
                <p:nvPr/>
              </p:nvSpPr>
              <p:spPr>
                <a:xfrm>
                  <a:off x="1293908" y="-116534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303AD8-0EAA-4027-A3BE-91047752BFA6}"/>
                    </a:ext>
                  </a:extLst>
                </p:cNvPr>
                <p:cNvSpPr txBox="1"/>
                <p:nvPr/>
              </p:nvSpPr>
              <p:spPr>
                <a:xfrm>
                  <a:off x="1293908" y="-924865"/>
                  <a:ext cx="1047958" cy="970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개요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296E94-6223-4F1F-92D0-6E3668C6BA38}"/>
                  </a:ext>
                </a:extLst>
              </p:cNvPr>
              <p:cNvSpPr txBox="1"/>
              <p:nvPr/>
            </p:nvSpPr>
            <p:spPr>
              <a:xfrm>
                <a:off x="1145629" y="351333"/>
                <a:ext cx="7810151" cy="2485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한국전자통신연구원</a:t>
                </a:r>
                <a:r>
                  <a:rPr lang="en-US" altLang="ko-KR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(ETRI)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에서 제공하는 </a:t>
                </a:r>
                <a:r>
                  <a:rPr lang="ko-KR" altLang="en-US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인공지능 </a:t>
                </a:r>
                <a:r>
                  <a:rPr lang="en-US" altLang="ko-KR" sz="1600" dirty="0">
                    <a:solidFill>
                      <a:srgbClr val="7396A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를 이용하여 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사용자가 추가한 아이디어의 언어분석을 실시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해당 아이디어에 포함되어 있는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개체명들을 인식한다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아이디어 추천이 요청되면 선택된 아이디어의 개체명들과 일치하는 개체명을 가진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다른 아이디어들을 찾아 사용자에게 보여준다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1C1FA54-0D2E-45FA-934C-F7A023F69D7E}"/>
                </a:ext>
              </a:extLst>
            </p:cNvPr>
            <p:cNvGrpSpPr/>
            <p:nvPr/>
          </p:nvGrpSpPr>
          <p:grpSpPr>
            <a:xfrm>
              <a:off x="1048938" y="2982587"/>
              <a:ext cx="7257115" cy="1611830"/>
              <a:chOff x="1145631" y="607080"/>
              <a:chExt cx="7257115" cy="1611830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9B0E890-3DFE-44E0-A4C2-BAD3203958A8}"/>
                  </a:ext>
                </a:extLst>
              </p:cNvPr>
              <p:cNvGrpSpPr/>
              <p:nvPr/>
            </p:nvGrpSpPr>
            <p:grpSpPr>
              <a:xfrm>
                <a:off x="1145631" y="607080"/>
                <a:ext cx="1634399" cy="566495"/>
                <a:chOff x="1293909" y="1166810"/>
                <a:chExt cx="1047958" cy="144355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6AC64050-3C07-4113-8481-D679DDECC1D3}"/>
                    </a:ext>
                  </a:extLst>
                </p:cNvPr>
                <p:cNvSpPr/>
                <p:nvPr/>
              </p:nvSpPr>
              <p:spPr>
                <a:xfrm>
                  <a:off x="1293909" y="1166810"/>
                  <a:ext cx="1047958" cy="1443553"/>
                </a:xfrm>
                <a:prstGeom prst="roundRect">
                  <a:avLst/>
                </a:prstGeom>
                <a:noFill/>
                <a:ln w="63500">
                  <a:solidFill>
                    <a:srgbClr val="7396A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B24A7CB-D36B-4915-8977-A185B9325CEB}"/>
                    </a:ext>
                  </a:extLst>
                </p:cNvPr>
                <p:cNvSpPr txBox="1"/>
                <p:nvPr/>
              </p:nvSpPr>
              <p:spPr>
                <a:xfrm>
                  <a:off x="1293909" y="1407288"/>
                  <a:ext cx="1047958" cy="970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제약사항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5F816E-7256-42C4-9699-3CB1E3289C91}"/>
                  </a:ext>
                </a:extLst>
              </p:cNvPr>
              <p:cNvSpPr txBox="1"/>
              <p:nvPr/>
            </p:nvSpPr>
            <p:spPr>
              <a:xfrm>
                <a:off x="1145631" y="1357794"/>
                <a:ext cx="7257115" cy="861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아이디어 추천은 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DB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에 저장된 아이디어들로 되기 때문에 선택된 아이디어의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개체명들과 일치하는 아이디어가 없으면 아이디어 추천이 불가능하다</a:t>
                </a:r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.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3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A860C80-99E7-4171-8AD0-5C79841BB979}"/>
              </a:ext>
            </a:extLst>
          </p:cNvPr>
          <p:cNvGrpSpPr/>
          <p:nvPr/>
        </p:nvGrpSpPr>
        <p:grpSpPr>
          <a:xfrm>
            <a:off x="95491" y="82061"/>
            <a:ext cx="8950124" cy="6682153"/>
            <a:chOff x="127322" y="115747"/>
            <a:chExt cx="11933498" cy="66265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24ECA5-5A58-404E-B9A6-1771DDD4B08E}"/>
                </a:ext>
              </a:extLst>
            </p:cNvPr>
            <p:cNvSpPr/>
            <p:nvPr/>
          </p:nvSpPr>
          <p:spPr>
            <a:xfrm>
              <a:off x="127322" y="115747"/>
              <a:ext cx="11933498" cy="6626506"/>
            </a:xfrm>
            <a:prstGeom prst="rect">
              <a:avLst/>
            </a:prstGeom>
            <a:noFill/>
            <a:ln w="63500">
              <a:solidFill>
                <a:srgbClr val="739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9C5214-2575-4A0C-8676-246FC9DCD320}"/>
                </a:ext>
              </a:extLst>
            </p:cNvPr>
            <p:cNvSpPr/>
            <p:nvPr/>
          </p:nvSpPr>
          <p:spPr>
            <a:xfrm>
              <a:off x="127322" y="115747"/>
              <a:ext cx="740779" cy="6626506"/>
            </a:xfrm>
            <a:prstGeom prst="rect">
              <a:avLst/>
            </a:prstGeom>
            <a:solidFill>
              <a:srgbClr val="739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881CE-8392-4B38-9151-12FA14CEAC6A}"/>
                </a:ext>
              </a:extLst>
            </p:cNvPr>
            <p:cNvSpPr txBox="1"/>
            <p:nvPr/>
          </p:nvSpPr>
          <p:spPr>
            <a:xfrm>
              <a:off x="155517" y="187220"/>
              <a:ext cx="650572" cy="377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75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875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5ED5D-6890-4219-9214-D35BCECCF1AE}"/>
                </a:ext>
              </a:extLst>
            </p:cNvPr>
            <p:cNvSpPr txBox="1"/>
            <p:nvPr/>
          </p:nvSpPr>
          <p:spPr>
            <a:xfrm>
              <a:off x="165333" y="636394"/>
              <a:ext cx="630941" cy="2197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875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 인터페이스</a:t>
              </a: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5CD1E1-4E71-4EB9-B0B2-964581A3B6C7}"/>
              </a:ext>
            </a:extLst>
          </p:cNvPr>
          <p:cNvSpPr/>
          <p:nvPr/>
        </p:nvSpPr>
        <p:spPr>
          <a:xfrm>
            <a:off x="763714" y="251759"/>
            <a:ext cx="1634399" cy="566495"/>
          </a:xfrm>
          <a:prstGeom prst="roundRect">
            <a:avLst/>
          </a:prstGeom>
          <a:noFill/>
          <a:ln w="63500">
            <a:solidFill>
              <a:srgbClr val="739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03276-2792-47D4-9A4C-9878A0B0EBA3}"/>
              </a:ext>
            </a:extLst>
          </p:cNvPr>
          <p:cNvSpPr txBox="1"/>
          <p:nvPr/>
        </p:nvSpPr>
        <p:spPr>
          <a:xfrm>
            <a:off x="763714" y="346130"/>
            <a:ext cx="163439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33254C-9940-4699-B22D-E5B76E92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" y="1216404"/>
            <a:ext cx="8147936" cy="44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364</Words>
  <Application>Microsoft Office PowerPoint</Application>
  <PresentationFormat>화면 슬라이드 쇼(4:3)</PresentationFormat>
  <Paragraphs>163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Calibri</vt:lpstr>
      <vt:lpstr>Arial</vt:lpstr>
      <vt:lpstr>나눔스퀘어 ExtraBold</vt:lpstr>
      <vt:lpstr>Calibri Light</vt:lpstr>
      <vt:lpstr>맑은 고딕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JSilver</dc:creator>
  <cp:lastModifiedBy>김문찬</cp:lastModifiedBy>
  <cp:revision>108</cp:revision>
  <dcterms:created xsi:type="dcterms:W3CDTF">2018-03-04T23:45:54Z</dcterms:created>
  <dcterms:modified xsi:type="dcterms:W3CDTF">2018-06-11T19:09:22Z</dcterms:modified>
</cp:coreProperties>
</file>