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315" r:id="rId2"/>
    <p:sldId id="314" r:id="rId3"/>
    <p:sldId id="313" r:id="rId4"/>
    <p:sldId id="316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5332E-4784-472E-A4D6-0A168A5A7402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C592C-31B1-46C6-9E79-D4EF2A3AB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068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latin typeface="휴먼엑스포" pitchFamily="18" charset="-127"/>
                <a:ea typeface="휴먼엑스포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79512" y="836712"/>
            <a:ext cx="8784976" cy="5832648"/>
          </a:xfrm>
        </p:spPr>
        <p:txBody>
          <a:bodyPr/>
          <a:lstStyle>
            <a:lvl1pPr>
              <a:spcBef>
                <a:spcPts val="1200"/>
              </a:spcBef>
              <a:defRPr b="1">
                <a:solidFill>
                  <a:schemeClr val="tx1"/>
                </a:solidFill>
              </a:defRPr>
            </a:lvl1pPr>
            <a:lvl2pPr marL="446088" indent="-171450">
              <a:defRPr>
                <a:solidFill>
                  <a:schemeClr val="tx1"/>
                </a:solidFill>
              </a:defRPr>
            </a:lvl2pPr>
            <a:lvl3pPr marL="720725" indent="-127000"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712968" cy="612304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79512" y="908720"/>
            <a:ext cx="8712968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251520" y="630932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2018-03-13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876256" y="6381328"/>
            <a:ext cx="1981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179512" y="764704"/>
            <a:ext cx="8712968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1" kern="1200">
          <a:solidFill>
            <a:schemeClr val="tx2"/>
          </a:solidFill>
          <a:latin typeface="휴먼엑스포" pitchFamily="18" charset="-127"/>
          <a:ea typeface="휴먼엑스포" pitchFamily="18" charset="-127"/>
          <a:cs typeface="+mj-cs"/>
        </a:defRPr>
      </a:lvl1pPr>
    </p:titleStyle>
    <p:bodyStyle>
      <a:lvl1pPr marL="274320" indent="-274320" algn="l" rtl="0" eaLnBrk="1" latinLnBrk="1" hangingPunct="1">
        <a:lnSpc>
          <a:spcPct val="130000"/>
        </a:lnSpc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lnSpc>
          <a:spcPct val="130000"/>
        </a:lnSpc>
        <a:spcBef>
          <a:spcPts val="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lnSpc>
          <a:spcPct val="130000"/>
        </a:lnSpc>
        <a:spcBef>
          <a:spcPts val="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lnSpc>
          <a:spcPct val="130000"/>
        </a:lnSpc>
        <a:spcBef>
          <a:spcPts val="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lnSpc>
          <a:spcPct val="130000"/>
        </a:lnSpc>
        <a:spcBef>
          <a:spcPts val="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 과제 </a:t>
            </a:r>
            <a:r>
              <a:rPr lang="en-US" altLang="ko-KR" dirty="0"/>
              <a:t>- </a:t>
            </a:r>
            <a:r>
              <a:rPr lang="ko-KR" altLang="en-US" dirty="0"/>
              <a:t>제출방식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뒤에 제공되는 문제들을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19</a:t>
            </a:r>
            <a:r>
              <a:rPr lang="ko-KR" altLang="en-US" dirty="0"/>
              <a:t>일 수업시간에 제출</a:t>
            </a:r>
            <a:endParaRPr lang="en-US" altLang="ko-KR" dirty="0"/>
          </a:p>
          <a:p>
            <a:pPr lvl="1"/>
            <a:r>
              <a:rPr lang="ko-KR" altLang="en-US" dirty="0"/>
              <a:t>연습문제는 손으로 풀어 낼 것</a:t>
            </a:r>
            <a:endParaRPr lang="en-US" altLang="ko-KR" dirty="0"/>
          </a:p>
          <a:p>
            <a:pPr lvl="1"/>
            <a:r>
              <a:rPr lang="ko-KR" altLang="en-US" dirty="0"/>
              <a:t>프로그램은 출력해서 제출</a:t>
            </a:r>
            <a:endParaRPr lang="en-US" altLang="ko-KR" dirty="0"/>
          </a:p>
          <a:p>
            <a:pPr lvl="2"/>
            <a:r>
              <a:rPr lang="ko-KR" altLang="en-US" dirty="0"/>
              <a:t>행렬 과제는 반드시 </a:t>
            </a:r>
            <a:r>
              <a:rPr lang="en-US" altLang="ko-KR" dirty="0" err="1"/>
              <a:t>matrix.h</a:t>
            </a:r>
            <a:r>
              <a:rPr lang="en-US" altLang="ko-KR" dirty="0"/>
              <a:t> matrix.cpp main.cpp</a:t>
            </a:r>
            <a:r>
              <a:rPr lang="ko-KR" altLang="en-US" dirty="0"/>
              <a:t>를 포함하는 </a:t>
            </a:r>
            <a:r>
              <a:rPr lang="ko-KR" altLang="en-US" dirty="0" err="1"/>
              <a:t>세개</a:t>
            </a:r>
            <a:r>
              <a:rPr lang="ko-KR" altLang="en-US" dirty="0"/>
              <a:t> 이상의 파일로 구성할 것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프로그램 코드는 </a:t>
            </a:r>
            <a:r>
              <a:rPr lang="en-US" altLang="ko-KR" dirty="0"/>
              <a:t>3/18(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23:00</a:t>
            </a:r>
            <a:r>
              <a:rPr lang="ko-KR" altLang="en-US" dirty="0"/>
              <a:t>까지 제출할 것</a:t>
            </a:r>
            <a:endParaRPr lang="en-US" altLang="ko-KR" dirty="0"/>
          </a:p>
          <a:p>
            <a:pPr lvl="1"/>
            <a:r>
              <a:rPr lang="ko-KR" altLang="en-US" dirty="0"/>
              <a:t>피보나치와 행렬을 각각의 폴더로 구성하고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.</a:t>
            </a:r>
            <a:r>
              <a:rPr lang="en-US" altLang="ko-KR" dirty="0" err="1"/>
              <a:t>cpp</a:t>
            </a:r>
            <a:r>
              <a:rPr lang="ko-KR" altLang="en-US" dirty="0"/>
              <a:t>와 </a:t>
            </a:r>
            <a:r>
              <a:rPr lang="en-US" altLang="ko-KR" dirty="0"/>
              <a:t>.h</a:t>
            </a:r>
            <a:r>
              <a:rPr lang="ko-KR" altLang="en-US" dirty="0"/>
              <a:t>만 포함하여 하나의 압축파일로 </a:t>
            </a:r>
            <a:r>
              <a:rPr lang="en-US" altLang="ko-KR" dirty="0"/>
              <a:t>upload</a:t>
            </a:r>
            <a:r>
              <a:rPr lang="ko-KR" altLang="en-US" dirty="0"/>
              <a:t>할 것</a:t>
            </a:r>
            <a:endParaRPr lang="en-US" altLang="ko-KR" dirty="0"/>
          </a:p>
          <a:p>
            <a:pPr lvl="1"/>
            <a:r>
              <a:rPr lang="ko-KR" altLang="en-US" dirty="0"/>
              <a:t>절대</a:t>
            </a:r>
            <a:r>
              <a:rPr lang="en-US" altLang="ko-KR" dirty="0"/>
              <a:t>!</a:t>
            </a:r>
            <a:r>
              <a:rPr lang="ko-KR" altLang="en-US" dirty="0"/>
              <a:t> 프로젝트 전체를 압축하여 제출하지 말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 과제 </a:t>
            </a:r>
            <a:r>
              <a:rPr lang="en-US" altLang="ko-KR" dirty="0"/>
              <a:t>- </a:t>
            </a:r>
            <a:r>
              <a:rPr lang="ko-KR" altLang="en-US" dirty="0"/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페이지 </a:t>
            </a:r>
            <a:r>
              <a:rPr lang="en-US" altLang="ko-KR" dirty="0"/>
              <a:t>1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en-US" altLang="ko-KR" dirty="0"/>
              <a:t>59</a:t>
            </a:r>
            <a:r>
              <a:rPr lang="ko-KR" altLang="en-US" dirty="0"/>
              <a:t>페이지 </a:t>
            </a:r>
            <a:r>
              <a:rPr lang="en-US" altLang="ko-KR" dirty="0"/>
              <a:t>1</a:t>
            </a:r>
            <a:r>
              <a:rPr lang="ko-KR" altLang="en-US" dirty="0"/>
              <a:t>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60</a:t>
            </a:r>
            <a:r>
              <a:rPr lang="ko-KR" altLang="en-US" dirty="0"/>
              <a:t>페이지 </a:t>
            </a:r>
            <a:r>
              <a:rPr lang="en-US" altLang="ko-KR" dirty="0"/>
              <a:t>3</a:t>
            </a:r>
            <a:r>
              <a:rPr lang="ko-KR" altLang="en-US" dirty="0"/>
              <a:t>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61</a:t>
            </a:r>
            <a:r>
              <a:rPr lang="ko-KR" altLang="en-US" dirty="0"/>
              <a:t>페이지 </a:t>
            </a:r>
            <a:r>
              <a:rPr lang="en-US" altLang="ko-KR" dirty="0"/>
              <a:t>6</a:t>
            </a:r>
            <a:r>
              <a:rPr lang="ko-KR" altLang="en-US" dirty="0"/>
              <a:t>번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62</a:t>
            </a:r>
            <a:r>
              <a:rPr lang="ko-KR" altLang="en-US" dirty="0"/>
              <a:t>페이지 </a:t>
            </a:r>
            <a:r>
              <a:rPr lang="en-US" altLang="ko-KR" dirty="0"/>
              <a:t>8(a), 9(a), 11</a:t>
            </a:r>
            <a:r>
              <a:rPr lang="ko-KR" altLang="en-US"/>
              <a:t>번</a:t>
            </a:r>
            <a:r>
              <a:rPr lang="en-US" altLang="ko-KR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 과제 </a:t>
            </a:r>
            <a:r>
              <a:rPr lang="en-US" altLang="ko-KR" dirty="0"/>
              <a:t>–</a:t>
            </a:r>
            <a:r>
              <a:rPr lang="ko-KR" altLang="en-US" dirty="0"/>
              <a:t> 프로그래밍</a:t>
            </a:r>
            <a:r>
              <a:rPr lang="en-US" altLang="ko-KR" dirty="0"/>
              <a:t>(1)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DCC5AEE3-465A-4739-9E1C-2CEB28EDB298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피보나치 수열을 계산하는 함수를 </a:t>
            </a:r>
            <a:r>
              <a:rPr lang="ko-KR" altLang="en-US" sz="2000" dirty="0">
                <a:solidFill>
                  <a:srgbClr val="FF0000"/>
                </a:solidFill>
              </a:rPr>
              <a:t>재귀함수</a:t>
            </a:r>
            <a:r>
              <a:rPr lang="ko-KR" altLang="en-US" sz="2000" dirty="0"/>
              <a:t>와 </a:t>
            </a:r>
            <a:r>
              <a:rPr lang="ko-KR" altLang="en-US" sz="2000" dirty="0">
                <a:solidFill>
                  <a:srgbClr val="FF0000"/>
                </a:solidFill>
              </a:rPr>
              <a:t>반복을 이용하는 함수 </a:t>
            </a:r>
            <a:br>
              <a:rPr lang="en-US" altLang="ko-KR" sz="2000" dirty="0">
                <a:solidFill>
                  <a:srgbClr val="FF0000"/>
                </a:solidFill>
              </a:rPr>
            </a:br>
            <a:r>
              <a:rPr lang="ko-KR" altLang="en-US" sz="2000" dirty="0" err="1"/>
              <a:t>두가지의</a:t>
            </a:r>
            <a:r>
              <a:rPr lang="ko-KR" altLang="en-US" sz="2000" dirty="0"/>
              <a:t> 형태로 작성하시오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800" dirty="0"/>
              <a:t>피보나치 수열은 </a:t>
            </a:r>
            <a:r>
              <a:rPr lang="en-US" altLang="ko-KR" sz="1800" dirty="0"/>
              <a:t>0,1,1,2,3,5,8,.. </a:t>
            </a:r>
            <a:r>
              <a:rPr lang="ko-KR" altLang="en-US" sz="1800" dirty="0"/>
              <a:t>과 같이 </a:t>
            </a:r>
            <a:r>
              <a:rPr lang="en-US" altLang="ko-KR" sz="1800" dirty="0" err="1"/>
              <a:t>val</a:t>
            </a:r>
            <a:r>
              <a:rPr lang="en-US" altLang="ko-KR" sz="1800" baseline="-25000" dirty="0" err="1"/>
              <a:t>i</a:t>
            </a:r>
            <a:r>
              <a:rPr lang="en-US" altLang="ko-KR" sz="1800" dirty="0"/>
              <a:t> = val</a:t>
            </a:r>
            <a:r>
              <a:rPr lang="en-US" altLang="ko-KR" sz="1800" baseline="-25000" dirty="0"/>
              <a:t>i-1</a:t>
            </a:r>
            <a:r>
              <a:rPr lang="en-US" altLang="ko-KR" sz="1800" dirty="0"/>
              <a:t>+val</a:t>
            </a:r>
            <a:r>
              <a:rPr lang="en-US" altLang="ko-KR" sz="1800" baseline="-25000" dirty="0"/>
              <a:t>i-2</a:t>
            </a:r>
            <a:r>
              <a:rPr lang="en-US" altLang="ko-KR" sz="1800" dirty="0"/>
              <a:t> (</a:t>
            </a:r>
            <a:r>
              <a:rPr lang="ko-KR" altLang="en-US" sz="1800" dirty="0"/>
              <a:t>단</a:t>
            </a:r>
            <a:r>
              <a:rPr lang="en-US" altLang="ko-KR" sz="1800" dirty="0"/>
              <a:t>, val</a:t>
            </a:r>
            <a:r>
              <a:rPr lang="en-US" altLang="ko-KR" sz="1800" baseline="-25000" dirty="0"/>
              <a:t>0</a:t>
            </a:r>
            <a:r>
              <a:rPr lang="en-US" altLang="ko-KR" sz="1800" dirty="0"/>
              <a:t> = 0, val</a:t>
            </a:r>
            <a:r>
              <a:rPr lang="en-US" altLang="ko-KR" sz="1800" baseline="-25000" dirty="0"/>
              <a:t>1</a:t>
            </a:r>
            <a:r>
              <a:rPr lang="en-US" altLang="ko-KR" sz="1800" dirty="0"/>
              <a:t>=1) </a:t>
            </a:r>
            <a:r>
              <a:rPr lang="ko-KR" altLang="en-US" sz="1800" dirty="0"/>
              <a:t>으로 구성되는 수열이다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800" dirty="0">
                <a:latin typeface="Arial" charset="0"/>
              </a:rPr>
              <a:t>n</a:t>
            </a:r>
            <a:r>
              <a:rPr lang="ko-KR" altLang="en-US" sz="1800" dirty="0">
                <a:latin typeface="Arial" charset="0"/>
              </a:rPr>
              <a:t>값을 인자로 전달 받으면 </a:t>
            </a:r>
            <a:r>
              <a:rPr lang="en-US" altLang="ko-KR" sz="1800" dirty="0">
                <a:latin typeface="Arial" charset="0"/>
              </a:rPr>
              <a:t>n</a:t>
            </a:r>
            <a:r>
              <a:rPr lang="ko-KR" altLang="en-US" sz="1800" dirty="0">
                <a:latin typeface="Arial" charset="0"/>
              </a:rPr>
              <a:t>번째 피보나치 수열의 값을 반환하는 함수 </a:t>
            </a:r>
            <a:r>
              <a:rPr lang="en-US" altLang="ko-KR" sz="1800" dirty="0">
                <a:latin typeface="Arial" charset="0"/>
              </a:rPr>
              <a:t>(ex. </a:t>
            </a:r>
            <a:r>
              <a:rPr lang="en-US" altLang="ko-KR" sz="1800" dirty="0" err="1">
                <a:latin typeface="Arial" charset="0"/>
              </a:rPr>
              <a:t>int</a:t>
            </a:r>
            <a:r>
              <a:rPr lang="en-US" altLang="ko-KR" sz="1800" dirty="0">
                <a:latin typeface="Arial" charset="0"/>
              </a:rPr>
              <a:t> </a:t>
            </a:r>
            <a:r>
              <a:rPr lang="en-US" altLang="ko-KR" sz="1800" dirty="0" err="1">
                <a:latin typeface="Arial" charset="0"/>
              </a:rPr>
              <a:t>getNthFiboNum</a:t>
            </a:r>
            <a:r>
              <a:rPr lang="en-US" altLang="ko-KR" sz="1800" dirty="0">
                <a:latin typeface="Arial" charset="0"/>
              </a:rPr>
              <a:t>(</a:t>
            </a:r>
            <a:r>
              <a:rPr lang="en-US" altLang="ko-KR" sz="1800" dirty="0" err="1">
                <a:latin typeface="Arial" charset="0"/>
              </a:rPr>
              <a:t>int</a:t>
            </a:r>
            <a:r>
              <a:rPr lang="en-US" altLang="ko-KR" sz="1800" dirty="0">
                <a:latin typeface="Arial" charset="0"/>
              </a:rPr>
              <a:t> n))</a:t>
            </a:r>
            <a:r>
              <a:rPr lang="ko-KR" altLang="en-US" sz="1800" dirty="0">
                <a:latin typeface="Arial" charset="0"/>
              </a:rPr>
              <a:t>로 작성하시오</a:t>
            </a:r>
            <a:r>
              <a:rPr lang="en-US" altLang="ko-KR" sz="1800" dirty="0">
                <a:latin typeface="Arial" charset="0"/>
              </a:rPr>
              <a:t>.</a:t>
            </a:r>
          </a:p>
          <a:p>
            <a:pPr lvl="1"/>
            <a:r>
              <a:rPr lang="ko-KR" altLang="en-US" sz="1800" dirty="0">
                <a:latin typeface="Arial" charset="0"/>
              </a:rPr>
              <a:t>작성한 함수를 이용하여 사용자에게 </a:t>
            </a:r>
            <a:r>
              <a:rPr lang="en-US" altLang="ko-KR" sz="1800" dirty="0">
                <a:latin typeface="Arial" charset="0"/>
              </a:rPr>
              <a:t>n</a:t>
            </a:r>
            <a:r>
              <a:rPr lang="ko-KR" altLang="en-US" sz="1800" dirty="0">
                <a:latin typeface="Arial" charset="0"/>
              </a:rPr>
              <a:t>값을 </a:t>
            </a:r>
            <a:r>
              <a:rPr lang="ko-KR" altLang="en-US" sz="1800" dirty="0" err="1">
                <a:latin typeface="Arial" charset="0"/>
              </a:rPr>
              <a:t>입력받아</a:t>
            </a:r>
            <a:r>
              <a:rPr lang="ko-KR" altLang="en-US" sz="1800" dirty="0">
                <a:latin typeface="Arial" charset="0"/>
              </a:rPr>
              <a:t> </a:t>
            </a:r>
            <a:r>
              <a:rPr lang="en-US" altLang="ko-KR" sz="1800" dirty="0">
                <a:latin typeface="Arial" charset="0"/>
              </a:rPr>
              <a:t>n</a:t>
            </a:r>
            <a:r>
              <a:rPr lang="ko-KR" altLang="en-US" sz="1800" dirty="0">
                <a:latin typeface="Arial" charset="0"/>
              </a:rPr>
              <a:t>번째 피보나치 수를 출력하는 프로그램을 작성하시오</a:t>
            </a:r>
            <a:r>
              <a:rPr lang="en-US" altLang="ko-KR" sz="1800" dirty="0">
                <a:latin typeface="Arial" charset="0"/>
              </a:rPr>
              <a:t>.</a:t>
            </a:r>
          </a:p>
          <a:p>
            <a:pPr lvl="1"/>
            <a:endParaRPr lang="en-US" altLang="ko-KR" sz="1800" dirty="0">
              <a:latin typeface="Arial" charset="0"/>
            </a:endParaRPr>
          </a:p>
          <a:p>
            <a:pPr lvl="1"/>
            <a:r>
              <a:rPr lang="ko-KR" altLang="en-US" sz="1800" dirty="0"/>
              <a:t>입력이 </a:t>
            </a:r>
            <a:r>
              <a:rPr lang="en-US" altLang="ko-KR" sz="1800" dirty="0"/>
              <a:t>10</a:t>
            </a:r>
            <a:r>
              <a:rPr lang="ko-KR" altLang="en-US" sz="1800" dirty="0"/>
              <a:t>이 경우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20</a:t>
            </a:r>
            <a:r>
              <a:rPr lang="ko-KR" altLang="en-US" sz="1800" dirty="0"/>
              <a:t>인 경우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30</a:t>
            </a:r>
            <a:r>
              <a:rPr lang="ko-KR" altLang="en-US" sz="1800" dirty="0"/>
              <a:t>인 경우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40</a:t>
            </a:r>
            <a:r>
              <a:rPr lang="ko-KR" altLang="en-US" sz="1800" dirty="0"/>
              <a:t>인 경우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50</a:t>
            </a:r>
            <a:r>
              <a:rPr lang="ko-KR" altLang="en-US" sz="1800" dirty="0"/>
              <a:t>인 경우에 대해 수행해보고 반복함수와 재귀함수의 속도 차이에 대해서 논하시오</a:t>
            </a:r>
            <a:r>
              <a:rPr lang="en-US" altLang="ko-KR" sz="1800" dirty="0"/>
              <a:t>.</a:t>
            </a:r>
            <a:r>
              <a:rPr lang="ko-KR" altLang="en-US" sz="1800" dirty="0"/>
              <a:t> 또한 </a:t>
            </a:r>
            <a:r>
              <a:rPr lang="en-US" altLang="ko-KR" sz="1800" dirty="0"/>
              <a:t>50</a:t>
            </a:r>
            <a:r>
              <a:rPr lang="ko-KR" altLang="en-US" sz="1800" dirty="0"/>
              <a:t>에 대한 피보나치 값이 예상하지 못한 결과가 나오는 이유에 대해서 논하시오</a:t>
            </a:r>
            <a:r>
              <a:rPr lang="en-US" altLang="ko-KR" sz="1800" dirty="0"/>
              <a:t>.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 과제 </a:t>
            </a:r>
            <a:r>
              <a:rPr lang="en-US" altLang="ko-KR" dirty="0"/>
              <a:t>–</a:t>
            </a:r>
            <a:r>
              <a:rPr lang="ko-KR" altLang="en-US" dirty="0"/>
              <a:t> 프로그래밍</a:t>
            </a:r>
            <a:r>
              <a:rPr lang="en-US" altLang="ko-KR" dirty="0"/>
              <a:t>(2)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DCC5AEE3-465A-4739-9E1C-2CEB28EDB298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4x4 </a:t>
            </a:r>
            <a:r>
              <a:rPr lang="ko-KR" altLang="en-US" sz="2000" dirty="0"/>
              <a:t> 행렬을 채울 </a:t>
            </a:r>
            <a:r>
              <a:rPr lang="en-US" altLang="ko-KR" sz="2000" dirty="0"/>
              <a:t>16</a:t>
            </a:r>
            <a:r>
              <a:rPr lang="ko-KR" altLang="en-US" sz="2000" dirty="0"/>
              <a:t>개의 값을 사용자에게 </a:t>
            </a:r>
            <a:r>
              <a:rPr lang="ko-KR" altLang="en-US" sz="2000" dirty="0" err="1"/>
              <a:t>입력받고</a:t>
            </a:r>
            <a:r>
              <a:rPr lang="en-US" altLang="ko-KR" sz="2000" dirty="0"/>
              <a:t>,</a:t>
            </a:r>
            <a:br>
              <a:rPr lang="en-US" altLang="ko-KR" sz="2000" dirty="0"/>
            </a:br>
            <a:r>
              <a:rPr lang="ko-KR" altLang="en-US" sz="2000" dirty="0"/>
              <a:t>해당 </a:t>
            </a:r>
            <a:r>
              <a:rPr lang="ko-KR" altLang="en-US" sz="2000" dirty="0" err="1"/>
              <a:t>행열을</a:t>
            </a:r>
            <a:r>
              <a:rPr lang="ko-KR" altLang="en-US" sz="2000" dirty="0"/>
              <a:t> 우측으로 </a:t>
            </a:r>
            <a:r>
              <a:rPr lang="en-US" altLang="ko-KR" sz="2000" dirty="0"/>
              <a:t>90</a:t>
            </a:r>
            <a:r>
              <a:rPr lang="ko-KR" altLang="en-US" sz="2000" dirty="0"/>
              <a:t>도 회전한 결과와</a:t>
            </a:r>
            <a:br>
              <a:rPr lang="en-US" altLang="ko-KR" sz="2000" dirty="0"/>
            </a:br>
            <a:r>
              <a:rPr lang="ko-KR" altLang="en-US" sz="2000" dirty="0"/>
              <a:t>                 좌측으로 </a:t>
            </a:r>
            <a:r>
              <a:rPr lang="en-US" altLang="ko-KR" sz="2000" dirty="0"/>
              <a:t>90</a:t>
            </a:r>
            <a:r>
              <a:rPr lang="ko-KR" altLang="en-US" sz="2000" dirty="0"/>
              <a:t>도 회전한 결과를 출력하는 프로그램을 작성하시오</a:t>
            </a:r>
            <a:r>
              <a:rPr lang="en-US" altLang="ko-KR" sz="2000" dirty="0"/>
              <a:t>.</a:t>
            </a:r>
            <a:endParaRPr lang="en-US" altLang="ko-KR" sz="1800" dirty="0"/>
          </a:p>
          <a:p>
            <a:pPr lvl="1"/>
            <a:r>
              <a:rPr lang="en-US" altLang="ko-KR" sz="1600" dirty="0"/>
              <a:t>class Matrix  </a:t>
            </a:r>
            <a:r>
              <a:rPr lang="ko-KR" altLang="en-US" sz="1600" dirty="0"/>
              <a:t>를 사용하고 </a:t>
            </a:r>
            <a:r>
              <a:rPr lang="en-US" altLang="ko-KR" sz="1600" dirty="0"/>
              <a:t>.h</a:t>
            </a:r>
            <a:r>
              <a:rPr lang="ko-KR" altLang="en-US" sz="1600" dirty="0"/>
              <a:t>와 </a:t>
            </a:r>
            <a:r>
              <a:rPr lang="en-US" altLang="ko-KR" sz="1600" dirty="0"/>
              <a:t>.</a:t>
            </a:r>
            <a:r>
              <a:rPr lang="en-US" altLang="ko-KR" sz="1600" dirty="0" err="1"/>
              <a:t>cpp</a:t>
            </a:r>
            <a:r>
              <a:rPr lang="en-US" altLang="ko-KR" sz="1600" dirty="0"/>
              <a:t> </a:t>
            </a:r>
            <a:r>
              <a:rPr lang="ko-KR" altLang="en-US" sz="1600" dirty="0"/>
              <a:t>분리해서 구현할 것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오른쪽과 같이 </a:t>
            </a:r>
            <a:r>
              <a:rPr lang="ko-KR" altLang="en-US" sz="1600" dirty="0" err="1"/>
              <a:t>자리수에</a:t>
            </a:r>
            <a:r>
              <a:rPr lang="ko-KR" altLang="en-US" sz="1600" dirty="0"/>
              <a:t> 상관없이 </a:t>
            </a:r>
            <a:br>
              <a:rPr lang="en-US" altLang="ko-KR" sz="1600" dirty="0"/>
            </a:br>
            <a:r>
              <a:rPr lang="ko-KR" altLang="en-US" sz="1600" dirty="0"/>
              <a:t>깨끗하게 출력되도록 작성해 보시오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200" dirty="0"/>
              <a:t>C++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cout.setf</a:t>
            </a:r>
            <a:r>
              <a:rPr lang="en-US" altLang="ko-KR" sz="1200" dirty="0"/>
              <a:t>() </a:t>
            </a:r>
            <a:r>
              <a:rPr lang="ko-KR" altLang="en-US" sz="1200" dirty="0"/>
              <a:t>나 </a:t>
            </a:r>
            <a:r>
              <a:rPr lang="en-US" altLang="ko-KR" sz="1200" dirty="0"/>
              <a:t>width()</a:t>
            </a:r>
            <a:r>
              <a:rPr lang="ko-KR" altLang="en-US" sz="1200" dirty="0"/>
              <a:t>관련 함수 찾아 쓸 수 있음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508104" y="2492896"/>
            <a:ext cx="3240360" cy="38164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행렬을 채울 </a:t>
            </a:r>
            <a:r>
              <a:rPr lang="en-US" altLang="ko-KR" sz="1400" dirty="0">
                <a:solidFill>
                  <a:schemeClr val="tx1"/>
                </a:solidFill>
              </a:rPr>
              <a:t>16</a:t>
            </a:r>
            <a:r>
              <a:rPr lang="ko-KR" altLang="en-US" sz="1400" dirty="0">
                <a:solidFill>
                  <a:schemeClr val="tx1"/>
                </a:solidFill>
              </a:rPr>
              <a:t>개의 값을 입력하세요 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8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9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12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13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14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15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16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최초행렬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|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3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4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|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|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5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6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7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8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|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|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9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10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11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12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|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|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13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14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15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16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|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우측으로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90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도 회전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|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13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9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5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|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|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14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10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6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|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|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15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11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7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3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|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|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16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12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8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4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|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좌측으로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90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도 회전</a:t>
            </a:r>
            <a:endParaRPr lang="en-US" altLang="ko-KR" sz="1400" dirty="0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|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4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8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12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16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|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|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3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7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11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15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|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|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6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10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14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|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|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5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9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13</a:t>
            </a:r>
            <a:r>
              <a:rPr lang="ko-KR" altLang="en-US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|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5576" y="2492896"/>
            <a:ext cx="3888432" cy="252028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/>
            <a:r>
              <a:rPr lang="en-US" altLang="ko-KR" sz="1400" dirty="0">
                <a:solidFill>
                  <a:schemeClr val="tx1"/>
                </a:solidFill>
              </a:rPr>
              <a:t>Matrix mat, </a:t>
            </a:r>
            <a:r>
              <a:rPr lang="en-US" altLang="ko-KR" sz="1400" dirty="0" err="1">
                <a:solidFill>
                  <a:schemeClr val="tx1"/>
                </a:solidFill>
              </a:rPr>
              <a:t>tmpMat</a:t>
            </a:r>
            <a:r>
              <a:rPr lang="en-US" altLang="ko-KR" sz="1400" dirty="0">
                <a:solidFill>
                  <a:schemeClr val="tx1"/>
                </a:solidFill>
              </a:rPr>
              <a:t> ;</a:t>
            </a:r>
          </a:p>
          <a:p>
            <a:pPr marL="0" lvl="2"/>
            <a:endParaRPr lang="en-US" altLang="ko-KR" sz="1400" dirty="0">
              <a:solidFill>
                <a:schemeClr val="tx1"/>
              </a:solidFill>
            </a:endParaRPr>
          </a:p>
          <a:p>
            <a:pPr marL="0" lvl="2"/>
            <a:r>
              <a:rPr lang="en-US" altLang="ko-KR" sz="1400" dirty="0" err="1">
                <a:solidFill>
                  <a:schemeClr val="tx1"/>
                </a:solidFill>
              </a:rPr>
              <a:t>cout</a:t>
            </a:r>
            <a:r>
              <a:rPr lang="en-US" altLang="ko-KR" sz="1400" dirty="0">
                <a:solidFill>
                  <a:schemeClr val="tx1"/>
                </a:solidFill>
              </a:rPr>
              <a:t> &lt;&lt; “</a:t>
            </a:r>
            <a:r>
              <a:rPr lang="ko-KR" altLang="en-US" sz="1400" dirty="0">
                <a:solidFill>
                  <a:schemeClr val="tx1"/>
                </a:solidFill>
              </a:rPr>
              <a:t>행렬을 채울 </a:t>
            </a:r>
            <a:r>
              <a:rPr lang="en-US" altLang="ko-KR" sz="1400" dirty="0">
                <a:solidFill>
                  <a:schemeClr val="tx1"/>
                </a:solidFill>
              </a:rPr>
              <a:t>16</a:t>
            </a:r>
            <a:r>
              <a:rPr lang="ko-KR" altLang="en-US" sz="1400" dirty="0">
                <a:solidFill>
                  <a:schemeClr val="tx1"/>
                </a:solidFill>
              </a:rPr>
              <a:t>개의 값을 입력하세요</a:t>
            </a:r>
            <a:r>
              <a:rPr lang="en-US" altLang="ko-KR" sz="1400" dirty="0">
                <a:solidFill>
                  <a:schemeClr val="tx1"/>
                </a:solidFill>
              </a:rPr>
              <a:t>:”</a:t>
            </a:r>
          </a:p>
          <a:p>
            <a:pPr marL="0" lvl="2"/>
            <a:r>
              <a:rPr lang="en-US" altLang="ko-KR" sz="1400" dirty="0" err="1">
                <a:solidFill>
                  <a:schemeClr val="tx1"/>
                </a:solidFill>
              </a:rPr>
              <a:t>cin</a:t>
            </a:r>
            <a:r>
              <a:rPr lang="en-US" altLang="ko-KR" sz="1400" dirty="0">
                <a:solidFill>
                  <a:schemeClr val="tx1"/>
                </a:solidFill>
              </a:rPr>
              <a:t> &gt;&gt; mat ; // </a:t>
            </a:r>
            <a:r>
              <a:rPr lang="ko-KR" altLang="en-US" sz="1400" dirty="0">
                <a:solidFill>
                  <a:schemeClr val="tx1"/>
                </a:solidFill>
              </a:rPr>
              <a:t>정수 </a:t>
            </a:r>
            <a:r>
              <a:rPr lang="en-US" altLang="ko-KR" sz="1400" dirty="0">
                <a:solidFill>
                  <a:schemeClr val="tx1"/>
                </a:solidFill>
              </a:rPr>
              <a:t>16</a:t>
            </a:r>
            <a:r>
              <a:rPr lang="ko-KR" altLang="en-US" sz="1400" dirty="0">
                <a:solidFill>
                  <a:schemeClr val="tx1"/>
                </a:solidFill>
              </a:rPr>
              <a:t>개 입력 받아 채우기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0" lvl="2"/>
            <a:r>
              <a:rPr lang="en-US" altLang="ko-KR" sz="1400" dirty="0" err="1">
                <a:solidFill>
                  <a:schemeClr val="tx1"/>
                </a:solidFill>
              </a:rPr>
              <a:t>cout</a:t>
            </a:r>
            <a:r>
              <a:rPr lang="en-US" altLang="ko-KR" sz="1400" dirty="0">
                <a:solidFill>
                  <a:schemeClr val="tx1"/>
                </a:solidFill>
              </a:rPr>
              <a:t> &lt;&lt; “</a:t>
            </a:r>
            <a:r>
              <a:rPr lang="ko-KR" altLang="en-US" sz="1400" dirty="0">
                <a:solidFill>
                  <a:schemeClr val="tx1"/>
                </a:solidFill>
              </a:rPr>
              <a:t>최초행렬</a:t>
            </a:r>
            <a:r>
              <a:rPr lang="en-US" altLang="ko-KR" sz="1400" dirty="0">
                <a:solidFill>
                  <a:schemeClr val="tx1"/>
                </a:solidFill>
              </a:rPr>
              <a:t>\n”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&lt;&lt; mat ; </a:t>
            </a:r>
          </a:p>
          <a:p>
            <a:pPr marL="0" lvl="2"/>
            <a:endParaRPr lang="en-US" altLang="ko-KR" sz="1400" dirty="0">
              <a:solidFill>
                <a:schemeClr val="tx1"/>
              </a:solidFill>
            </a:endParaRPr>
          </a:p>
          <a:p>
            <a:pPr marL="0" lvl="2"/>
            <a:r>
              <a:rPr lang="en-US" altLang="ko-KR" sz="1400" dirty="0" err="1">
                <a:solidFill>
                  <a:schemeClr val="tx1"/>
                </a:solidFill>
              </a:rPr>
              <a:t>tmpMat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mat.turnRight</a:t>
            </a:r>
            <a:r>
              <a:rPr lang="en-US" altLang="ko-KR" sz="1400" dirty="0">
                <a:solidFill>
                  <a:schemeClr val="tx1"/>
                </a:solidFill>
              </a:rPr>
              <a:t>() ; // </a:t>
            </a:r>
            <a:r>
              <a:rPr lang="ko-KR" altLang="en-US" sz="1400" dirty="0">
                <a:solidFill>
                  <a:schemeClr val="tx1"/>
                </a:solidFill>
              </a:rPr>
              <a:t>행렬 우측 회전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0" lvl="2"/>
            <a:r>
              <a:rPr lang="en-US" altLang="ko-KR" sz="1400" dirty="0" err="1">
                <a:solidFill>
                  <a:schemeClr val="tx1"/>
                </a:solidFill>
              </a:rPr>
              <a:t>cout</a:t>
            </a:r>
            <a:r>
              <a:rPr lang="en-US" altLang="ko-KR" sz="1400" dirty="0">
                <a:solidFill>
                  <a:schemeClr val="tx1"/>
                </a:solidFill>
              </a:rPr>
              <a:t> &lt;&lt; “</a:t>
            </a:r>
            <a:r>
              <a:rPr lang="ko-KR" altLang="en-US" sz="1400" dirty="0">
                <a:solidFill>
                  <a:schemeClr val="tx1"/>
                </a:solidFill>
              </a:rPr>
              <a:t>우측으로 </a:t>
            </a:r>
            <a:r>
              <a:rPr lang="en-US" altLang="ko-KR" sz="1400" dirty="0">
                <a:solidFill>
                  <a:schemeClr val="tx1"/>
                </a:solidFill>
              </a:rPr>
              <a:t>90</a:t>
            </a:r>
            <a:r>
              <a:rPr lang="ko-KR" altLang="en-US" sz="1400" dirty="0">
                <a:solidFill>
                  <a:schemeClr val="tx1"/>
                </a:solidFill>
              </a:rPr>
              <a:t>도 회전</a:t>
            </a:r>
            <a:r>
              <a:rPr lang="en-US" altLang="ko-KR" sz="1400" dirty="0">
                <a:solidFill>
                  <a:schemeClr val="tx1"/>
                </a:solidFill>
              </a:rPr>
              <a:t>\n” &lt;&lt; </a:t>
            </a:r>
            <a:r>
              <a:rPr lang="en-US" altLang="ko-KR" sz="1400" dirty="0" err="1">
                <a:solidFill>
                  <a:schemeClr val="tx1"/>
                </a:solidFill>
              </a:rPr>
              <a:t>tmpMat</a:t>
            </a:r>
            <a:r>
              <a:rPr lang="en-US" altLang="ko-KR" sz="1400" dirty="0">
                <a:solidFill>
                  <a:schemeClr val="tx1"/>
                </a:solidFill>
              </a:rPr>
              <a:t> ;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0" lvl="2"/>
            <a:endParaRPr lang="en-US" altLang="ko-KR" sz="1400" dirty="0">
              <a:solidFill>
                <a:schemeClr val="tx1"/>
              </a:solidFill>
            </a:endParaRPr>
          </a:p>
          <a:p>
            <a:pPr marL="0" lvl="2"/>
            <a:r>
              <a:rPr lang="en-US" altLang="ko-KR" sz="1400" dirty="0" err="1">
                <a:solidFill>
                  <a:schemeClr val="tx1"/>
                </a:solidFill>
              </a:rPr>
              <a:t>tmpMat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mat.turnLeft</a:t>
            </a:r>
            <a:r>
              <a:rPr lang="en-US" altLang="ko-KR" sz="1400" dirty="0">
                <a:solidFill>
                  <a:schemeClr val="tx1"/>
                </a:solidFill>
              </a:rPr>
              <a:t>() ;</a:t>
            </a:r>
            <a:r>
              <a:rPr lang="ko-KR" altLang="en-US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>
                <a:solidFill>
                  <a:schemeClr val="tx1"/>
                </a:solidFill>
              </a:rPr>
              <a:t>// </a:t>
            </a:r>
            <a:r>
              <a:rPr lang="ko-KR" altLang="en-US" sz="1400" dirty="0">
                <a:solidFill>
                  <a:schemeClr val="tx1"/>
                </a:solidFill>
              </a:rPr>
              <a:t>행렬 좌측 회전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0" lvl="2"/>
            <a:r>
              <a:rPr lang="en-US" altLang="ko-KR" sz="1400" dirty="0" err="1">
                <a:solidFill>
                  <a:schemeClr val="tx1"/>
                </a:solidFill>
              </a:rPr>
              <a:t>cout</a:t>
            </a:r>
            <a:r>
              <a:rPr lang="en-US" altLang="ko-KR" sz="1400" dirty="0">
                <a:solidFill>
                  <a:schemeClr val="tx1"/>
                </a:solidFill>
              </a:rPr>
              <a:t> &lt;&lt; “</a:t>
            </a:r>
            <a:r>
              <a:rPr lang="ko-KR" altLang="en-US" sz="1400" dirty="0">
                <a:solidFill>
                  <a:schemeClr val="tx1"/>
                </a:solidFill>
              </a:rPr>
              <a:t>좌측으로 </a:t>
            </a:r>
            <a:r>
              <a:rPr lang="en-US" altLang="ko-KR" sz="1400" dirty="0">
                <a:solidFill>
                  <a:schemeClr val="tx1"/>
                </a:solidFill>
              </a:rPr>
              <a:t>90</a:t>
            </a:r>
            <a:r>
              <a:rPr lang="ko-KR" altLang="en-US" sz="1400" dirty="0">
                <a:solidFill>
                  <a:schemeClr val="tx1"/>
                </a:solidFill>
              </a:rPr>
              <a:t>도 회전</a:t>
            </a:r>
            <a:r>
              <a:rPr lang="en-US" altLang="ko-KR" sz="1400" dirty="0">
                <a:solidFill>
                  <a:schemeClr val="tx1"/>
                </a:solidFill>
              </a:rPr>
              <a:t>\n” &lt;&lt; </a:t>
            </a:r>
            <a:r>
              <a:rPr lang="en-US" altLang="ko-KR" sz="1400" dirty="0" err="1">
                <a:solidFill>
                  <a:schemeClr val="tx1"/>
                </a:solidFill>
              </a:rPr>
              <a:t>tmpMat</a:t>
            </a:r>
            <a:r>
              <a:rPr lang="en-US" altLang="ko-KR" sz="1400" dirty="0">
                <a:solidFill>
                  <a:schemeClr val="tx1"/>
                </a:solidFill>
              </a:rPr>
              <a:t> ;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355</TotalTime>
  <Words>304</Words>
  <Application>Microsoft Office PowerPoint</Application>
  <PresentationFormat>화면 슬라이드 쇼(4:3)</PresentationFormat>
  <Paragraphs>64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굴림체</vt:lpstr>
      <vt:lpstr>맑은 고딕</vt:lpstr>
      <vt:lpstr>휴먼엑스포</vt:lpstr>
      <vt:lpstr>Arial</vt:lpstr>
      <vt:lpstr>Wingdings</vt:lpstr>
      <vt:lpstr>Wingdings 3</vt:lpstr>
      <vt:lpstr>원본</vt:lpstr>
      <vt:lpstr>1장 과제 - 제출방식</vt:lpstr>
      <vt:lpstr>1장 과제 - 연습문제</vt:lpstr>
      <vt:lpstr>1장 과제 – 프로그래밍(1)</vt:lpstr>
      <vt:lpstr>1장 과제 – 프로그래밍(2)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1 장 기본 개념</dc:title>
  <dc:creator>Microsoft Corporation</dc:creator>
  <cp:lastModifiedBy> </cp:lastModifiedBy>
  <cp:revision>49</cp:revision>
  <dcterms:created xsi:type="dcterms:W3CDTF">2006-10-05T04:04:58Z</dcterms:created>
  <dcterms:modified xsi:type="dcterms:W3CDTF">2018-03-13T09:18:51Z</dcterms:modified>
</cp:coreProperties>
</file>