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15" r:id="rId2"/>
    <p:sldId id="317" r:id="rId3"/>
    <p:sldId id="316" r:id="rId4"/>
    <p:sldId id="313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6CAB-034A-434F-BB69-376DFD986F1F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6B01-F822-4C9E-A83A-2CC12B358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 b="1">
                <a:solidFill>
                  <a:schemeClr val="tx1"/>
                </a:solidFill>
              </a:defRPr>
            </a:lvl1pPr>
            <a:lvl2pPr marL="446088" indent="-171450">
              <a:defRPr sz="1800">
                <a:solidFill>
                  <a:schemeClr val="tx1"/>
                </a:solidFill>
              </a:defRPr>
            </a:lvl2pPr>
            <a:lvl3pPr marL="720725" indent="-127000"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과제 </a:t>
            </a:r>
            <a:r>
              <a:rPr lang="en-US" altLang="ko-KR" dirty="0"/>
              <a:t>- </a:t>
            </a:r>
            <a:r>
              <a:rPr lang="ko-KR" altLang="en-US" dirty="0"/>
              <a:t>제출방식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연습문제는 손으로 풀어 </a:t>
            </a:r>
            <a:r>
              <a:rPr lang="en-US" altLang="ko-KR" dirty="0"/>
              <a:t>6/11(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수업시간에 제출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299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en-US" altLang="ko-KR" dirty="0">
                <a:solidFill>
                  <a:srgbClr val="FF0000"/>
                </a:solidFill>
              </a:rPr>
              <a:t>/ 300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, 5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en-US" altLang="ko-KR" dirty="0">
                <a:solidFill>
                  <a:srgbClr val="FF0000"/>
                </a:solidFill>
              </a:rPr>
              <a:t>/ 311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사용한 인접리스트도 그릴 것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329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그림 </a:t>
            </a:r>
            <a:r>
              <a:rPr lang="en-US" altLang="ko-KR" dirty="0">
                <a:solidFill>
                  <a:srgbClr val="FF0000"/>
                </a:solidFill>
              </a:rPr>
              <a:t>6.28</a:t>
            </a:r>
            <a:r>
              <a:rPr lang="ko-KR" altLang="en-US" dirty="0">
                <a:solidFill>
                  <a:srgbClr val="FF0000"/>
                </a:solidFill>
              </a:rPr>
              <a:t>처럼 표로 결과를 보이면 됨</a:t>
            </a:r>
            <a:r>
              <a:rPr lang="en-US" altLang="ko-KR" dirty="0">
                <a:solidFill>
                  <a:srgbClr val="FF0000"/>
                </a:solidFill>
              </a:rPr>
              <a:t>) /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342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뒤에 제공되는 문제들을 구현하여 </a:t>
            </a:r>
            <a:r>
              <a:rPr lang="en-US" altLang="ko-KR" dirty="0"/>
              <a:t>6/10(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23:00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en-US" altLang="ko-KR" dirty="0" err="1"/>
              <a:t>cpp</a:t>
            </a:r>
            <a:r>
              <a:rPr lang="ko-KR" altLang="en-US" dirty="0"/>
              <a:t>와 </a:t>
            </a:r>
            <a:r>
              <a:rPr lang="en-US" altLang="ko-KR" dirty="0"/>
              <a:t>h</a:t>
            </a:r>
            <a:r>
              <a:rPr lang="ko-KR" altLang="en-US" dirty="0"/>
              <a:t>만 넣어서 압축해서 </a:t>
            </a:r>
            <a:r>
              <a:rPr lang="en-US" altLang="ko-KR" dirty="0"/>
              <a:t>upload(</a:t>
            </a:r>
            <a:r>
              <a:rPr lang="ko-KR" altLang="en-US" dirty="0"/>
              <a:t>프로젝트 통째로 압축해서 올리지 마세요</a:t>
            </a:r>
            <a:r>
              <a:rPr lang="en-US" altLang="ko-KR" dirty="0"/>
              <a:t>~)</a:t>
            </a:r>
          </a:p>
          <a:p>
            <a:pPr lvl="2"/>
            <a:r>
              <a:rPr lang="ko-KR" altLang="en-US" dirty="0"/>
              <a:t>예시와 같이 하나의 </a:t>
            </a:r>
            <a:r>
              <a:rPr lang="en-US" altLang="ko-KR" dirty="0"/>
              <a:t>main</a:t>
            </a:r>
            <a:r>
              <a:rPr lang="ko-KR" altLang="en-US" dirty="0"/>
              <a:t>에서 메뉴 호출하여 수행되도록 구현할 것</a:t>
            </a:r>
            <a:endParaRPr lang="en-US" altLang="ko-KR" dirty="0"/>
          </a:p>
          <a:p>
            <a:pPr lvl="2"/>
            <a:r>
              <a:rPr lang="ko-KR" altLang="en-US" dirty="0"/>
              <a:t>반드시 입력 파일 이름을 읽어 처리하도록 </a:t>
            </a:r>
            <a:r>
              <a:rPr lang="en-US" altLang="ko-KR" dirty="0"/>
              <a:t>(1.1 3.2</a:t>
            </a:r>
            <a:r>
              <a:rPr lang="ko-KR" altLang="en-US" dirty="0"/>
              <a:t> 등으로 입력 파일 이름 바꿀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본인이 할 수 있는 수준까지만 할 것</a:t>
            </a:r>
            <a:endParaRPr lang="en-US" altLang="ko-KR" dirty="0"/>
          </a:p>
          <a:p>
            <a:pPr lvl="1"/>
            <a:r>
              <a:rPr lang="ko-KR" altLang="en-US" dirty="0"/>
              <a:t>연습문제 풀이</a:t>
            </a:r>
            <a:r>
              <a:rPr lang="en-US" altLang="ko-KR" dirty="0"/>
              <a:t>(</a:t>
            </a:r>
            <a:r>
              <a:rPr lang="ko-KR" altLang="en-US" dirty="0"/>
              <a:t>추가문제 제외</a:t>
            </a:r>
            <a:r>
              <a:rPr lang="en-US" altLang="ko-KR" dirty="0"/>
              <a:t>)</a:t>
            </a:r>
            <a:r>
              <a:rPr lang="ko-KR" altLang="en-US" dirty="0"/>
              <a:t>와 프로그래밍 </a:t>
            </a:r>
            <a:r>
              <a:rPr lang="en-US" altLang="ko-KR" dirty="0"/>
              <a:t>1</a:t>
            </a:r>
            <a:r>
              <a:rPr lang="ko-KR" altLang="en-US" dirty="0"/>
              <a:t>은 어떻게든 구현할 수 있었으면 함</a:t>
            </a:r>
            <a:endParaRPr lang="en-US" altLang="ko-KR" dirty="0"/>
          </a:p>
          <a:p>
            <a:pPr lvl="1"/>
            <a:r>
              <a:rPr lang="ko-KR" altLang="en-US" dirty="0"/>
              <a:t>프로그래밍 </a:t>
            </a:r>
            <a:r>
              <a:rPr lang="en-US" altLang="ko-KR" dirty="0"/>
              <a:t>1~3</a:t>
            </a:r>
            <a:r>
              <a:rPr lang="ko-KR" altLang="en-US" dirty="0"/>
              <a:t>에 대한 </a:t>
            </a:r>
            <a:r>
              <a:rPr lang="en-US" altLang="ko-KR" dirty="0"/>
              <a:t>class</a:t>
            </a:r>
            <a:r>
              <a:rPr lang="ko-KR" altLang="en-US" dirty="0"/>
              <a:t>를 잘 설계하면 </a:t>
            </a:r>
            <a:r>
              <a:rPr lang="en-US" altLang="ko-KR" dirty="0"/>
              <a:t>(ex. </a:t>
            </a:r>
            <a:r>
              <a:rPr lang="ko-KR" altLang="en-US" dirty="0" err="1">
                <a:sym typeface="Symbol"/>
              </a:rPr>
              <a:t>무방향그래프</a:t>
            </a:r>
            <a:r>
              <a:rPr lang="ko-KR" altLang="en-US" dirty="0">
                <a:sym typeface="Symbol"/>
              </a:rPr>
              <a:t>  무방향가중치그래프</a:t>
            </a:r>
            <a:r>
              <a:rPr lang="en-US" altLang="ko-KR" dirty="0">
                <a:sym typeface="Symbol"/>
              </a:rPr>
              <a:t>)</a:t>
            </a:r>
            <a:r>
              <a:rPr lang="ko-KR" altLang="en-US" dirty="0"/>
              <a:t> 많은 생각을 할 수 있을 듯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프로그래밍</a:t>
            </a:r>
            <a:r>
              <a:rPr lang="en-US" altLang="ko-KR" dirty="0"/>
              <a:t>1</a:t>
            </a:r>
            <a:r>
              <a:rPr lang="ko-KR" altLang="en-US" dirty="0"/>
              <a:t>에서 직접 </a:t>
            </a:r>
            <a:r>
              <a:rPr lang="en-US" altLang="ko-KR" dirty="0"/>
              <a:t>linked list</a:t>
            </a:r>
            <a:r>
              <a:rPr lang="ko-KR" altLang="en-US" dirty="0"/>
              <a:t>를 구현하면 포인터와 메모리에 대한 더 정확한 공부가 될 수 있겠지만</a:t>
            </a:r>
            <a:r>
              <a:rPr lang="en-US" altLang="ko-KR" dirty="0"/>
              <a:t>,</a:t>
            </a:r>
            <a:r>
              <a:rPr lang="ko-KR" altLang="en-US" dirty="0"/>
              <a:t> 어렵다면 </a:t>
            </a:r>
            <a:r>
              <a:rPr lang="en-US" altLang="ko-KR" dirty="0"/>
              <a:t>vector </a:t>
            </a:r>
            <a:r>
              <a:rPr lang="ko-KR" altLang="en-US" dirty="0"/>
              <a:t>등을 써서라도 구현하기 바람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stack</a:t>
            </a:r>
            <a:r>
              <a:rPr lang="ko-KR" altLang="en-US" dirty="0"/>
              <a:t>은 </a:t>
            </a:r>
            <a:r>
              <a:rPr lang="en-US" altLang="ko-KR" dirty="0"/>
              <a:t>library </a:t>
            </a:r>
            <a:r>
              <a:rPr lang="ko-KR" altLang="en-US" dirty="0"/>
              <a:t>사용을 허용하지만</a:t>
            </a:r>
            <a:r>
              <a:rPr lang="en-US" altLang="ko-KR" dirty="0"/>
              <a:t>,</a:t>
            </a:r>
            <a:r>
              <a:rPr lang="ko-KR" altLang="en-US" dirty="0"/>
              <a:t> 자신이 이전에 구현했던 </a:t>
            </a:r>
            <a:r>
              <a:rPr lang="en-US" altLang="ko-KR" dirty="0"/>
              <a:t>stack template</a:t>
            </a:r>
            <a:r>
              <a:rPr lang="ko-KR" altLang="en-US" dirty="0"/>
              <a:t>을 사용해보면 더 많은 생각을 할 수 있을 듯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장 과제 </a:t>
            </a:r>
            <a:r>
              <a:rPr lang="en-US" altLang="ko-KR"/>
              <a:t>–</a:t>
            </a:r>
            <a:r>
              <a:rPr lang="ko-KR" altLang="en-US"/>
              <a:t> 프로그래밍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</a:p>
          <a:p>
            <a:pPr lvl="1"/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무방향</a:t>
            </a:r>
            <a:r>
              <a:rPr lang="ko-KR" altLang="en-US" dirty="0"/>
              <a:t> 그래프를 인접행렬</a:t>
            </a:r>
            <a:r>
              <a:rPr lang="en-US" altLang="ko-KR" dirty="0"/>
              <a:t>(</a:t>
            </a:r>
            <a:r>
              <a:rPr lang="ko-KR" altLang="en-US" dirty="0" err="1"/>
              <a:t>동적배열사용</a:t>
            </a:r>
            <a:r>
              <a:rPr lang="en-US" altLang="ko-KR" dirty="0"/>
              <a:t>)</a:t>
            </a:r>
            <a:r>
              <a:rPr lang="ko-KR" altLang="en-US" dirty="0"/>
              <a:t>과 인접리스트로 표현</a:t>
            </a:r>
            <a:endParaRPr lang="en-US" altLang="ko-KR" dirty="0"/>
          </a:p>
          <a:p>
            <a:pPr lvl="2"/>
            <a:r>
              <a:rPr lang="ko-KR" altLang="en-US" dirty="0"/>
              <a:t>입력은 파일로</a:t>
            </a:r>
            <a:r>
              <a:rPr lang="en-US" altLang="ko-KR" dirty="0"/>
              <a:t>.</a:t>
            </a:r>
            <a:r>
              <a:rPr lang="ko-KR" altLang="en-US" dirty="0"/>
              <a:t> 파일의 내용은 </a:t>
            </a:r>
            <a:r>
              <a:rPr lang="ko-KR" altLang="en-US" dirty="0" err="1"/>
              <a:t>첫줄은</a:t>
            </a:r>
            <a:r>
              <a:rPr lang="ko-KR" altLang="en-US" dirty="0"/>
              <a:t> 정점의 개수</a:t>
            </a:r>
            <a:r>
              <a:rPr lang="en-US" altLang="ko-KR" dirty="0"/>
              <a:t>.</a:t>
            </a:r>
            <a:r>
              <a:rPr lang="ko-KR" altLang="en-US" dirty="0"/>
              <a:t> 정점이 개수가 </a:t>
            </a:r>
            <a:r>
              <a:rPr lang="en-US" altLang="ko-KR" dirty="0"/>
              <a:t>7</a:t>
            </a:r>
            <a:r>
              <a:rPr lang="ko-KR" altLang="en-US" dirty="0"/>
              <a:t>이면 </a:t>
            </a:r>
            <a:r>
              <a:rPr lang="en-US" altLang="ko-KR" dirty="0"/>
              <a:t>0~6</a:t>
            </a:r>
            <a:r>
              <a:rPr lang="ko-KR" altLang="en-US" dirty="0"/>
              <a:t>까지의 </a:t>
            </a:r>
            <a:r>
              <a:rPr lang="en-US" altLang="ko-KR" dirty="0"/>
              <a:t>7</a:t>
            </a:r>
            <a:r>
              <a:rPr lang="ko-KR" altLang="en-US" dirty="0"/>
              <a:t>개의 정점을 가정</a:t>
            </a:r>
            <a:r>
              <a:rPr lang="en-US" altLang="ko-KR" dirty="0"/>
              <a:t>.</a:t>
            </a:r>
            <a:r>
              <a:rPr lang="ko-KR" altLang="en-US" dirty="0"/>
              <a:t> 나머지 줄은 </a:t>
            </a:r>
            <a:r>
              <a:rPr lang="en-US" altLang="ko-KR" dirty="0"/>
              <a:t>“</a:t>
            </a:r>
            <a:r>
              <a:rPr lang="ko-KR" altLang="en-US" dirty="0"/>
              <a:t>정점 정점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tuple</a:t>
            </a:r>
            <a:r>
              <a:rPr lang="ko-KR" altLang="en-US" dirty="0"/>
              <a:t>로 구성된 간선 정보</a:t>
            </a:r>
            <a:r>
              <a:rPr lang="en-US" altLang="ko-KR" dirty="0"/>
              <a:t>.</a:t>
            </a:r>
            <a:r>
              <a:rPr lang="ko-KR" altLang="en-US" dirty="0"/>
              <a:t> 마지막은 </a:t>
            </a:r>
            <a:r>
              <a:rPr lang="en-US" altLang="ko-KR" dirty="0"/>
              <a:t>-1</a:t>
            </a:r>
          </a:p>
          <a:p>
            <a:pPr lvl="1"/>
            <a:r>
              <a:rPr lang="ko-KR" altLang="en-US" dirty="0"/>
              <a:t>인접행렬과 인접리스트 각각에 대하여 </a:t>
            </a:r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r>
              <a:rPr lang="ko-KR" altLang="en-US" dirty="0"/>
              <a:t>로 연결요소를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996952"/>
            <a:ext cx="8318952" cy="2592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프로그램을 선택하세요 </a:t>
            </a:r>
            <a:r>
              <a:rPr lang="en-US" altLang="ko-KR" sz="1400" dirty="0">
                <a:solidFill>
                  <a:schemeClr val="tx1"/>
                </a:solidFill>
              </a:rPr>
              <a:t>([S]</a:t>
            </a:r>
            <a:r>
              <a:rPr lang="en-US" altLang="ko-KR" sz="1400" dirty="0" err="1">
                <a:solidFill>
                  <a:schemeClr val="tx1"/>
                </a:solidFill>
              </a:rPr>
              <a:t>earch</a:t>
            </a:r>
            <a:r>
              <a:rPr lang="en-US" altLang="ko-KR" sz="1400" dirty="0">
                <a:solidFill>
                  <a:schemeClr val="tx1"/>
                </a:solidFill>
              </a:rPr>
              <a:t> / [M]</a:t>
            </a:r>
            <a:r>
              <a:rPr lang="en-US" altLang="ko-KR" sz="1400" dirty="0" err="1">
                <a:solidFill>
                  <a:schemeClr val="tx1"/>
                </a:solidFill>
              </a:rPr>
              <a:t>inimum</a:t>
            </a:r>
            <a:r>
              <a:rPr lang="en-US" altLang="ko-KR" sz="1400" dirty="0">
                <a:solidFill>
                  <a:schemeClr val="tx1"/>
                </a:solidFill>
              </a:rPr>
              <a:t> cost spanning tree / [T]</a:t>
            </a:r>
            <a:r>
              <a:rPr lang="en-US" altLang="ko-KR" sz="1400" dirty="0" err="1">
                <a:solidFill>
                  <a:schemeClr val="tx1"/>
                </a:solidFill>
              </a:rPr>
              <a:t>opological</a:t>
            </a:r>
            <a:r>
              <a:rPr lang="en-US" altLang="ko-KR" sz="1400" dirty="0">
                <a:solidFill>
                  <a:schemeClr val="tx1"/>
                </a:solidFill>
              </a:rPr>
              <a:t> Sort / [Q]</a:t>
            </a:r>
            <a:r>
              <a:rPr lang="en-US" altLang="ko-KR" sz="1400" dirty="0" err="1">
                <a:solidFill>
                  <a:schemeClr val="tx1"/>
                </a:solidFill>
              </a:rPr>
              <a:t>uit</a:t>
            </a:r>
            <a:r>
              <a:rPr lang="en-US" altLang="ko-KR" sz="1400" dirty="0">
                <a:solidFill>
                  <a:schemeClr val="tx1"/>
                </a:solidFill>
              </a:rPr>
              <a:t>]) : </a:t>
            </a:r>
            <a:r>
              <a:rPr lang="en-US" altLang="ko-KR" sz="1400" dirty="0">
                <a:solidFill>
                  <a:srgbClr val="C00000"/>
                </a:solidFill>
              </a:rPr>
              <a:t>S</a:t>
            </a:r>
          </a:p>
          <a:p>
            <a:r>
              <a:rPr lang="ko-KR" altLang="en-US" sz="1400" dirty="0" err="1">
                <a:solidFill>
                  <a:schemeClr val="tx1"/>
                </a:solidFill>
              </a:rPr>
              <a:t>무방향</a:t>
            </a:r>
            <a:r>
              <a:rPr lang="ko-KR" altLang="en-US" sz="1400" dirty="0">
                <a:solidFill>
                  <a:schemeClr val="tx1"/>
                </a:solidFill>
              </a:rPr>
              <a:t> 그래프가 저장된 파일명을 입력하시오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종료는 </a:t>
            </a:r>
            <a:r>
              <a:rPr lang="en-US" altLang="ko-KR" sz="1400" dirty="0">
                <a:solidFill>
                  <a:schemeClr val="tx1"/>
                </a:solidFill>
              </a:rPr>
              <a:t>quit): graph1.txt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입력된 그래프의 인접 행렬 표현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4691087"/>
            <a:ext cx="2088232" cy="1944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인접행렬 </a:t>
            </a: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DFS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1 – </a:t>
            </a:r>
            <a:r>
              <a:rPr lang="en-US" altLang="ko-KR" sz="1400" dirty="0">
                <a:solidFill>
                  <a:srgbClr val="FF0000"/>
                </a:solidFill>
              </a:rPr>
              <a:t>0 1 3 2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dirty="0">
                <a:solidFill>
                  <a:schemeClr val="tx1"/>
                </a:solidFill>
              </a:rPr>
              <a:t>인접행렬 </a:t>
            </a: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BFS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연결요소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32440" y="4240833"/>
            <a:ext cx="500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</a:t>
            </a:r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93305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graph1.txt</a:t>
            </a:r>
            <a:r>
              <a:rPr lang="ko-KR" altLang="en-US" sz="1400" dirty="0"/>
              <a:t>의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32845" y="3701350"/>
            <a:ext cx="304341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입력된 그래프의 인접리스트 표현</a:t>
            </a:r>
            <a:endParaRPr lang="en-US" altLang="ko-KR" sz="1400" dirty="0"/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-&gt; 2 – 1</a:t>
            </a:r>
          </a:p>
          <a:p>
            <a:r>
              <a:rPr lang="en-US" altLang="ko-KR" sz="1400" dirty="0"/>
              <a:t>1 -&gt; 3 – 0</a:t>
            </a:r>
          </a:p>
          <a:p>
            <a:r>
              <a:rPr lang="en-US" altLang="ko-KR" sz="1400" dirty="0"/>
              <a:t>2 -&gt; 3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3 -&gt; 2 </a:t>
            </a:r>
            <a:r>
              <a:rPr lang="en-US" altLang="ko-KR" sz="1400"/>
              <a:t>– 1</a:t>
            </a:r>
            <a:endParaRPr lang="en-US" altLang="ko-KR" sz="1400" dirty="0"/>
          </a:p>
          <a:p>
            <a:r>
              <a:rPr lang="en-US" altLang="ko-KR" sz="1400" dirty="0"/>
              <a:t>4 -&gt; 5</a:t>
            </a:r>
          </a:p>
          <a:p>
            <a:r>
              <a:rPr lang="en-US" altLang="ko-KR" sz="1400" dirty="0"/>
              <a:t>5 -&gt; 4</a:t>
            </a:r>
          </a:p>
          <a:p>
            <a:r>
              <a:rPr lang="en-US" altLang="ko-KR" sz="1400" dirty="0"/>
              <a:t>6 -&gt; null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20072" y="4611231"/>
            <a:ext cx="214198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연결요소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dirty="0"/>
              <a:t>인접리스트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DFS</a:t>
            </a:r>
            <a:br>
              <a:rPr lang="en-US" altLang="ko-KR" sz="1400" dirty="0"/>
            </a:br>
            <a:r>
              <a:rPr lang="ko-KR" altLang="en-US" sz="1400" dirty="0"/>
              <a:t>연결요소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/>
              <a:t>연결요소</a:t>
            </a:r>
            <a:r>
              <a:rPr lang="en-US" altLang="ko-KR" sz="1400" dirty="0"/>
              <a:t>2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br>
              <a:rPr lang="en-US" altLang="ko-KR" sz="1400" dirty="0"/>
            </a:br>
            <a:r>
              <a:rPr lang="ko-KR" altLang="en-US" sz="1400" dirty="0"/>
              <a:t>연결요소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dirty="0"/>
              <a:t>인접리스트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BFS</a:t>
            </a:r>
            <a:br>
              <a:rPr lang="en-US" altLang="ko-KR" sz="1400" dirty="0"/>
            </a:br>
            <a:r>
              <a:rPr lang="ko-KR" altLang="en-US" sz="1400" dirty="0"/>
              <a:t>연결요소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br>
              <a:rPr lang="en-US" altLang="ko-KR" sz="1400" dirty="0"/>
            </a:br>
            <a:r>
              <a:rPr lang="ko-KR" altLang="en-US" sz="1400" dirty="0"/>
              <a:t>연결요소</a:t>
            </a:r>
            <a:r>
              <a:rPr lang="en-US" altLang="ko-KR" sz="1400" dirty="0"/>
              <a:t>2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br>
              <a:rPr lang="en-US" altLang="ko-KR" sz="1400" dirty="0"/>
            </a:br>
            <a:r>
              <a:rPr lang="ko-KR" altLang="en-US" sz="1400" dirty="0"/>
              <a:t>연결요소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454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최소비용 </a:t>
            </a:r>
            <a:r>
              <a:rPr lang="ko-KR" altLang="en-US" dirty="0" err="1"/>
              <a:t>신장트리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lvl="1"/>
            <a:r>
              <a:rPr lang="en-US" altLang="ko-KR" dirty="0" err="1"/>
              <a:t>Kruskal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</a:t>
            </a:r>
            <a:r>
              <a:rPr lang="en-US" altLang="ko-KR" dirty="0"/>
              <a:t>C++</a:t>
            </a:r>
            <a:r>
              <a:rPr lang="ko-KR" altLang="en-US" dirty="0"/>
              <a:t>로 작성하시오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프로그램 </a:t>
            </a:r>
            <a:r>
              <a:rPr lang="en-US" altLang="ko-KR" dirty="0"/>
              <a:t>5.25~26</a:t>
            </a:r>
            <a:r>
              <a:rPr lang="ko-KR" altLang="en-US" dirty="0"/>
              <a:t>의 </a:t>
            </a:r>
            <a:r>
              <a:rPr lang="en-US" altLang="ko-KR" dirty="0"/>
              <a:t>Weighted Union</a:t>
            </a:r>
            <a:r>
              <a:rPr lang="ko-KR" altLang="en-US" dirty="0"/>
              <a:t>과 </a:t>
            </a:r>
            <a:r>
              <a:rPr lang="en-US" altLang="ko-KR" dirty="0" err="1"/>
              <a:t>CollapsingFind</a:t>
            </a:r>
            <a:r>
              <a:rPr lang="ko-KR" altLang="en-US" dirty="0"/>
              <a:t>를 사용하여 사이클 파악</a:t>
            </a:r>
            <a:endParaRPr lang="en-US" altLang="ko-KR" dirty="0"/>
          </a:p>
          <a:p>
            <a:pPr lvl="1"/>
            <a:r>
              <a:rPr lang="ko-KR" altLang="en-US" dirty="0"/>
              <a:t>실행 예는 아래와 같음</a:t>
            </a:r>
            <a:endParaRPr lang="en-US" altLang="ko-KR" dirty="0"/>
          </a:p>
          <a:p>
            <a:pPr lvl="2"/>
            <a:r>
              <a:rPr lang="ko-KR" altLang="en-US" dirty="0"/>
              <a:t>파일 입력을 받음</a:t>
            </a:r>
            <a:endParaRPr lang="en-US" altLang="ko-KR" dirty="0"/>
          </a:p>
          <a:p>
            <a:pPr lvl="3"/>
            <a:r>
              <a:rPr lang="ko-KR" altLang="en-US" dirty="0"/>
              <a:t>파일의 내용은 </a:t>
            </a:r>
            <a:r>
              <a:rPr lang="ko-KR" altLang="en-US" dirty="0" err="1"/>
              <a:t>첫줄은</a:t>
            </a:r>
            <a:r>
              <a:rPr lang="ko-KR" altLang="en-US" dirty="0"/>
              <a:t> 정점의 개수</a:t>
            </a:r>
            <a:r>
              <a:rPr lang="en-US" altLang="ko-KR" dirty="0"/>
              <a:t>.</a:t>
            </a:r>
            <a:r>
              <a:rPr lang="ko-KR" altLang="en-US" dirty="0"/>
              <a:t> 정점이 개수가 </a:t>
            </a:r>
            <a:r>
              <a:rPr lang="en-US" altLang="ko-KR" dirty="0"/>
              <a:t>5</a:t>
            </a:r>
            <a:r>
              <a:rPr lang="ko-KR" altLang="en-US" dirty="0"/>
              <a:t>이면 </a:t>
            </a:r>
            <a:r>
              <a:rPr lang="en-US" altLang="ko-KR" dirty="0"/>
              <a:t>0~4</a:t>
            </a:r>
            <a:r>
              <a:rPr lang="ko-KR" altLang="en-US" dirty="0"/>
              <a:t>까지의 </a:t>
            </a:r>
            <a:r>
              <a:rPr lang="ko-KR" altLang="en-US" dirty="0" err="1"/>
              <a:t>다섯개의</a:t>
            </a:r>
            <a:r>
              <a:rPr lang="ko-KR" altLang="en-US" dirty="0"/>
              <a:t> 정점을 가정</a:t>
            </a:r>
            <a:endParaRPr lang="en-US" altLang="ko-KR" dirty="0"/>
          </a:p>
          <a:p>
            <a:pPr lvl="3"/>
            <a:r>
              <a:rPr lang="ko-KR" altLang="en-US" dirty="0"/>
              <a:t>나머지 줄은 </a:t>
            </a:r>
            <a:r>
              <a:rPr lang="en-US" altLang="ko-KR" dirty="0"/>
              <a:t>“</a:t>
            </a:r>
            <a:r>
              <a:rPr lang="ko-KR" altLang="en-US" dirty="0"/>
              <a:t>정점 정점 가중치 </a:t>
            </a:r>
            <a:r>
              <a:rPr lang="en-US" altLang="ko-KR" dirty="0"/>
              <a:t>triple</a:t>
            </a:r>
            <a:r>
              <a:rPr lang="ko-KR" altLang="en-US" dirty="0"/>
              <a:t>로 구성된 간선 정보</a:t>
            </a:r>
            <a:r>
              <a:rPr lang="en-US" altLang="ko-KR" dirty="0"/>
              <a:t>.</a:t>
            </a:r>
            <a:r>
              <a:rPr lang="ko-KR" altLang="en-US" dirty="0"/>
              <a:t> 마지막은 </a:t>
            </a:r>
            <a:r>
              <a:rPr lang="en-US" altLang="ko-KR" dirty="0"/>
              <a:t>-1</a:t>
            </a:r>
          </a:p>
          <a:p>
            <a:pPr lvl="2"/>
            <a:r>
              <a:rPr lang="ko-KR" altLang="en-US" dirty="0" err="1"/>
              <a:t>트리가</a:t>
            </a:r>
            <a:r>
              <a:rPr lang="ko-KR" altLang="en-US" dirty="0"/>
              <a:t> </a:t>
            </a:r>
            <a:r>
              <a:rPr lang="en-US" altLang="ko-KR" dirty="0"/>
              <a:t>connected </a:t>
            </a:r>
            <a:r>
              <a:rPr lang="ko-KR" altLang="en-US" dirty="0"/>
              <a:t>되어 있지 않은 경우에는 </a:t>
            </a:r>
            <a:r>
              <a:rPr lang="en-US" altLang="ko-KR" dirty="0"/>
              <a:t>“</a:t>
            </a:r>
            <a:r>
              <a:rPr lang="ko-KR" altLang="en-US" dirty="0"/>
              <a:t>최소비용 </a:t>
            </a:r>
            <a:r>
              <a:rPr lang="ko-KR" altLang="en-US" dirty="0" err="1"/>
              <a:t>신장트리를</a:t>
            </a:r>
            <a:r>
              <a:rPr lang="ko-KR" altLang="en-US" dirty="0"/>
              <a:t> 구할 수 없음</a:t>
            </a:r>
            <a:r>
              <a:rPr lang="en-US" altLang="ko-KR" dirty="0"/>
              <a:t>”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어떤 자료구조를 사용하는 것이 좋은지 고민해 보고</a:t>
            </a:r>
            <a:r>
              <a:rPr lang="en-US" altLang="ko-KR" dirty="0"/>
              <a:t>,</a:t>
            </a:r>
            <a:r>
              <a:rPr lang="ko-KR" altLang="en-US" dirty="0"/>
              <a:t> 선택한 자료구조를 사용한 이유를 프로그램에 주석의 형태로 설명하시오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ex. </a:t>
            </a:r>
            <a:r>
              <a:rPr lang="ko-KR" altLang="en-US" dirty="0"/>
              <a:t>인접 리스트를 사용</a:t>
            </a:r>
            <a:r>
              <a:rPr lang="en-US" altLang="ko-KR" dirty="0"/>
              <a:t>.</a:t>
            </a:r>
            <a:r>
              <a:rPr lang="ko-KR" altLang="en-US" dirty="0"/>
              <a:t> 왜냐하면 </a:t>
            </a:r>
            <a:r>
              <a:rPr lang="en-US" altLang="ko-KR" dirty="0"/>
              <a:t>….</a:t>
            </a:r>
            <a:br>
              <a:rPr lang="en-US" altLang="ko-KR" dirty="0"/>
            </a:br>
            <a:r>
              <a:rPr lang="ko-KR" altLang="en-US" dirty="0"/>
              <a:t>      인접리스트나 배열 등의 그래프 표현 자체를 사용하지 않음</a:t>
            </a:r>
            <a:r>
              <a:rPr lang="en-US" altLang="ko-KR" dirty="0"/>
              <a:t>.</a:t>
            </a:r>
            <a:r>
              <a:rPr lang="ko-KR" altLang="en-US" dirty="0"/>
              <a:t> 왜냐하면 </a:t>
            </a:r>
            <a:r>
              <a:rPr lang="en-US" altLang="ko-KR" dirty="0"/>
              <a:t>….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591017"/>
            <a:ext cx="6768752" cy="11521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무방향</a:t>
            </a:r>
            <a:r>
              <a:rPr lang="ko-KR" altLang="en-US" sz="1400" dirty="0">
                <a:solidFill>
                  <a:schemeClr val="tx1"/>
                </a:solidFill>
              </a:rPr>
              <a:t> 가중치 그래프가 저장된 파일명을 입력하시오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종료는 </a:t>
            </a:r>
            <a:r>
              <a:rPr lang="en-US" altLang="ko-KR" sz="1400" dirty="0">
                <a:solidFill>
                  <a:schemeClr val="tx1"/>
                </a:solidFill>
              </a:rPr>
              <a:t>quit): </a:t>
            </a:r>
            <a:r>
              <a:rPr lang="en-US" altLang="ko-KR" sz="1400" dirty="0">
                <a:solidFill>
                  <a:srgbClr val="FF0000"/>
                </a:solidFill>
              </a:rPr>
              <a:t>graph2.txt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선택된 간선 </a:t>
            </a:r>
            <a:r>
              <a:rPr lang="en-US" altLang="ko-KR" sz="1400" dirty="0">
                <a:solidFill>
                  <a:schemeClr val="tx1"/>
                </a:solidFill>
              </a:rPr>
              <a:t>(0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12)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14)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16)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22)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25)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최소비용 </a:t>
            </a:r>
            <a:r>
              <a:rPr lang="ko-KR" altLang="en-US" sz="1400" dirty="0" err="1">
                <a:solidFill>
                  <a:schemeClr val="tx1"/>
                </a:solidFill>
              </a:rPr>
              <a:t>신장트리를</a:t>
            </a:r>
            <a:r>
              <a:rPr lang="ko-KR" altLang="en-US" sz="1400" dirty="0">
                <a:solidFill>
                  <a:schemeClr val="tx1"/>
                </a:solidFill>
              </a:rPr>
              <a:t> 구할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최소비용은 </a:t>
            </a:r>
            <a:r>
              <a:rPr lang="en-US" altLang="ko-KR" sz="1400" dirty="0">
                <a:solidFill>
                  <a:schemeClr val="tx1"/>
                </a:solidFill>
              </a:rPr>
              <a:t>10+12+14+16+22+25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24228" y="3861046"/>
            <a:ext cx="25202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7</a:t>
            </a:r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28</a:t>
            </a:r>
            <a:r>
              <a:rPr lang="ko-KR" altLang="en-US" sz="1400" dirty="0"/>
              <a:t>  </a:t>
            </a:r>
            <a:r>
              <a:rPr lang="en-US" altLang="ko-KR" sz="1400" dirty="0"/>
              <a:t>0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  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 </a:t>
            </a:r>
            <a:r>
              <a:rPr lang="en-US" altLang="ko-KR" sz="1400" dirty="0"/>
              <a:t>16</a:t>
            </a:r>
            <a:r>
              <a:rPr lang="ko-KR" altLang="en-US" sz="1400" dirty="0"/>
              <a:t>  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 </a:t>
            </a:r>
            <a:r>
              <a:rPr lang="en-US" altLang="ko-KR" sz="1400" dirty="0"/>
              <a:t>14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12</a:t>
            </a:r>
            <a:r>
              <a:rPr lang="ko-KR" altLang="en-US" sz="1400" dirty="0"/>
              <a:t>  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22</a:t>
            </a:r>
            <a:r>
              <a:rPr lang="ko-KR" altLang="en-US" sz="1400" dirty="0"/>
              <a:t>  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 </a:t>
            </a:r>
            <a:r>
              <a:rPr lang="en-US" altLang="ko-KR" sz="1400" dirty="0"/>
              <a:t>18</a:t>
            </a:r>
            <a:r>
              <a:rPr lang="ko-KR" altLang="en-US" sz="1400" dirty="0"/>
              <a:t>  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 </a:t>
            </a:r>
            <a:r>
              <a:rPr lang="en-US" altLang="ko-KR" sz="1400" dirty="0"/>
              <a:t>24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25</a:t>
            </a:r>
            <a:r>
              <a:rPr lang="ko-KR" altLang="en-US" sz="1400" dirty="0"/>
              <a:t>  </a:t>
            </a:r>
            <a:r>
              <a:rPr lang="en-US" altLang="ko-KR" sz="1400" dirty="0"/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2340" y="3680264"/>
            <a:ext cx="187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graph2.txt</a:t>
            </a:r>
            <a:r>
              <a:rPr lang="ko-KR" altLang="en-US" sz="1400" dirty="0"/>
              <a:t>의 내용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  <a:r>
              <a:rPr lang="en-US" altLang="ko-KR" dirty="0"/>
              <a:t>(3)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C5AEE3-465A-4739-9E1C-2CEB28EDB29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위상 정렬 프로그래밍</a:t>
            </a:r>
            <a:endParaRPr lang="en-US" altLang="ko-KR" dirty="0"/>
          </a:p>
          <a:p>
            <a:pPr lvl="1"/>
            <a:r>
              <a:rPr lang="ko-KR" altLang="en-US" dirty="0"/>
              <a:t>아래와 같이 전체 정점의 개수와</a:t>
            </a:r>
            <a:r>
              <a:rPr lang="en-US" altLang="ko-KR" dirty="0"/>
              <a:t>,</a:t>
            </a:r>
            <a:r>
              <a:rPr lang="ko-KR" altLang="en-US" dirty="0"/>
              <a:t> 시작 정점</a:t>
            </a:r>
            <a:r>
              <a:rPr lang="en-US" altLang="ko-KR" dirty="0"/>
              <a:t>,</a:t>
            </a:r>
            <a:r>
              <a:rPr lang="ko-KR" altLang="en-US" dirty="0"/>
              <a:t> 간선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위상 정렬을 수행하는 프로그램을 작성하시오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그림 </a:t>
            </a:r>
            <a:r>
              <a:rPr lang="en-US" altLang="ko-KR" dirty="0"/>
              <a:t>6.38</a:t>
            </a:r>
            <a:r>
              <a:rPr lang="ko-KR" altLang="en-US" dirty="0"/>
              <a:t>과 같은 인접 리스트 </a:t>
            </a:r>
            <a:r>
              <a:rPr lang="ko-KR" altLang="en-US"/>
              <a:t>표현을 이용하여 </a:t>
            </a:r>
            <a:r>
              <a:rPr lang="ko-KR" altLang="en-US" dirty="0"/>
              <a:t>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입출력은 아래와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정점이 개수가 </a:t>
            </a:r>
            <a:r>
              <a:rPr lang="en-US" altLang="ko-KR" dirty="0"/>
              <a:t>5</a:t>
            </a:r>
            <a:r>
              <a:rPr lang="ko-KR" altLang="en-US" dirty="0"/>
              <a:t>이면 </a:t>
            </a:r>
            <a:r>
              <a:rPr lang="en-US" altLang="ko-KR" dirty="0"/>
              <a:t>0~4</a:t>
            </a:r>
            <a:r>
              <a:rPr lang="ko-KR" altLang="en-US" dirty="0"/>
              <a:t>까지의 </a:t>
            </a:r>
            <a:r>
              <a:rPr lang="ko-KR" altLang="en-US" dirty="0" err="1"/>
              <a:t>다섯개의</a:t>
            </a:r>
            <a:r>
              <a:rPr lang="ko-KR" altLang="en-US" dirty="0"/>
              <a:t> 정점을 가정</a:t>
            </a:r>
            <a:endParaRPr lang="en-US" altLang="ko-KR" dirty="0"/>
          </a:p>
          <a:p>
            <a:pPr lvl="2"/>
            <a:r>
              <a:rPr lang="ko-KR" altLang="en-US" dirty="0"/>
              <a:t>간선은 </a:t>
            </a:r>
            <a:r>
              <a:rPr lang="en-US" altLang="ko-KR" dirty="0"/>
              <a:t>[</a:t>
            </a:r>
            <a:r>
              <a:rPr lang="ko-KR" altLang="en-US" dirty="0"/>
              <a:t>시작점 끝점</a:t>
            </a:r>
            <a:r>
              <a:rPr lang="en-US" altLang="ko-KR" dirty="0"/>
              <a:t>]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lvl="2"/>
            <a:r>
              <a:rPr lang="ko-KR" altLang="en-US" dirty="0"/>
              <a:t>가능한 여러 위상 정렬 중 하나만을 찾아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4078957"/>
            <a:ext cx="8352928" cy="10801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프로그램을 선택하세요 </a:t>
            </a:r>
            <a:r>
              <a:rPr lang="en-US" altLang="ko-KR" sz="1400" dirty="0">
                <a:solidFill>
                  <a:schemeClr val="tx1"/>
                </a:solidFill>
              </a:rPr>
              <a:t>([S]</a:t>
            </a:r>
            <a:r>
              <a:rPr lang="en-US" altLang="ko-KR" sz="1400" dirty="0" err="1">
                <a:solidFill>
                  <a:schemeClr val="tx1"/>
                </a:solidFill>
              </a:rPr>
              <a:t>earch</a:t>
            </a:r>
            <a:r>
              <a:rPr lang="en-US" altLang="ko-KR" sz="1400" dirty="0">
                <a:solidFill>
                  <a:schemeClr val="tx1"/>
                </a:solidFill>
              </a:rPr>
              <a:t> / [M]</a:t>
            </a:r>
            <a:r>
              <a:rPr lang="en-US" altLang="ko-KR" sz="1400" dirty="0" err="1">
                <a:solidFill>
                  <a:schemeClr val="tx1"/>
                </a:solidFill>
              </a:rPr>
              <a:t>inimum</a:t>
            </a:r>
            <a:r>
              <a:rPr lang="en-US" altLang="ko-KR" sz="1400" dirty="0">
                <a:solidFill>
                  <a:schemeClr val="tx1"/>
                </a:solidFill>
              </a:rPr>
              <a:t> cost spanning tree / [T]</a:t>
            </a:r>
            <a:r>
              <a:rPr lang="en-US" altLang="ko-KR" sz="1400" dirty="0" err="1">
                <a:solidFill>
                  <a:schemeClr val="tx1"/>
                </a:solidFill>
              </a:rPr>
              <a:t>opological</a:t>
            </a:r>
            <a:r>
              <a:rPr lang="en-US" altLang="ko-KR" sz="1400" dirty="0">
                <a:solidFill>
                  <a:schemeClr val="tx1"/>
                </a:solidFill>
              </a:rPr>
              <a:t> Sort / [Q]</a:t>
            </a:r>
            <a:r>
              <a:rPr lang="en-US" altLang="ko-KR" sz="1400" dirty="0" err="1">
                <a:solidFill>
                  <a:schemeClr val="tx1"/>
                </a:solidFill>
              </a:rPr>
              <a:t>uit</a:t>
            </a:r>
            <a:r>
              <a:rPr lang="en-US" altLang="ko-KR" sz="1400" dirty="0">
                <a:solidFill>
                  <a:schemeClr val="tx1"/>
                </a:solidFill>
              </a:rPr>
              <a:t>]) : </a:t>
            </a:r>
            <a:r>
              <a:rPr lang="en-US" altLang="ko-KR" sz="1400" dirty="0">
                <a:solidFill>
                  <a:srgbClr val="C00000"/>
                </a:solidFill>
              </a:rPr>
              <a:t>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방향 그래프가 저장된 파일명을 입력하시오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종료는 </a:t>
            </a:r>
            <a:r>
              <a:rPr lang="en-US" altLang="ko-KR" sz="1400" dirty="0">
                <a:solidFill>
                  <a:schemeClr val="tx1"/>
                </a:solidFill>
              </a:rPr>
              <a:t>quit): </a:t>
            </a:r>
            <a:r>
              <a:rPr lang="en-US" altLang="ko-KR" sz="1400" dirty="0">
                <a:solidFill>
                  <a:srgbClr val="FF0000"/>
                </a:solidFill>
              </a:rPr>
              <a:t>graph3.txt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가능한 하나의 위상 정렬 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6336" y="4619017"/>
            <a:ext cx="57606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6</a:t>
            </a:r>
          </a:p>
          <a:p>
            <a:r>
              <a:rPr lang="en-US" altLang="ko-KR" sz="1400" dirty="0"/>
              <a:t>0 1</a:t>
            </a:r>
          </a:p>
          <a:p>
            <a:r>
              <a:rPr lang="en-US" altLang="ko-KR" sz="1400" dirty="0"/>
              <a:t>0 2</a:t>
            </a:r>
          </a:p>
          <a:p>
            <a:r>
              <a:rPr lang="en-US" altLang="ko-KR" sz="1400" dirty="0"/>
              <a:t>0 3 </a:t>
            </a:r>
          </a:p>
          <a:p>
            <a:r>
              <a:rPr lang="en-US" altLang="ko-KR" sz="1400" dirty="0"/>
              <a:t>1 4</a:t>
            </a:r>
          </a:p>
          <a:p>
            <a:r>
              <a:rPr lang="en-US" altLang="ko-KR" sz="1400" dirty="0"/>
              <a:t>2 4</a:t>
            </a:r>
          </a:p>
          <a:p>
            <a:r>
              <a:rPr lang="en-US" altLang="ko-KR" sz="1400" dirty="0"/>
              <a:t>2 5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3 5</a:t>
            </a:r>
          </a:p>
          <a:p>
            <a:r>
              <a:rPr lang="en-US" altLang="ko-KR" sz="1400" dirty="0"/>
              <a:t>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632160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graph3.txt</a:t>
            </a:r>
            <a:r>
              <a:rPr lang="ko-KR" altLang="en-US" sz="1400" dirty="0"/>
              <a:t>의 내용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1489</TotalTime>
  <Words>595</Words>
  <Application>Microsoft Office PowerPoint</Application>
  <PresentationFormat>화면 슬라이드 쇼(4:3)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휴먼엑스포</vt:lpstr>
      <vt:lpstr>Arial</vt:lpstr>
      <vt:lpstr>Symbol</vt:lpstr>
      <vt:lpstr>Wingdings</vt:lpstr>
      <vt:lpstr>Wingdings 3</vt:lpstr>
      <vt:lpstr>원본</vt:lpstr>
      <vt:lpstr>6장 과제 - 제출방식</vt:lpstr>
      <vt:lpstr>6장 과제 – 프로그래밍(1)</vt:lpstr>
      <vt:lpstr>6장 과제 – 프로그래밍(2)</vt:lpstr>
      <vt:lpstr>6장 과제 – 프로그래밍(3)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66</cp:revision>
  <dcterms:created xsi:type="dcterms:W3CDTF">2006-10-05T04:04:58Z</dcterms:created>
  <dcterms:modified xsi:type="dcterms:W3CDTF">2018-05-31T02:41:28Z</dcterms:modified>
</cp:coreProperties>
</file>