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97" r:id="rId3"/>
    <p:sldId id="300" r:id="rId4"/>
    <p:sldId id="299" r:id="rId5"/>
    <p:sldId id="301" r:id="rId6"/>
    <p:sldId id="302" r:id="rId7"/>
    <p:sldId id="303" r:id="rId8"/>
    <p:sldId id="308" r:id="rId9"/>
    <p:sldId id="304" r:id="rId10"/>
    <p:sldId id="305" r:id="rId11"/>
    <p:sldId id="306" r:id="rId12"/>
    <p:sldId id="307" r:id="rId13"/>
    <p:sldId id="29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334"/>
    <a:srgbClr val="3D3C46"/>
    <a:srgbClr val="454551"/>
    <a:srgbClr val="4E4C4D"/>
    <a:srgbClr val="41404A"/>
    <a:srgbClr val="35343C"/>
    <a:srgbClr val="2F2E36"/>
    <a:srgbClr val="312F30"/>
    <a:srgbClr val="303038"/>
    <a:srgbClr val="282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9" autoAdjust="0"/>
    <p:restoredTop sz="94660"/>
  </p:normalViewPr>
  <p:slideViewPr>
    <p:cSldViewPr>
      <p:cViewPr varScale="1">
        <p:scale>
          <a:sx n="86" d="100"/>
          <a:sy n="86" d="100"/>
        </p:scale>
        <p:origin x="59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3568" y="836712"/>
            <a:ext cx="25202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자료구조 </a:t>
            </a:r>
            <a:r>
              <a:rPr lang="ko-KR" altLang="en-US" sz="3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멘토수업</a:t>
            </a:r>
            <a:endParaRPr lang="ko-KR" altLang="en-US" sz="3500" dirty="0">
              <a:solidFill>
                <a:schemeClr val="tx1">
                  <a:lumMod val="65000"/>
                  <a:lumOff val="35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72200" y="5229200"/>
            <a:ext cx="247553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2018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자료구조 멘토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20131228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정학수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27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#2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</a:p>
          <a:p>
            <a:pPr algn="dist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Thin" pitchFamily="34" charset="-127"/>
              </a:rPr>
              <a:t>포인터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1E7D4-BFC5-4511-9BC1-AE41D2AFAB3A}"/>
              </a:ext>
            </a:extLst>
          </p:cNvPr>
          <p:cNvSpPr txBox="1"/>
          <p:nvPr/>
        </p:nvSpPr>
        <p:spPr>
          <a:xfrm>
            <a:off x="2411760" y="20608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 temp = 0 ;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ëë¡­ë°ì¤ë í¸ë ¸ë¤?! 700ë§ ê³ì ì ë³´ ì ì¶">
            <a:extLst>
              <a:ext uri="{FF2B5EF4-FFF2-40B4-BE49-F238E27FC236}">
                <a16:creationId xmlns:a16="http://schemas.microsoft.com/office/drawing/2014/main" id="{ADCA7FA1-2961-439C-8892-B794AF94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18188"/>
            <a:ext cx="2257242" cy="164214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BF8376-040D-4C78-83E0-1B335196AA9A}"/>
              </a:ext>
            </a:extLst>
          </p:cNvPr>
          <p:cNvSpPr txBox="1"/>
          <p:nvPr/>
        </p:nvSpPr>
        <p:spPr>
          <a:xfrm>
            <a:off x="5724128" y="20608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*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pTemp</a:t>
            </a:r>
            <a:r>
              <a:rPr lang="en-US" altLang="ko-KR" dirty="0">
                <a:solidFill>
                  <a:schemeClr val="bg1"/>
                </a:solidFill>
              </a:rPr>
              <a:t> = &amp;temp 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F68A8C0-6EEE-475C-97B5-773EA38EA6EA}"/>
              </a:ext>
            </a:extLst>
          </p:cNvPr>
          <p:cNvSpPr/>
          <p:nvPr/>
        </p:nvSpPr>
        <p:spPr>
          <a:xfrm>
            <a:off x="1592065" y="4555845"/>
            <a:ext cx="3106198" cy="13510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A9A380C-B978-4817-A9CF-2A89EA9082B3}"/>
              </a:ext>
            </a:extLst>
          </p:cNvPr>
          <p:cNvSpPr/>
          <p:nvPr/>
        </p:nvSpPr>
        <p:spPr>
          <a:xfrm>
            <a:off x="1762728" y="4696231"/>
            <a:ext cx="2764871" cy="10850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temp</a:t>
            </a: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메모리 주소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1004</a:t>
            </a: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내용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(int) 0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9D8C10-D7E7-441C-B00A-A0838D1A5FB0}"/>
              </a:ext>
            </a:extLst>
          </p:cNvPr>
          <p:cNvSpPr/>
          <p:nvPr/>
        </p:nvSpPr>
        <p:spPr>
          <a:xfrm>
            <a:off x="5436096" y="4562404"/>
            <a:ext cx="3106198" cy="13510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CB3B708-B90A-4EE7-8B0A-F311C9F8D9B4}"/>
              </a:ext>
            </a:extLst>
          </p:cNvPr>
          <p:cNvSpPr/>
          <p:nvPr/>
        </p:nvSpPr>
        <p:spPr>
          <a:xfrm>
            <a:off x="5606759" y="4702790"/>
            <a:ext cx="2764871" cy="10850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pTemp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메모리 주소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2005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내용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1004</a:t>
            </a:r>
          </a:p>
        </p:txBody>
      </p:sp>
      <p:pic>
        <p:nvPicPr>
          <p:cNvPr id="13" name="Picture 2" descr="ëë¡­ë°ì¤ë í¸ë ¸ë¤?! 700ë§ ê³ì ì ë³´ ì ì¶">
            <a:extLst>
              <a:ext uri="{FF2B5EF4-FFF2-40B4-BE49-F238E27FC236}">
                <a16:creationId xmlns:a16="http://schemas.microsoft.com/office/drawing/2014/main" id="{DF5FD4A6-29DD-4EB4-A6E6-83771B462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18188"/>
            <a:ext cx="2257242" cy="164214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6FF7C6C-AA17-422E-8EFA-FD05DC889E11}"/>
              </a:ext>
            </a:extLst>
          </p:cNvPr>
          <p:cNvSpPr/>
          <p:nvPr/>
        </p:nvSpPr>
        <p:spPr>
          <a:xfrm>
            <a:off x="1475656" y="791706"/>
            <a:ext cx="2304256" cy="78483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58F09C6-2D71-4A24-96E9-1A7590F6DCB9}"/>
              </a:ext>
            </a:extLst>
          </p:cNvPr>
          <p:cNvSpPr/>
          <p:nvPr/>
        </p:nvSpPr>
        <p:spPr>
          <a:xfrm>
            <a:off x="1655676" y="932093"/>
            <a:ext cx="194421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551"/>
                </a:solidFill>
              </a:rPr>
              <a:t>포인터</a:t>
            </a:r>
            <a:r>
              <a:rPr lang="en-US" altLang="ko-KR" dirty="0">
                <a:solidFill>
                  <a:srgbClr val="454551"/>
                </a:solidFill>
              </a:rPr>
              <a:t>?</a:t>
            </a:r>
            <a:endParaRPr lang="ko-KR" altLang="en-US" dirty="0">
              <a:solidFill>
                <a:srgbClr val="45455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999445-4FAF-440E-9A4C-5326A7289E50}"/>
              </a:ext>
            </a:extLst>
          </p:cNvPr>
          <p:cNvSpPr/>
          <p:nvPr/>
        </p:nvSpPr>
        <p:spPr>
          <a:xfrm>
            <a:off x="3959932" y="7224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포인터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(pointer)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</a:rPr>
              <a:t>는 프로그래밍 언어에서 다른 변수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</a:rPr>
              <a:t>혹은 그 변수의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메모리 공간주소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</a:rPr>
              <a:t>를 가리키는 변수를 말한다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</a:rPr>
              <a:t>. 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Light" pitchFamily="34" charset="-127"/>
              </a:rPr>
              <a:t>2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</a:p>
          <a:p>
            <a:pPr algn="dist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Thin" pitchFamily="34" charset="-127"/>
              </a:rPr>
              <a:t>포인터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7417EF-D7DE-4D2D-A71B-51A7EECE3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402" y="655264"/>
            <a:ext cx="1512168" cy="7116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2449FB-8D9A-4AC0-9C06-64A366D14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5" y="618653"/>
            <a:ext cx="2981229" cy="4495317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01BB249-764E-48E3-A1B4-D7F12A25D45A}"/>
              </a:ext>
            </a:extLst>
          </p:cNvPr>
          <p:cNvSpPr/>
          <p:nvPr/>
        </p:nvSpPr>
        <p:spPr>
          <a:xfrm>
            <a:off x="5292080" y="618653"/>
            <a:ext cx="1377078" cy="78483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03CC0C2-2DA5-45B9-9E94-45D583EEC89C}"/>
              </a:ext>
            </a:extLst>
          </p:cNvPr>
          <p:cNvSpPr/>
          <p:nvPr/>
        </p:nvSpPr>
        <p:spPr>
          <a:xfrm>
            <a:off x="5472100" y="759040"/>
            <a:ext cx="1053042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551"/>
                </a:solidFill>
              </a:rPr>
              <a:t>결과</a:t>
            </a: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0C3A1973-9EC6-4ABA-AB18-5AFF64AC3F07}"/>
              </a:ext>
            </a:extLst>
          </p:cNvPr>
          <p:cNvSpPr/>
          <p:nvPr/>
        </p:nvSpPr>
        <p:spPr>
          <a:xfrm>
            <a:off x="4067944" y="2885512"/>
            <a:ext cx="216024" cy="2127663"/>
          </a:xfrm>
          <a:prstGeom prst="righ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45BF5CD-E1D0-4777-8BDF-028CEBA72C9C}"/>
              </a:ext>
            </a:extLst>
          </p:cNvPr>
          <p:cNvSpPr/>
          <p:nvPr/>
        </p:nvSpPr>
        <p:spPr>
          <a:xfrm>
            <a:off x="4067944" y="1403483"/>
            <a:ext cx="216024" cy="1233429"/>
          </a:xfrm>
          <a:prstGeom prst="righ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3FABFE-AEF9-4649-BEEB-0A044A0420BD}"/>
              </a:ext>
            </a:extLst>
          </p:cNvPr>
          <p:cNvSpPr txBox="1"/>
          <p:nvPr/>
        </p:nvSpPr>
        <p:spPr>
          <a:xfrm>
            <a:off x="4456884" y="1772816"/>
            <a:ext cx="11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스코프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FE2E73-8E2B-45B1-88C4-E150B4347AF4}"/>
              </a:ext>
            </a:extLst>
          </p:cNvPr>
          <p:cNvSpPr txBox="1"/>
          <p:nvPr/>
        </p:nvSpPr>
        <p:spPr>
          <a:xfrm>
            <a:off x="4456884" y="3764677"/>
            <a:ext cx="11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스코프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F0B08B-C022-43F9-910D-930F3B319A18}"/>
              </a:ext>
            </a:extLst>
          </p:cNvPr>
          <p:cNvSpPr/>
          <p:nvPr/>
        </p:nvSpPr>
        <p:spPr>
          <a:xfrm>
            <a:off x="4912794" y="4509120"/>
            <a:ext cx="3879216" cy="153657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36BB139-A892-47EF-B916-6CE0DBE22F06}"/>
              </a:ext>
            </a:extLst>
          </p:cNvPr>
          <p:cNvSpPr/>
          <p:nvPr/>
        </p:nvSpPr>
        <p:spPr>
          <a:xfrm>
            <a:off x="5148064" y="4701345"/>
            <a:ext cx="3391361" cy="11521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551"/>
                </a:solidFill>
              </a:rPr>
              <a:t>스코프 </a:t>
            </a:r>
            <a:r>
              <a:rPr lang="en-US" altLang="ko-KR" dirty="0">
                <a:solidFill>
                  <a:srgbClr val="454551"/>
                </a:solidFill>
              </a:rPr>
              <a:t>1</a:t>
            </a:r>
            <a:r>
              <a:rPr lang="ko-KR" altLang="en-US" dirty="0">
                <a:solidFill>
                  <a:srgbClr val="454551"/>
                </a:solidFill>
              </a:rPr>
              <a:t>의 </a:t>
            </a:r>
            <a:r>
              <a:rPr lang="en-US" altLang="ko-KR" dirty="0">
                <a:solidFill>
                  <a:srgbClr val="454551"/>
                </a:solidFill>
              </a:rPr>
              <a:t>num1, num2</a:t>
            </a:r>
          </a:p>
          <a:p>
            <a:pPr algn="ctr"/>
            <a:r>
              <a:rPr lang="en-US" altLang="ko-KR" dirty="0">
                <a:solidFill>
                  <a:srgbClr val="454551"/>
                </a:solidFill>
              </a:rPr>
              <a:t>≠</a:t>
            </a:r>
          </a:p>
          <a:p>
            <a:pPr algn="ctr"/>
            <a:r>
              <a:rPr lang="ko-KR" altLang="en-US" dirty="0" err="1">
                <a:solidFill>
                  <a:srgbClr val="454551"/>
                </a:solidFill>
              </a:rPr>
              <a:t>스코프</a:t>
            </a:r>
            <a:r>
              <a:rPr lang="ko-KR" altLang="en-US" dirty="0">
                <a:solidFill>
                  <a:srgbClr val="454551"/>
                </a:solidFill>
              </a:rPr>
              <a:t> </a:t>
            </a:r>
            <a:r>
              <a:rPr lang="en-US" altLang="ko-KR" dirty="0">
                <a:solidFill>
                  <a:srgbClr val="454551"/>
                </a:solidFill>
              </a:rPr>
              <a:t>2</a:t>
            </a:r>
            <a:r>
              <a:rPr lang="ko-KR" altLang="en-US" dirty="0">
                <a:solidFill>
                  <a:srgbClr val="454551"/>
                </a:solidFill>
              </a:rPr>
              <a:t>의 </a:t>
            </a:r>
            <a:r>
              <a:rPr lang="en-US" altLang="ko-KR" dirty="0">
                <a:solidFill>
                  <a:srgbClr val="454551"/>
                </a:solidFill>
              </a:rPr>
              <a:t>num1, num2</a:t>
            </a:r>
            <a:endParaRPr lang="ko-KR" altLang="en-US" dirty="0">
              <a:solidFill>
                <a:srgbClr val="4545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5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20" grpId="0" animBg="1"/>
      <p:bldP spid="21" grpId="0"/>
      <p:bldP spid="22" grpId="0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Light" pitchFamily="34" charset="-127"/>
              </a:rPr>
              <a:t>2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</a:p>
          <a:p>
            <a:pPr algn="dist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Thin" pitchFamily="34" charset="-127"/>
              </a:rPr>
              <a:t>포인터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0E5CB0-DC45-4582-B187-6B456F642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634097"/>
            <a:ext cx="3024336" cy="4495317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26B194D-4754-4C88-83D3-E04E02F6D6E1}"/>
              </a:ext>
            </a:extLst>
          </p:cNvPr>
          <p:cNvSpPr/>
          <p:nvPr/>
        </p:nvSpPr>
        <p:spPr>
          <a:xfrm>
            <a:off x="5397050" y="5517232"/>
            <a:ext cx="1377078" cy="78483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1418800-A54B-4FD3-A323-2E010D29360E}"/>
              </a:ext>
            </a:extLst>
          </p:cNvPr>
          <p:cNvSpPr/>
          <p:nvPr/>
        </p:nvSpPr>
        <p:spPr>
          <a:xfrm>
            <a:off x="5577070" y="5657619"/>
            <a:ext cx="1053042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551"/>
                </a:solidFill>
              </a:rPr>
              <a:t>결과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0E5BC1B-4DBC-4FE8-8FDD-8DDA37B99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194" y="5553843"/>
            <a:ext cx="1474043" cy="7116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A20D0D-5C42-45CB-A469-9F87AFA71DF0}"/>
              </a:ext>
            </a:extLst>
          </p:cNvPr>
          <p:cNvSpPr txBox="1"/>
          <p:nvPr/>
        </p:nvSpPr>
        <p:spPr>
          <a:xfrm>
            <a:off x="4644010" y="1269050"/>
            <a:ext cx="26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→ </a:t>
            </a:r>
            <a:r>
              <a:rPr lang="en-US" altLang="ko-KR" dirty="0" err="1">
                <a:solidFill>
                  <a:schemeClr val="bg1"/>
                </a:solidFill>
              </a:rPr>
              <a:t>int</a:t>
            </a:r>
            <a:r>
              <a:rPr lang="en-US" altLang="ko-KR" dirty="0">
                <a:solidFill>
                  <a:schemeClr val="bg1"/>
                </a:solidFill>
              </a:rPr>
              <a:t>* num1 = &amp;num1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866F3A-4024-4912-9E17-847D9CB3526B}"/>
              </a:ext>
            </a:extLst>
          </p:cNvPr>
          <p:cNvSpPr/>
          <p:nvPr/>
        </p:nvSpPr>
        <p:spPr>
          <a:xfrm>
            <a:off x="2555777" y="1345704"/>
            <a:ext cx="720080" cy="216024"/>
          </a:xfrm>
          <a:prstGeom prst="rect">
            <a:avLst/>
          </a:prstGeom>
          <a:noFill/>
          <a:ln w="44450" cap="sq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649EB4-68FB-4AE0-9171-D4DC5C8EF865}"/>
              </a:ext>
            </a:extLst>
          </p:cNvPr>
          <p:cNvSpPr/>
          <p:nvPr/>
        </p:nvSpPr>
        <p:spPr>
          <a:xfrm>
            <a:off x="2555777" y="1700808"/>
            <a:ext cx="576063" cy="288032"/>
          </a:xfrm>
          <a:prstGeom prst="rect">
            <a:avLst/>
          </a:prstGeom>
          <a:noFill/>
          <a:ln w="44450" cap="sq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21CECD4-136C-4ACF-B39D-C3CD89E48D66}"/>
              </a:ext>
            </a:extLst>
          </p:cNvPr>
          <p:cNvSpPr/>
          <p:nvPr/>
        </p:nvSpPr>
        <p:spPr>
          <a:xfrm>
            <a:off x="4788024" y="1775524"/>
            <a:ext cx="3106198" cy="135107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FB1741E-5C7D-4A12-BF4E-CD59A0A8D78D}"/>
              </a:ext>
            </a:extLst>
          </p:cNvPr>
          <p:cNvSpPr/>
          <p:nvPr/>
        </p:nvSpPr>
        <p:spPr>
          <a:xfrm>
            <a:off x="4958687" y="1915910"/>
            <a:ext cx="2764871" cy="10850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num1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메모리 주소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2005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내용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AE5FD-939E-4020-B172-269D1287971A}"/>
              </a:ext>
            </a:extLst>
          </p:cNvPr>
          <p:cNvSpPr txBox="1"/>
          <p:nvPr/>
        </p:nvSpPr>
        <p:spPr>
          <a:xfrm>
            <a:off x="4860032" y="34290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 + </a:t>
            </a:r>
            <a:r>
              <a:rPr lang="ko-KR" altLang="en-US" dirty="0">
                <a:solidFill>
                  <a:schemeClr val="bg1"/>
                </a:solidFill>
              </a:rPr>
              <a:t>주소 통 </a:t>
            </a:r>
            <a:r>
              <a:rPr lang="en-US" altLang="ko-KR" dirty="0">
                <a:solidFill>
                  <a:schemeClr val="bg1"/>
                </a:solidFill>
              </a:rPr>
              <a:t>= </a:t>
            </a:r>
            <a:r>
              <a:rPr lang="ko-KR" altLang="en-US" dirty="0">
                <a:solidFill>
                  <a:schemeClr val="bg1"/>
                </a:solidFill>
              </a:rPr>
              <a:t>주소에 담긴 값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4EEAA-F257-40A7-810D-FE1BD43B6027}"/>
              </a:ext>
            </a:extLst>
          </p:cNvPr>
          <p:cNvSpPr txBox="1"/>
          <p:nvPr/>
        </p:nvSpPr>
        <p:spPr>
          <a:xfrm>
            <a:off x="4580182" y="4110107"/>
            <a:ext cx="4509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포인터 변수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ko-KR" altLang="en-US" dirty="0">
                <a:solidFill>
                  <a:srgbClr val="FF0000"/>
                </a:solidFill>
              </a:rPr>
              <a:t>포인터</a:t>
            </a:r>
            <a:r>
              <a:rPr lang="ko-KR" altLang="en-US" dirty="0">
                <a:solidFill>
                  <a:schemeClr val="bg1"/>
                </a:solidFill>
              </a:rPr>
              <a:t>를 붙이면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포인터 변수가 담고있는 주소의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ko-KR" altLang="en-US" dirty="0">
                <a:solidFill>
                  <a:schemeClr val="bg1"/>
                </a:solidFill>
              </a:rPr>
              <a:t>이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79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" grpId="0"/>
      <p:bldP spid="17" grpId="0" animBg="1"/>
      <p:bldP spid="18" grpId="0" animBg="1"/>
      <p:bldP spid="19" grpId="0" animBg="1"/>
      <p:bldP spid="20" grpId="0" animBg="1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19872" y="2204864"/>
            <a:ext cx="252028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35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Thin" pitchFamily="34" charset="-127"/>
                <a:ea typeface="Noto Sans CJK KR Thin" pitchFamily="34" charset="-127"/>
              </a:rPr>
              <a:t>Q</a:t>
            </a:r>
            <a:r>
              <a:rPr lang="ko-KR" altLang="en-US" sz="35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  <a:r>
              <a:rPr lang="en-US" altLang="ko-KR" sz="35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Thin" pitchFamily="34" charset="-127"/>
                <a:ea typeface="Noto Sans CJK KR Thin" pitchFamily="34" charset="-127"/>
              </a:rPr>
              <a:t>&amp; A </a:t>
            </a:r>
            <a:endParaRPr lang="ko-KR" altLang="en-US" sz="3500" dirty="0">
              <a:solidFill>
                <a:prstClr val="black">
                  <a:lumMod val="65000"/>
                  <a:lumOff val="35000"/>
                </a:prst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13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55576" y="791706"/>
            <a:ext cx="223224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Noto Sans CJK KR Thin" pitchFamily="34" charset="-127"/>
                <a:ea typeface="Noto Sans CJK KR Bold" pitchFamily="34" charset="-127"/>
              </a:rPr>
              <a:t>INDEX</a:t>
            </a:r>
            <a:endParaRPr lang="ko-KR" altLang="en-US" sz="2500" dirty="0">
              <a:solidFill>
                <a:schemeClr val="bg1">
                  <a:lumMod val="85000"/>
                </a:scheme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9F8104-0464-4D2C-A8A2-BF3A9DD46D3B}"/>
              </a:ext>
            </a:extLst>
          </p:cNvPr>
          <p:cNvGrpSpPr/>
          <p:nvPr/>
        </p:nvGrpSpPr>
        <p:grpSpPr>
          <a:xfrm>
            <a:off x="281769" y="1883349"/>
            <a:ext cx="3179862" cy="1037819"/>
            <a:chOff x="951918" y="2899012"/>
            <a:chExt cx="3179862" cy="1037819"/>
          </a:xfrm>
        </p:grpSpPr>
        <p:sp>
          <p:nvSpPr>
            <p:cNvPr id="43" name="직사각형 42"/>
            <p:cNvSpPr/>
            <p:nvPr/>
          </p:nvSpPr>
          <p:spPr>
            <a:xfrm>
              <a:off x="1415542" y="2951494"/>
              <a:ext cx="224292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3000" b="1" dirty="0">
                  <a:solidFill>
                    <a:schemeClr val="bg1">
                      <a:lumMod val="8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클래스 구현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309212" y="3480835"/>
              <a:ext cx="45557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ko-KR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0 1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07904" y="2921168"/>
              <a:ext cx="42387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]</a:t>
              </a:r>
              <a:endParaRPr lang="ko-KR" altLang="en-US" sz="60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51918" y="2899012"/>
              <a:ext cx="42387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[</a:t>
              </a:r>
              <a:endParaRPr lang="ko-KR" altLang="en-US" sz="60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BE0DD4-9BBB-40F9-8925-FB2AEC792C40}"/>
              </a:ext>
            </a:extLst>
          </p:cNvPr>
          <p:cNvGrpSpPr/>
          <p:nvPr/>
        </p:nvGrpSpPr>
        <p:grpSpPr>
          <a:xfrm>
            <a:off x="2782864" y="3220403"/>
            <a:ext cx="3179862" cy="1037819"/>
            <a:chOff x="4645511" y="2921168"/>
            <a:chExt cx="3179862" cy="1037819"/>
          </a:xfrm>
        </p:grpSpPr>
        <p:sp>
          <p:nvSpPr>
            <p:cNvPr id="63" name="직사각형 62"/>
            <p:cNvSpPr/>
            <p:nvPr/>
          </p:nvSpPr>
          <p:spPr>
            <a:xfrm>
              <a:off x="5561178" y="2973650"/>
              <a:ext cx="133882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3000" b="1" dirty="0">
                  <a:solidFill>
                    <a:schemeClr val="bg1">
                      <a:lumMod val="8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포인터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002805" y="3502991"/>
              <a:ext cx="45557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ko-KR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0 2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401497" y="2943324"/>
              <a:ext cx="42387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]</a:t>
              </a:r>
              <a:endParaRPr lang="ko-KR" altLang="en-US" sz="60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645511" y="2921168"/>
              <a:ext cx="42387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[</a:t>
              </a:r>
              <a:endParaRPr lang="ko-KR" altLang="en-US" sz="60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406883-003D-49E2-91C2-550777F75BD7}"/>
              </a:ext>
            </a:extLst>
          </p:cNvPr>
          <p:cNvSpPr/>
          <p:nvPr/>
        </p:nvSpPr>
        <p:spPr>
          <a:xfrm>
            <a:off x="5491332" y="4849634"/>
            <a:ext cx="26276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연습문제 풀이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E52034-2000-4CF1-B848-8838B6300A0D}"/>
              </a:ext>
            </a:extLst>
          </p:cNvPr>
          <p:cNvSpPr/>
          <p:nvPr/>
        </p:nvSpPr>
        <p:spPr>
          <a:xfrm>
            <a:off x="6573359" y="5378975"/>
            <a:ext cx="4635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0 3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5E539A-4D1D-4534-BB21-AE192086FBE2}"/>
              </a:ext>
            </a:extLst>
          </p:cNvPr>
          <p:cNvSpPr/>
          <p:nvPr/>
        </p:nvSpPr>
        <p:spPr>
          <a:xfrm>
            <a:off x="7976058" y="4819308"/>
            <a:ext cx="4238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endParaRPr lang="ko-KR" altLang="en-US" sz="6000" dirty="0">
              <a:solidFill>
                <a:schemeClr val="bg1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27457E-2DEB-428A-965A-9A4811D2AD23}"/>
              </a:ext>
            </a:extLst>
          </p:cNvPr>
          <p:cNvSpPr/>
          <p:nvPr/>
        </p:nvSpPr>
        <p:spPr>
          <a:xfrm>
            <a:off x="5220072" y="4797152"/>
            <a:ext cx="4238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endParaRPr lang="ko-KR" altLang="en-US" sz="6000" dirty="0">
              <a:solidFill>
                <a:schemeClr val="bg1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14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1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</a:p>
          <a:p>
            <a:pPr algn="dist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Thin" pitchFamily="34" charset="-127"/>
              </a:rPr>
              <a:t>클래스 구현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20E6B4-0A2D-4F44-A326-5C3AEE14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576536"/>
            <a:ext cx="6115050" cy="33909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0B4FF9E-EF16-49A8-A849-163333A1174D}"/>
              </a:ext>
            </a:extLst>
          </p:cNvPr>
          <p:cNvSpPr/>
          <p:nvPr/>
        </p:nvSpPr>
        <p:spPr>
          <a:xfrm>
            <a:off x="1907704" y="1585393"/>
            <a:ext cx="792088" cy="288032"/>
          </a:xfrm>
          <a:prstGeom prst="rect">
            <a:avLst/>
          </a:prstGeom>
          <a:noFill/>
          <a:ln w="44450" cap="sq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7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1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</a:p>
          <a:p>
            <a:pPr algn="dist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Thin" pitchFamily="34" charset="-127"/>
              </a:rPr>
              <a:t>클래스 구현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688AB1-519A-498F-9086-810038E43263}"/>
              </a:ext>
            </a:extLst>
          </p:cNvPr>
          <p:cNvGrpSpPr/>
          <p:nvPr/>
        </p:nvGrpSpPr>
        <p:grpSpPr>
          <a:xfrm>
            <a:off x="1226839" y="332656"/>
            <a:ext cx="5217369" cy="3147933"/>
            <a:chOff x="1226839" y="332656"/>
            <a:chExt cx="5217369" cy="314793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F4858B4-30A3-4156-BF37-AD6B18AB4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332656"/>
              <a:ext cx="5184576" cy="2686268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A768D08-C7D2-4B45-AC92-6D76E2FC064C}"/>
                </a:ext>
              </a:extLst>
            </p:cNvPr>
            <p:cNvSpPr/>
            <p:nvPr/>
          </p:nvSpPr>
          <p:spPr>
            <a:xfrm>
              <a:off x="1226839" y="3018924"/>
              <a:ext cx="15231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main.cpp</a:t>
              </a:r>
              <a:endParaRPr lang="ko-KR" altLang="en-US" sz="2400" b="1" dirty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5F264E6-59D6-4689-B47A-4B2AB42F3FEB}"/>
              </a:ext>
            </a:extLst>
          </p:cNvPr>
          <p:cNvGrpSpPr/>
          <p:nvPr/>
        </p:nvGrpSpPr>
        <p:grpSpPr>
          <a:xfrm>
            <a:off x="3347864" y="2235302"/>
            <a:ext cx="2162175" cy="2023765"/>
            <a:chOff x="4839047" y="3545830"/>
            <a:chExt cx="2162175" cy="202376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FA57F0B-9D16-41E7-A12D-7095E31AB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9047" y="3545830"/>
              <a:ext cx="2162175" cy="1562100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534995C-A999-42E7-AFF6-733F50AB93DA}"/>
                </a:ext>
              </a:extLst>
            </p:cNvPr>
            <p:cNvSpPr/>
            <p:nvPr/>
          </p:nvSpPr>
          <p:spPr>
            <a:xfrm>
              <a:off x="4839047" y="5107930"/>
              <a:ext cx="17411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b="1" dirty="0" err="1">
                  <a:solidFill>
                    <a:schemeClr val="bg1">
                      <a:lumMod val="8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Fibonum.h</a:t>
              </a:r>
              <a:endParaRPr lang="ko-KR" altLang="en-US" sz="2400" b="1" dirty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55500A9-1689-4EAA-823B-A10A88474E13}"/>
              </a:ext>
            </a:extLst>
          </p:cNvPr>
          <p:cNvGrpSpPr/>
          <p:nvPr/>
        </p:nvGrpSpPr>
        <p:grpSpPr>
          <a:xfrm>
            <a:off x="4067944" y="3645024"/>
            <a:ext cx="4970355" cy="2719090"/>
            <a:chOff x="2807403" y="2060848"/>
            <a:chExt cx="4970355" cy="27190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90DFF70-AB74-4914-94E8-7C302F63C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3808" y="2060848"/>
              <a:ext cx="4933950" cy="225742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83EFBD4-8678-48B5-8C8B-A979C31F88CF}"/>
                </a:ext>
              </a:extLst>
            </p:cNvPr>
            <p:cNvSpPr/>
            <p:nvPr/>
          </p:nvSpPr>
          <p:spPr>
            <a:xfrm>
              <a:off x="2807403" y="4318273"/>
              <a:ext cx="20890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8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Fibonum.cpp</a:t>
              </a:r>
              <a:endParaRPr lang="ko-KR" altLang="en-US" sz="2400" b="1" dirty="0">
                <a:solidFill>
                  <a:schemeClr val="bg1">
                    <a:lumMod val="8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08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1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</a:p>
          <a:p>
            <a:pPr algn="dist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Thin" pitchFamily="34" charset="-127"/>
              </a:rPr>
              <a:t>클래스 구현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802E4E-9DB0-4B3E-8EB7-5BBC9572AEED}"/>
              </a:ext>
            </a:extLst>
          </p:cNvPr>
          <p:cNvSpPr/>
          <p:nvPr/>
        </p:nvSpPr>
        <p:spPr>
          <a:xfrm>
            <a:off x="1475656" y="791706"/>
            <a:ext cx="2304256" cy="78483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2CE5E03-A094-4C95-BACB-C16B9DA21797}"/>
              </a:ext>
            </a:extLst>
          </p:cNvPr>
          <p:cNvSpPr/>
          <p:nvPr/>
        </p:nvSpPr>
        <p:spPr>
          <a:xfrm>
            <a:off x="1655676" y="932093"/>
            <a:ext cx="194421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551"/>
                </a:solidFill>
              </a:rPr>
              <a:t>클래스</a:t>
            </a:r>
            <a:r>
              <a:rPr lang="en-US" altLang="ko-KR" dirty="0">
                <a:solidFill>
                  <a:srgbClr val="454551"/>
                </a:solidFill>
              </a:rPr>
              <a:t>?</a:t>
            </a:r>
            <a:endParaRPr lang="ko-KR" altLang="en-US" dirty="0">
              <a:solidFill>
                <a:srgbClr val="45455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5D1D34-CA25-4272-89B8-88206A303560}"/>
              </a:ext>
            </a:extLst>
          </p:cNvPr>
          <p:cNvSpPr/>
          <p:nvPr/>
        </p:nvSpPr>
        <p:spPr>
          <a:xfrm>
            <a:off x="3959932" y="7224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/>
              </a:rPr>
              <a:t>클래스</a:t>
            </a:r>
            <a:r>
              <a:rPr lang="en-US" altLang="ko-KR" dirty="0">
                <a:solidFill>
                  <a:schemeClr val="bg1"/>
                </a:solidFill>
                <a:latin typeface="나눔고딕"/>
              </a:rPr>
              <a:t>(class)</a:t>
            </a:r>
            <a:r>
              <a:rPr lang="ko-KR" altLang="en-US" dirty="0">
                <a:solidFill>
                  <a:schemeClr val="bg1"/>
                </a:solidFill>
                <a:latin typeface="나눔고딕"/>
              </a:rPr>
              <a:t>는 </a:t>
            </a:r>
            <a:r>
              <a:rPr lang="ko-KR" altLang="en-US" dirty="0">
                <a:solidFill>
                  <a:srgbClr val="FF0000"/>
                </a:solidFill>
                <a:latin typeface="나눔고딕"/>
              </a:rPr>
              <a:t>속성</a:t>
            </a:r>
            <a:r>
              <a:rPr lang="ko-KR" altLang="en-US" dirty="0">
                <a:solidFill>
                  <a:schemeClr val="bg1"/>
                </a:solidFill>
                <a:latin typeface="나눔고딕"/>
              </a:rPr>
              <a:t>과 </a:t>
            </a:r>
            <a:r>
              <a:rPr lang="ko-KR" altLang="en-US" dirty="0">
                <a:solidFill>
                  <a:srgbClr val="FF0000"/>
                </a:solidFill>
                <a:latin typeface="나눔고딕"/>
              </a:rPr>
              <a:t>메소드</a:t>
            </a:r>
            <a:r>
              <a:rPr lang="ko-KR" altLang="en-US" dirty="0">
                <a:solidFill>
                  <a:schemeClr val="bg1"/>
                </a:solidFill>
                <a:latin typeface="나눔고딕"/>
              </a:rPr>
              <a:t>를 공유하는 유사한 성질의 객체들을 하나로 그룹화한 것이다</a:t>
            </a:r>
            <a:r>
              <a:rPr lang="en-US" altLang="ko-KR" dirty="0">
                <a:solidFill>
                  <a:schemeClr val="bg1"/>
                </a:solidFill>
                <a:latin typeface="나눔고딕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2944F9-4D7F-447D-9EB0-24DEF28F4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45" y="1916832"/>
            <a:ext cx="5010150" cy="35623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EB60D0-2964-4F2A-B542-BC084C1E5CA5}"/>
              </a:ext>
            </a:extLst>
          </p:cNvPr>
          <p:cNvGrpSpPr/>
          <p:nvPr/>
        </p:nvGrpSpPr>
        <p:grpSpPr>
          <a:xfrm>
            <a:off x="4716016" y="3861048"/>
            <a:ext cx="1296144" cy="864096"/>
            <a:chOff x="4716016" y="3861048"/>
            <a:chExt cx="1296144" cy="864096"/>
          </a:xfrm>
        </p:grpSpPr>
        <p:sp>
          <p:nvSpPr>
            <p:cNvPr id="6" name="오른쪽 중괄호 5">
              <a:extLst>
                <a:ext uri="{FF2B5EF4-FFF2-40B4-BE49-F238E27FC236}">
                  <a16:creationId xmlns:a16="http://schemas.microsoft.com/office/drawing/2014/main" id="{5349FD9B-4212-473B-B0CB-509F059D8E10}"/>
                </a:ext>
              </a:extLst>
            </p:cNvPr>
            <p:cNvSpPr/>
            <p:nvPr/>
          </p:nvSpPr>
          <p:spPr>
            <a:xfrm>
              <a:off x="4716016" y="3861048"/>
              <a:ext cx="216024" cy="864096"/>
            </a:xfrm>
            <a:prstGeom prst="rightBrac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A9BC4A-952E-4050-ABB3-8BA22A6736AF}"/>
                </a:ext>
              </a:extLst>
            </p:cNvPr>
            <p:cNvSpPr txBox="1"/>
            <p:nvPr/>
          </p:nvSpPr>
          <p:spPr>
            <a:xfrm>
              <a:off x="5076056" y="410843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메소드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2457C0-A462-4AE0-A911-F484678D4086}"/>
              </a:ext>
            </a:extLst>
          </p:cNvPr>
          <p:cNvGrpSpPr/>
          <p:nvPr/>
        </p:nvGrpSpPr>
        <p:grpSpPr>
          <a:xfrm>
            <a:off x="4716016" y="4818058"/>
            <a:ext cx="1296144" cy="369332"/>
            <a:chOff x="4716016" y="4818058"/>
            <a:chExt cx="1296144" cy="369332"/>
          </a:xfrm>
        </p:grpSpPr>
        <p:sp>
          <p:nvSpPr>
            <p:cNvPr id="8" name="오른쪽 중괄호 7">
              <a:extLst>
                <a:ext uri="{FF2B5EF4-FFF2-40B4-BE49-F238E27FC236}">
                  <a16:creationId xmlns:a16="http://schemas.microsoft.com/office/drawing/2014/main" id="{FF27EA5A-0869-4B8A-B118-0BB2721DB9F5}"/>
                </a:ext>
              </a:extLst>
            </p:cNvPr>
            <p:cNvSpPr/>
            <p:nvPr/>
          </p:nvSpPr>
          <p:spPr>
            <a:xfrm>
              <a:off x="4716016" y="4847982"/>
              <a:ext cx="216024" cy="296416"/>
            </a:xfrm>
            <a:prstGeom prst="rightBrac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5C1EA1-4902-4C8B-80FC-52A2E687A086}"/>
                </a:ext>
              </a:extLst>
            </p:cNvPr>
            <p:cNvSpPr txBox="1"/>
            <p:nvPr/>
          </p:nvSpPr>
          <p:spPr>
            <a:xfrm>
              <a:off x="5076056" y="481805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속성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5F83174-778B-4408-8DB9-1C4804887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008" y="5659740"/>
            <a:ext cx="153352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8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1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</a:p>
          <a:p>
            <a:pPr algn="dist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Thin" pitchFamily="34" charset="-127"/>
              </a:rPr>
              <a:t>클래스 구현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F81C30-D0BF-4691-BF95-BF40E392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791706"/>
            <a:ext cx="3168352" cy="365292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ECDD364-46F0-423D-A2ED-A5940F26D245}"/>
              </a:ext>
            </a:extLst>
          </p:cNvPr>
          <p:cNvGrpSpPr/>
          <p:nvPr/>
        </p:nvGrpSpPr>
        <p:grpSpPr>
          <a:xfrm>
            <a:off x="5292080" y="2531235"/>
            <a:ext cx="2376264" cy="369332"/>
            <a:chOff x="4860032" y="2531234"/>
            <a:chExt cx="2376264" cy="369332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BEA81A1-294A-4C07-8454-C46EC1C0C939}"/>
                </a:ext>
              </a:extLst>
            </p:cNvPr>
            <p:cNvCxnSpPr/>
            <p:nvPr/>
          </p:nvCxnSpPr>
          <p:spPr>
            <a:xfrm>
              <a:off x="4860032" y="2715900"/>
              <a:ext cx="1368152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35BDC8-CCD9-4743-8699-B204DF2DB6E6}"/>
                </a:ext>
              </a:extLst>
            </p:cNvPr>
            <p:cNvSpPr txBox="1"/>
            <p:nvPr/>
          </p:nvSpPr>
          <p:spPr>
            <a:xfrm>
              <a:off x="6228184" y="253123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은닉화</a:t>
              </a:r>
              <a:r>
                <a:rPr lang="en-US" altLang="ko-KR" dirty="0">
                  <a:solidFill>
                    <a:schemeClr val="bg1"/>
                  </a:solidFill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54042B-9599-422D-8ABD-32F8D62D99D4}"/>
              </a:ext>
            </a:extLst>
          </p:cNvPr>
          <p:cNvGrpSpPr/>
          <p:nvPr/>
        </p:nvGrpSpPr>
        <p:grpSpPr>
          <a:xfrm>
            <a:off x="1619926" y="5082426"/>
            <a:ext cx="7272554" cy="784830"/>
            <a:chOff x="1475656" y="791706"/>
            <a:chExt cx="7056276" cy="78483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123ED72-8AD7-489F-8DA1-4751BC69A8F7}"/>
                </a:ext>
              </a:extLst>
            </p:cNvPr>
            <p:cNvSpPr/>
            <p:nvPr/>
          </p:nvSpPr>
          <p:spPr>
            <a:xfrm>
              <a:off x="1475656" y="791706"/>
              <a:ext cx="2304256" cy="7848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B04FB8A-52BC-4990-9C89-309EE8323CBE}"/>
                </a:ext>
              </a:extLst>
            </p:cNvPr>
            <p:cNvSpPr/>
            <p:nvPr/>
          </p:nvSpPr>
          <p:spPr>
            <a:xfrm>
              <a:off x="1655676" y="932093"/>
              <a:ext cx="1944216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54551"/>
                  </a:solidFill>
                </a:rPr>
                <a:t>은닉화</a:t>
              </a:r>
              <a:r>
                <a:rPr lang="en-US" altLang="ko-KR" dirty="0">
                  <a:solidFill>
                    <a:srgbClr val="454551"/>
                  </a:solidFill>
                </a:rPr>
                <a:t>?</a:t>
              </a:r>
              <a:endParaRPr lang="ko-KR" altLang="en-US" dirty="0">
                <a:solidFill>
                  <a:srgbClr val="45455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8B24F21-0A69-490C-8469-3B6CDF7D6A32}"/>
                </a:ext>
              </a:extLst>
            </p:cNvPr>
            <p:cNvSpPr/>
            <p:nvPr/>
          </p:nvSpPr>
          <p:spPr>
            <a:xfrm>
              <a:off x="3959932" y="860955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객체의 외부로부터 객체의 내부에 대한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ko-KR" altLang="en-US" dirty="0">
                  <a:solidFill>
                    <a:schemeClr val="bg1"/>
                  </a:solidFill>
                </a:rPr>
                <a:t>접근을 제한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252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1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</a:p>
          <a:p>
            <a:pPr algn="dist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Thin" pitchFamily="34" charset="-127"/>
              </a:rPr>
              <a:t>클래스 구현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CB4178-EB80-4F86-BB10-34ACD35A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0648"/>
            <a:ext cx="4227448" cy="4536504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8A948D-402A-44A1-ACCE-B61E2A74A260}"/>
              </a:ext>
            </a:extLst>
          </p:cNvPr>
          <p:cNvGrpSpPr/>
          <p:nvPr/>
        </p:nvGrpSpPr>
        <p:grpSpPr>
          <a:xfrm>
            <a:off x="4499992" y="2132856"/>
            <a:ext cx="1224136" cy="1440160"/>
            <a:chOff x="4716016" y="3861048"/>
            <a:chExt cx="1264608" cy="864096"/>
          </a:xfrm>
        </p:grpSpPr>
        <p:sp>
          <p:nvSpPr>
            <p:cNvPr id="35" name="오른쪽 중괄호 34">
              <a:extLst>
                <a:ext uri="{FF2B5EF4-FFF2-40B4-BE49-F238E27FC236}">
                  <a16:creationId xmlns:a16="http://schemas.microsoft.com/office/drawing/2014/main" id="{63C53A18-A1D9-4F8A-BE1E-0E500FC768A8}"/>
                </a:ext>
              </a:extLst>
            </p:cNvPr>
            <p:cNvSpPr/>
            <p:nvPr/>
          </p:nvSpPr>
          <p:spPr>
            <a:xfrm>
              <a:off x="4716016" y="3861048"/>
              <a:ext cx="216024" cy="864096"/>
            </a:xfrm>
            <a:prstGeom prst="rightBrac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890271-B134-416A-A3BB-0703910C541B}"/>
                </a:ext>
              </a:extLst>
            </p:cNvPr>
            <p:cNvSpPr txBox="1"/>
            <p:nvPr/>
          </p:nvSpPr>
          <p:spPr>
            <a:xfrm>
              <a:off x="5044520" y="4163482"/>
              <a:ext cx="936104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생성자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92BA221-26C5-4ABA-8E8F-1E4DC227A280}"/>
              </a:ext>
            </a:extLst>
          </p:cNvPr>
          <p:cNvGrpSpPr/>
          <p:nvPr/>
        </p:nvGrpSpPr>
        <p:grpSpPr>
          <a:xfrm>
            <a:off x="4499992" y="3591804"/>
            <a:ext cx="1224136" cy="369332"/>
            <a:chOff x="4716016" y="3638600"/>
            <a:chExt cx="1264608" cy="1543729"/>
          </a:xfrm>
        </p:grpSpPr>
        <p:sp>
          <p:nvSpPr>
            <p:cNvPr id="38" name="오른쪽 중괄호 37">
              <a:extLst>
                <a:ext uri="{FF2B5EF4-FFF2-40B4-BE49-F238E27FC236}">
                  <a16:creationId xmlns:a16="http://schemas.microsoft.com/office/drawing/2014/main" id="{68D9D404-7EE8-4C1D-AC3C-56893E927C4F}"/>
                </a:ext>
              </a:extLst>
            </p:cNvPr>
            <p:cNvSpPr/>
            <p:nvPr/>
          </p:nvSpPr>
          <p:spPr>
            <a:xfrm>
              <a:off x="4716016" y="3861048"/>
              <a:ext cx="216024" cy="864096"/>
            </a:xfrm>
            <a:prstGeom prst="rightBrac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647AF6-EF8D-4FF8-AE7D-A6EC690CD3CA}"/>
                </a:ext>
              </a:extLst>
            </p:cNvPr>
            <p:cNvSpPr txBox="1"/>
            <p:nvPr/>
          </p:nvSpPr>
          <p:spPr>
            <a:xfrm>
              <a:off x="5044520" y="3638600"/>
              <a:ext cx="936104" cy="1543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소멸자</a:t>
              </a:r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9DD0495-80CC-44A3-B4FC-0D50AEB97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196" y="1844824"/>
            <a:ext cx="5617859" cy="4441706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EF240C35-DB80-457C-84D5-0CBBB254E094}"/>
              </a:ext>
            </a:extLst>
          </p:cNvPr>
          <p:cNvSpPr/>
          <p:nvPr/>
        </p:nvSpPr>
        <p:spPr>
          <a:xfrm>
            <a:off x="1726448" y="4221088"/>
            <a:ext cx="1117359" cy="288032"/>
          </a:xfrm>
          <a:prstGeom prst="rect">
            <a:avLst/>
          </a:prstGeom>
          <a:noFill/>
          <a:ln w="44450" cap="sq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3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1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</a:p>
          <a:p>
            <a:pPr algn="dist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Thin" pitchFamily="34" charset="-127"/>
              </a:rPr>
              <a:t>클래스 구현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F375792-3EF2-4F88-9CE6-48E31F952DF3}"/>
              </a:ext>
            </a:extLst>
          </p:cNvPr>
          <p:cNvSpPr/>
          <p:nvPr/>
        </p:nvSpPr>
        <p:spPr>
          <a:xfrm>
            <a:off x="1979712" y="836712"/>
            <a:ext cx="2304256" cy="78483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9BF5924-F547-4FA2-8A3A-578BC184804F}"/>
              </a:ext>
            </a:extLst>
          </p:cNvPr>
          <p:cNvSpPr/>
          <p:nvPr/>
        </p:nvSpPr>
        <p:spPr>
          <a:xfrm>
            <a:off x="2159732" y="977099"/>
            <a:ext cx="194421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551"/>
                </a:solidFill>
              </a:rPr>
              <a:t>깊은 복사</a:t>
            </a:r>
            <a:r>
              <a:rPr lang="en-US" altLang="ko-KR" dirty="0">
                <a:solidFill>
                  <a:srgbClr val="454551"/>
                </a:solidFill>
              </a:rPr>
              <a:t>?</a:t>
            </a:r>
            <a:endParaRPr lang="ko-KR" altLang="en-US" dirty="0">
              <a:solidFill>
                <a:srgbClr val="45455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C8D91F-4F0D-4AC6-A6C8-25573C5FF24F}"/>
              </a:ext>
            </a:extLst>
          </p:cNvPr>
          <p:cNvSpPr/>
          <p:nvPr/>
        </p:nvSpPr>
        <p:spPr>
          <a:xfrm>
            <a:off x="5652120" y="836712"/>
            <a:ext cx="2304256" cy="78483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E45F902-AE9B-47A6-8183-78640DFAE93D}"/>
              </a:ext>
            </a:extLst>
          </p:cNvPr>
          <p:cNvSpPr/>
          <p:nvPr/>
        </p:nvSpPr>
        <p:spPr>
          <a:xfrm>
            <a:off x="5832140" y="977099"/>
            <a:ext cx="194421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551"/>
                </a:solidFill>
              </a:rPr>
              <a:t>얕은 복사</a:t>
            </a:r>
            <a:r>
              <a:rPr lang="en-US" altLang="ko-KR" dirty="0">
                <a:solidFill>
                  <a:srgbClr val="454551"/>
                </a:solidFill>
              </a:rPr>
              <a:t>?</a:t>
            </a:r>
            <a:endParaRPr lang="ko-KR" altLang="en-US" dirty="0">
              <a:solidFill>
                <a:srgbClr val="4545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7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512" y="791706"/>
            <a:ext cx="75743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#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1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Noto Sans CJK KR Thin" pitchFamily="34" charset="-127"/>
                <a:ea typeface="Noto Sans CJK KR Thin" pitchFamily="34" charset="-127"/>
              </a:rPr>
              <a:t> </a:t>
            </a:r>
          </a:p>
          <a:p>
            <a:pPr algn="dist"/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Noto Sans CJK KR Bold" pitchFamily="34" charset="-127"/>
                <a:ea typeface="Noto Sans CJK KR Thin" pitchFamily="34" charset="-127"/>
              </a:rPr>
              <a:t>클래스 구현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B50063-6BCB-45A9-8B89-58D43976C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48680"/>
            <a:ext cx="2263618" cy="36004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D6889B-12A0-4738-9F35-4AF8E13A89E4}"/>
              </a:ext>
            </a:extLst>
          </p:cNvPr>
          <p:cNvSpPr/>
          <p:nvPr/>
        </p:nvSpPr>
        <p:spPr>
          <a:xfrm>
            <a:off x="4139952" y="1088740"/>
            <a:ext cx="4248472" cy="28443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en-US" altLang="ko-KR" sz="1400" dirty="0">
                <a:solidFill>
                  <a:schemeClr val="bg1"/>
                </a:solidFill>
              </a:rPr>
              <a:t>Matrix mat, </a:t>
            </a:r>
            <a:r>
              <a:rPr lang="en-US" altLang="ko-KR" sz="1400" dirty="0" err="1">
                <a:solidFill>
                  <a:schemeClr val="bg1"/>
                </a:solidFill>
              </a:rPr>
              <a:t>tmpMat</a:t>
            </a:r>
            <a:r>
              <a:rPr lang="en-US" altLang="ko-KR" sz="1400" dirty="0">
                <a:solidFill>
                  <a:schemeClr val="bg1"/>
                </a:solidFill>
              </a:rPr>
              <a:t> ;</a:t>
            </a:r>
          </a:p>
          <a:p>
            <a:pPr marL="0" lvl="2"/>
            <a:endParaRPr lang="en-US" altLang="ko-KR" sz="1400" dirty="0">
              <a:solidFill>
                <a:schemeClr val="bg1"/>
              </a:solidFill>
            </a:endParaRPr>
          </a:p>
          <a:p>
            <a:pPr marL="0" lvl="2"/>
            <a:r>
              <a:rPr lang="en-US" altLang="ko-KR" sz="1400" dirty="0" err="1">
                <a:solidFill>
                  <a:schemeClr val="bg1"/>
                </a:solidFill>
              </a:rPr>
              <a:t>cout</a:t>
            </a:r>
            <a:r>
              <a:rPr lang="en-US" altLang="ko-KR" sz="1400" dirty="0">
                <a:solidFill>
                  <a:schemeClr val="bg1"/>
                </a:solidFill>
              </a:rPr>
              <a:t> &lt;&lt; “</a:t>
            </a:r>
            <a:r>
              <a:rPr lang="ko-KR" altLang="en-US" sz="1400" dirty="0">
                <a:solidFill>
                  <a:schemeClr val="bg1"/>
                </a:solidFill>
              </a:rPr>
              <a:t>행렬을 채울 </a:t>
            </a:r>
            <a:r>
              <a:rPr lang="en-US" altLang="ko-KR" sz="1400" dirty="0">
                <a:solidFill>
                  <a:schemeClr val="bg1"/>
                </a:solidFill>
              </a:rPr>
              <a:t>16</a:t>
            </a:r>
            <a:r>
              <a:rPr lang="ko-KR" altLang="en-US" sz="1400" dirty="0">
                <a:solidFill>
                  <a:schemeClr val="bg1"/>
                </a:solidFill>
              </a:rPr>
              <a:t>개의 값을 입력하세요</a:t>
            </a:r>
            <a:r>
              <a:rPr lang="en-US" altLang="ko-KR" sz="1400" dirty="0">
                <a:solidFill>
                  <a:schemeClr val="bg1"/>
                </a:solidFill>
              </a:rPr>
              <a:t>:”</a:t>
            </a:r>
          </a:p>
          <a:p>
            <a:pPr marL="0" lvl="2"/>
            <a:r>
              <a:rPr lang="en-US" altLang="ko-KR" sz="1400" dirty="0" err="1">
                <a:solidFill>
                  <a:schemeClr val="bg1"/>
                </a:solidFill>
              </a:rPr>
              <a:t>cin</a:t>
            </a:r>
            <a:r>
              <a:rPr lang="en-US" altLang="ko-KR" sz="1400" dirty="0">
                <a:solidFill>
                  <a:schemeClr val="bg1"/>
                </a:solidFill>
              </a:rPr>
              <a:t> &gt;&gt; mat ; // </a:t>
            </a:r>
            <a:r>
              <a:rPr lang="ko-KR" altLang="en-US" sz="1400" dirty="0">
                <a:solidFill>
                  <a:schemeClr val="bg1"/>
                </a:solidFill>
              </a:rPr>
              <a:t>정수 </a:t>
            </a:r>
            <a:r>
              <a:rPr lang="en-US" altLang="ko-KR" sz="1400" dirty="0">
                <a:solidFill>
                  <a:schemeClr val="bg1"/>
                </a:solidFill>
              </a:rPr>
              <a:t>16</a:t>
            </a:r>
            <a:r>
              <a:rPr lang="ko-KR" altLang="en-US" sz="1400" dirty="0">
                <a:solidFill>
                  <a:schemeClr val="bg1"/>
                </a:solidFill>
              </a:rPr>
              <a:t>개 입력 받아 채우기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0" lvl="2"/>
            <a:r>
              <a:rPr lang="en-US" altLang="ko-KR" sz="1400" dirty="0" err="1">
                <a:solidFill>
                  <a:schemeClr val="bg1"/>
                </a:solidFill>
              </a:rPr>
              <a:t>cout</a:t>
            </a:r>
            <a:r>
              <a:rPr lang="en-US" altLang="ko-KR" sz="1400" dirty="0">
                <a:solidFill>
                  <a:schemeClr val="bg1"/>
                </a:solidFill>
              </a:rPr>
              <a:t> &lt;&lt; “</a:t>
            </a:r>
            <a:r>
              <a:rPr lang="ko-KR" altLang="en-US" sz="1400" dirty="0">
                <a:solidFill>
                  <a:schemeClr val="bg1"/>
                </a:solidFill>
              </a:rPr>
              <a:t>최초행렬</a:t>
            </a:r>
            <a:r>
              <a:rPr lang="en-US" altLang="ko-KR" sz="1400" dirty="0">
                <a:solidFill>
                  <a:schemeClr val="bg1"/>
                </a:solidFill>
              </a:rPr>
              <a:t>\n”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&lt;&lt; mat ; </a:t>
            </a:r>
          </a:p>
          <a:p>
            <a:pPr marL="0" lvl="2"/>
            <a:endParaRPr lang="en-US" altLang="ko-KR" sz="1400" dirty="0">
              <a:solidFill>
                <a:schemeClr val="bg1"/>
              </a:solidFill>
            </a:endParaRPr>
          </a:p>
          <a:p>
            <a:pPr marL="0" lvl="2"/>
            <a:r>
              <a:rPr lang="en-US" altLang="ko-KR" sz="1400" dirty="0" err="1">
                <a:solidFill>
                  <a:schemeClr val="bg1"/>
                </a:solidFill>
              </a:rPr>
              <a:t>tmpMat</a:t>
            </a:r>
            <a:r>
              <a:rPr lang="en-US" altLang="ko-KR" sz="1400" dirty="0">
                <a:solidFill>
                  <a:schemeClr val="bg1"/>
                </a:solidFill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</a:rPr>
              <a:t>mat.turnRight</a:t>
            </a:r>
            <a:r>
              <a:rPr lang="en-US" altLang="ko-KR" sz="1400" dirty="0">
                <a:solidFill>
                  <a:schemeClr val="bg1"/>
                </a:solidFill>
              </a:rPr>
              <a:t>() ; // </a:t>
            </a:r>
            <a:r>
              <a:rPr lang="ko-KR" altLang="en-US" sz="1400" dirty="0">
                <a:solidFill>
                  <a:schemeClr val="bg1"/>
                </a:solidFill>
              </a:rPr>
              <a:t>행렬 우측 회전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0" lvl="2"/>
            <a:r>
              <a:rPr lang="en-US" altLang="ko-KR" sz="1400" dirty="0" err="1">
                <a:solidFill>
                  <a:schemeClr val="bg1"/>
                </a:solidFill>
              </a:rPr>
              <a:t>cout</a:t>
            </a:r>
            <a:r>
              <a:rPr lang="en-US" altLang="ko-KR" sz="1400" dirty="0">
                <a:solidFill>
                  <a:schemeClr val="bg1"/>
                </a:solidFill>
              </a:rPr>
              <a:t> &lt;&lt; “</a:t>
            </a:r>
            <a:r>
              <a:rPr lang="ko-KR" altLang="en-US" sz="1400" dirty="0">
                <a:solidFill>
                  <a:schemeClr val="bg1"/>
                </a:solidFill>
              </a:rPr>
              <a:t>우측으로 </a:t>
            </a:r>
            <a:r>
              <a:rPr lang="en-US" altLang="ko-KR" sz="1400" dirty="0">
                <a:solidFill>
                  <a:schemeClr val="bg1"/>
                </a:solidFill>
              </a:rPr>
              <a:t>90</a:t>
            </a:r>
            <a:r>
              <a:rPr lang="ko-KR" altLang="en-US" sz="1400" dirty="0">
                <a:solidFill>
                  <a:schemeClr val="bg1"/>
                </a:solidFill>
              </a:rPr>
              <a:t>도 회전</a:t>
            </a:r>
            <a:r>
              <a:rPr lang="en-US" altLang="ko-KR" sz="1400" dirty="0">
                <a:solidFill>
                  <a:schemeClr val="bg1"/>
                </a:solidFill>
              </a:rPr>
              <a:t>\n” &lt;&lt; </a:t>
            </a:r>
            <a:r>
              <a:rPr lang="en-US" altLang="ko-KR" sz="1400" dirty="0" err="1">
                <a:solidFill>
                  <a:schemeClr val="bg1"/>
                </a:solidFill>
              </a:rPr>
              <a:t>tmpMat</a:t>
            </a:r>
            <a:r>
              <a:rPr lang="en-US" altLang="ko-KR" sz="1400" dirty="0">
                <a:solidFill>
                  <a:schemeClr val="bg1"/>
                </a:solidFill>
              </a:rPr>
              <a:t> ;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0" lvl="2"/>
            <a:endParaRPr lang="en-US" altLang="ko-KR" sz="1400" dirty="0">
              <a:solidFill>
                <a:schemeClr val="bg1"/>
              </a:solidFill>
            </a:endParaRPr>
          </a:p>
          <a:p>
            <a:pPr marL="0" lvl="2"/>
            <a:r>
              <a:rPr lang="en-US" altLang="ko-KR" sz="1400" dirty="0" err="1">
                <a:solidFill>
                  <a:schemeClr val="bg1"/>
                </a:solidFill>
              </a:rPr>
              <a:t>tmpMat</a:t>
            </a:r>
            <a:r>
              <a:rPr lang="en-US" altLang="ko-KR" sz="1400" dirty="0">
                <a:solidFill>
                  <a:schemeClr val="bg1"/>
                </a:solidFill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</a:rPr>
              <a:t>mat.turnLeft</a:t>
            </a:r>
            <a:r>
              <a:rPr lang="en-US" altLang="ko-KR" sz="1400" dirty="0">
                <a:solidFill>
                  <a:schemeClr val="bg1"/>
                </a:solidFill>
              </a:rPr>
              <a:t>() ;</a:t>
            </a:r>
            <a:r>
              <a:rPr lang="ko-KR" altLang="en-US" sz="1400" dirty="0">
                <a:solidFill>
                  <a:schemeClr val="bg1"/>
                </a:solidFill>
              </a:rPr>
              <a:t>  </a:t>
            </a:r>
            <a:r>
              <a:rPr lang="en-US" altLang="ko-KR" sz="1400" dirty="0">
                <a:solidFill>
                  <a:schemeClr val="bg1"/>
                </a:solidFill>
              </a:rPr>
              <a:t>// </a:t>
            </a:r>
            <a:r>
              <a:rPr lang="ko-KR" altLang="en-US" sz="1400" dirty="0">
                <a:solidFill>
                  <a:schemeClr val="bg1"/>
                </a:solidFill>
              </a:rPr>
              <a:t>행렬 좌측 회전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0" lvl="2"/>
            <a:r>
              <a:rPr lang="en-US" altLang="ko-KR" sz="1400" dirty="0" err="1">
                <a:solidFill>
                  <a:schemeClr val="bg1"/>
                </a:solidFill>
              </a:rPr>
              <a:t>cout</a:t>
            </a:r>
            <a:r>
              <a:rPr lang="en-US" altLang="ko-KR" sz="1400" dirty="0">
                <a:solidFill>
                  <a:schemeClr val="bg1"/>
                </a:solidFill>
              </a:rPr>
              <a:t> &lt;&lt; “</a:t>
            </a:r>
            <a:r>
              <a:rPr lang="ko-KR" altLang="en-US" sz="1400" dirty="0">
                <a:solidFill>
                  <a:schemeClr val="bg1"/>
                </a:solidFill>
              </a:rPr>
              <a:t>좌측으로 </a:t>
            </a:r>
            <a:r>
              <a:rPr lang="en-US" altLang="ko-KR" sz="1400" dirty="0">
                <a:solidFill>
                  <a:schemeClr val="bg1"/>
                </a:solidFill>
              </a:rPr>
              <a:t>90</a:t>
            </a:r>
            <a:r>
              <a:rPr lang="ko-KR" altLang="en-US" sz="1400" dirty="0">
                <a:solidFill>
                  <a:schemeClr val="bg1"/>
                </a:solidFill>
              </a:rPr>
              <a:t>도 회전</a:t>
            </a:r>
            <a:r>
              <a:rPr lang="en-US" altLang="ko-KR" sz="1400" dirty="0">
                <a:solidFill>
                  <a:schemeClr val="bg1"/>
                </a:solidFill>
              </a:rPr>
              <a:t>\n” &lt;&lt; </a:t>
            </a:r>
            <a:r>
              <a:rPr lang="en-US" altLang="ko-KR" sz="1400" dirty="0" err="1">
                <a:solidFill>
                  <a:schemeClr val="bg1"/>
                </a:solidFill>
              </a:rPr>
              <a:t>tmpMat</a:t>
            </a:r>
            <a:r>
              <a:rPr lang="en-US" altLang="ko-KR" sz="1400" dirty="0">
                <a:solidFill>
                  <a:schemeClr val="bg1"/>
                </a:solidFill>
              </a:rPr>
              <a:t> 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2FD192-39C6-438E-B2F1-7FEB9B0BA246}"/>
              </a:ext>
            </a:extLst>
          </p:cNvPr>
          <p:cNvSpPr/>
          <p:nvPr/>
        </p:nvSpPr>
        <p:spPr>
          <a:xfrm>
            <a:off x="1979712" y="4653136"/>
            <a:ext cx="1584176" cy="15841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733784F-735C-4EA1-A369-F1C11A203306}"/>
              </a:ext>
            </a:extLst>
          </p:cNvPr>
          <p:cNvSpPr/>
          <p:nvPr/>
        </p:nvSpPr>
        <p:spPr>
          <a:xfrm>
            <a:off x="2159732" y="4833156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주의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!!!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CBC87-1BF4-45E1-8EF4-2713411DB3E5}"/>
              </a:ext>
            </a:extLst>
          </p:cNvPr>
          <p:cNvSpPr txBox="1"/>
          <p:nvPr/>
        </p:nvSpPr>
        <p:spPr>
          <a:xfrm>
            <a:off x="3883290" y="5013176"/>
            <a:ext cx="33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양식</a:t>
            </a:r>
            <a:r>
              <a:rPr lang="ko-KR" altLang="en-US" dirty="0">
                <a:solidFill>
                  <a:schemeClr val="bg1"/>
                </a:solidFill>
              </a:rPr>
              <a:t>에 따라주세요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0EF35-130E-46AD-9FF0-F455385D8304}"/>
              </a:ext>
            </a:extLst>
          </p:cNvPr>
          <p:cNvSpPr txBox="1"/>
          <p:nvPr/>
        </p:nvSpPr>
        <p:spPr>
          <a:xfrm>
            <a:off x="3883290" y="549877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연산자 오버로딩 구현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BFF289-565C-4B8E-A43F-52F5E2798189}"/>
              </a:ext>
            </a:extLst>
          </p:cNvPr>
          <p:cNvSpPr/>
          <p:nvPr/>
        </p:nvSpPr>
        <p:spPr>
          <a:xfrm>
            <a:off x="4170087" y="1988840"/>
            <a:ext cx="1121993" cy="216024"/>
          </a:xfrm>
          <a:prstGeom prst="rect">
            <a:avLst/>
          </a:prstGeom>
          <a:noFill/>
          <a:ln w="44450" cap="sq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/>
      <p:bldP spid="36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308</Words>
  <Application>Microsoft Office PowerPoint</Application>
  <PresentationFormat>화면 슬라이드 쇼(4:3)</PresentationFormat>
  <Paragraphs>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Noto Sans CJK KR Bold</vt:lpstr>
      <vt:lpstr>Noto Sans CJK KR Light</vt:lpstr>
      <vt:lpstr>Noto Sans CJK KR Medium</vt:lpstr>
      <vt:lpstr>Noto Sans CJK KR Regular</vt:lpstr>
      <vt:lpstr>Noto Sans CJK KR Thin</vt:lpstr>
      <vt:lpstr>나눔고딕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정학수</cp:lastModifiedBy>
  <cp:revision>227</cp:revision>
  <dcterms:created xsi:type="dcterms:W3CDTF">2016-10-28T15:58:08Z</dcterms:created>
  <dcterms:modified xsi:type="dcterms:W3CDTF">2018-03-26T02:02:06Z</dcterms:modified>
</cp:coreProperties>
</file>