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94" r:id="rId6"/>
    <p:sldId id="258" r:id="rId7"/>
    <p:sldId id="305" r:id="rId8"/>
    <p:sldId id="306" r:id="rId9"/>
    <p:sldId id="307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09" r:id="rId18"/>
    <p:sldId id="310" r:id="rId19"/>
    <p:sldId id="311" r:id="rId20"/>
    <p:sldId id="313" r:id="rId21"/>
    <p:sldId id="312" r:id="rId22"/>
    <p:sldId id="314" r:id="rId23"/>
    <p:sldId id="316" r:id="rId24"/>
    <p:sldId id="296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274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3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3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13</a:t>
            </a:r>
            <a:r>
              <a:rPr lang="ko-KR" altLang="en-US" b="1" dirty="0">
                <a:cs typeface="Arial" pitchFamily="34" charset="0"/>
              </a:rPr>
              <a:t>김기훈 </a:t>
            </a:r>
            <a:r>
              <a:rPr lang="en-US" altLang="ko-KR" b="1" dirty="0">
                <a:cs typeface="Arial" pitchFamily="34" charset="0"/>
              </a:rPr>
              <a:t>13</a:t>
            </a:r>
            <a:r>
              <a:rPr lang="ko-KR" altLang="en-US" b="1" dirty="0" err="1">
                <a:cs typeface="Arial" pitchFamily="34" charset="0"/>
              </a:rPr>
              <a:t>김문서</a:t>
            </a:r>
            <a:r>
              <a:rPr lang="ko-KR" altLang="en-US" b="1" dirty="0">
                <a:cs typeface="Arial" pitchFamily="34" charset="0"/>
              </a:rPr>
              <a:t> </a:t>
            </a:r>
            <a:r>
              <a:rPr lang="en-US" altLang="ko-KR" b="1" dirty="0">
                <a:cs typeface="Arial" pitchFamily="34" charset="0"/>
              </a:rPr>
              <a:t>13</a:t>
            </a:r>
            <a:r>
              <a:rPr lang="ko-KR" altLang="en-US" b="1" dirty="0">
                <a:cs typeface="Arial" pitchFamily="34" charset="0"/>
              </a:rPr>
              <a:t>김태현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/>
              <a:t>M!nd.net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3824" y="1059582"/>
            <a:ext cx="196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유스케이스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명세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2FF154C-545A-4DF1-88C4-8D8E2DB7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90793"/>
              </p:ext>
            </p:extLst>
          </p:nvPr>
        </p:nvGraphicFramePr>
        <p:xfrm>
          <a:off x="620959" y="1522008"/>
          <a:ext cx="6759352" cy="3137972"/>
        </p:xfrm>
        <a:graphic>
          <a:graphicData uri="http://schemas.openxmlformats.org/drawingml/2006/table">
            <a:tbl>
              <a:tblPr/>
              <a:tblGrid>
                <a:gridCol w="1628622">
                  <a:extLst>
                    <a:ext uri="{9D8B030D-6E8A-4147-A177-3AD203B41FA5}">
                      <a16:colId xmlns:a16="http://schemas.microsoft.com/office/drawing/2014/main" val="3282972605"/>
                    </a:ext>
                  </a:extLst>
                </a:gridCol>
                <a:gridCol w="1628622">
                  <a:extLst>
                    <a:ext uri="{9D8B030D-6E8A-4147-A177-3AD203B41FA5}">
                      <a16:colId xmlns:a16="http://schemas.microsoft.com/office/drawing/2014/main" val="3250998243"/>
                    </a:ext>
                  </a:extLst>
                </a:gridCol>
                <a:gridCol w="244096">
                  <a:extLst>
                    <a:ext uri="{9D8B030D-6E8A-4147-A177-3AD203B41FA5}">
                      <a16:colId xmlns:a16="http://schemas.microsoft.com/office/drawing/2014/main" val="435807052"/>
                    </a:ext>
                  </a:extLst>
                </a:gridCol>
                <a:gridCol w="1629006">
                  <a:extLst>
                    <a:ext uri="{9D8B030D-6E8A-4147-A177-3AD203B41FA5}">
                      <a16:colId xmlns:a16="http://schemas.microsoft.com/office/drawing/2014/main" val="1279338512"/>
                    </a:ext>
                  </a:extLst>
                </a:gridCol>
                <a:gridCol w="1629006">
                  <a:extLst>
                    <a:ext uri="{9D8B030D-6E8A-4147-A177-3AD203B41FA5}">
                      <a16:colId xmlns:a16="http://schemas.microsoft.com/office/drawing/2014/main" val="1729288575"/>
                    </a:ext>
                  </a:extLst>
                </a:gridCol>
              </a:tblGrid>
              <a:tr h="325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아이디어 추가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식별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FUR 2.1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26270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등록하고자 하는 아이디어를 추가하여 텍스트로 기입할 수 있게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57047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06671"/>
                  </a:ext>
                </a:extLst>
              </a:tr>
              <a:tr h="88391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시나리오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기본 시나리오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부모를 아이디어를 선택한다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아이디어를 추가한다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부모와 연결된 아이디어가 생성된다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62899"/>
                  </a:ext>
                </a:extLst>
              </a:tr>
              <a:tr h="626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예외 시나리오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E1.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부모가 선택되지 않은 경우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가장 큰 주제를 부모로 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95081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선행 조건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회원이 로그인된 상태여야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67317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후행 조건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등록된 아이디어가 수정 가능해야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8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3824" y="1059582"/>
            <a:ext cx="196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유스케이스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명세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DEEDE90-7D00-4AF7-BFA0-CEAAEB9CA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15103"/>
              </p:ext>
            </p:extLst>
          </p:nvPr>
        </p:nvGraphicFramePr>
        <p:xfrm>
          <a:off x="620959" y="1523613"/>
          <a:ext cx="6471321" cy="3424403"/>
        </p:xfrm>
        <a:graphic>
          <a:graphicData uri="http://schemas.openxmlformats.org/drawingml/2006/table">
            <a:tbl>
              <a:tblPr/>
              <a:tblGrid>
                <a:gridCol w="1559223">
                  <a:extLst>
                    <a:ext uri="{9D8B030D-6E8A-4147-A177-3AD203B41FA5}">
                      <a16:colId xmlns:a16="http://schemas.microsoft.com/office/drawing/2014/main" val="2722200388"/>
                    </a:ext>
                  </a:extLst>
                </a:gridCol>
                <a:gridCol w="1559223">
                  <a:extLst>
                    <a:ext uri="{9D8B030D-6E8A-4147-A177-3AD203B41FA5}">
                      <a16:colId xmlns:a16="http://schemas.microsoft.com/office/drawing/2014/main" val="2024275250"/>
                    </a:ext>
                  </a:extLst>
                </a:gridCol>
                <a:gridCol w="233695">
                  <a:extLst>
                    <a:ext uri="{9D8B030D-6E8A-4147-A177-3AD203B41FA5}">
                      <a16:colId xmlns:a16="http://schemas.microsoft.com/office/drawing/2014/main" val="880500455"/>
                    </a:ext>
                  </a:extLst>
                </a:gridCol>
                <a:gridCol w="1559590">
                  <a:extLst>
                    <a:ext uri="{9D8B030D-6E8A-4147-A177-3AD203B41FA5}">
                      <a16:colId xmlns:a16="http://schemas.microsoft.com/office/drawing/2014/main" val="4222444214"/>
                    </a:ext>
                  </a:extLst>
                </a:gridCol>
                <a:gridCol w="1559590">
                  <a:extLst>
                    <a:ext uri="{9D8B030D-6E8A-4147-A177-3AD203B41FA5}">
                      <a16:colId xmlns:a16="http://schemas.microsoft.com/office/drawing/2014/main" val="439898502"/>
                    </a:ext>
                  </a:extLst>
                </a:gridCol>
              </a:tblGrid>
              <a:tr h="437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아이디어 세부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식별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FUR 2.6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157391"/>
                  </a:ext>
                </a:extLst>
              </a:tr>
              <a:tr h="437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선택된 아이디어의 세부사항을 조회한다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12801"/>
                  </a:ext>
                </a:extLst>
              </a:tr>
              <a:tr h="437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15072"/>
                  </a:ext>
                </a:extLst>
              </a:tr>
              <a:tr h="80342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시나리오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기본 시나리오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회원이 아이디어를 선택한다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선택된 아이디어의 세부사항을 조회한다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88908"/>
                  </a:ext>
                </a:extLst>
              </a:tr>
              <a:tr h="434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예외 시나리오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6318"/>
                  </a:ext>
                </a:extLst>
              </a:tr>
              <a:tr h="437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선행 조건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회원이 로그인된 상태여야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17507"/>
                  </a:ext>
                </a:extLst>
              </a:tr>
              <a:tr h="437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후행 조건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2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32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3824" y="1059582"/>
            <a:ext cx="196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클래스 다이어그램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154BC5-23D2-48E5-A9CE-C14D8ABC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51606328" descr="EMB000025ec24a1">
            <a:extLst>
              <a:ext uri="{FF2B5EF4-FFF2-40B4-BE49-F238E27FC236}">
                <a16:creationId xmlns:a16="http://schemas.microsoft.com/office/drawing/2014/main" id="{F872E535-7149-46EB-BF42-C66E93C9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008"/>
            <a:ext cx="6516216" cy="34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2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3824" y="1059582"/>
            <a:ext cx="196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시퀀스 다이어그램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07BEFB-C244-48C6-B202-D516961D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9" y="1522008"/>
            <a:ext cx="5967265" cy="34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6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3824" y="1059582"/>
            <a:ext cx="196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액티비티 다이어그램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54426F-ECEE-4486-8A98-EA2412AF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9" y="1522008"/>
            <a:ext cx="6613071" cy="34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2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비기능적 요구사항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9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3.</a:t>
            </a:r>
            <a:r>
              <a:rPr lang="ko-KR" altLang="en-US" dirty="0"/>
              <a:t>비기능적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6" name="Donut 24"/>
          <p:cNvSpPr/>
          <p:nvPr/>
        </p:nvSpPr>
        <p:spPr>
          <a:xfrm>
            <a:off x="993680" y="2093961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559667" y="3291830"/>
            <a:ext cx="6684741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아이디어 추천은 명확한 명사가 제시되어야 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마인드맵 공개 범위 설정은 아이디로만 검색 가능하게 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예외 조건 및 처리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59667" y="1572186"/>
            <a:ext cx="6612733" cy="904775"/>
            <a:chOff x="1472558" y="998559"/>
            <a:chExt cx="2765965" cy="904775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마인드맵 조회 및 탐색에 걸리는 시간은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초를 넘지 않아야 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아이디어 추천에 걸리는 시간은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초를 넘지 않아야 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로그인에 걸리는 시간은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초를 넘지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않아야한다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성능요구</a:t>
              </a:r>
            </a:p>
          </p:txBody>
        </p:sp>
      </p:grpSp>
      <p:sp>
        <p:nvSpPr>
          <p:cNvPr id="17" name="Rectangle 23">
            <a:extLst>
              <a:ext uri="{FF2B5EF4-FFF2-40B4-BE49-F238E27FC236}">
                <a16:creationId xmlns:a16="http://schemas.microsoft.com/office/drawing/2014/main" id="{D034A728-A27E-4FB1-B66F-92DE096B9C71}"/>
              </a:ext>
            </a:extLst>
          </p:cNvPr>
          <p:cNvSpPr/>
          <p:nvPr/>
        </p:nvSpPr>
        <p:spPr>
          <a:xfrm>
            <a:off x="959871" y="2286515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945D08E-68A6-45CF-9082-582BCEBDC464}"/>
              </a:ext>
            </a:extLst>
          </p:cNvPr>
          <p:cNvSpPr/>
          <p:nvPr/>
        </p:nvSpPr>
        <p:spPr>
          <a:xfrm>
            <a:off x="827584" y="1830630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38083A9-B907-4AC4-811B-645C990E848F}"/>
              </a:ext>
            </a:extLst>
          </p:cNvPr>
          <p:cNvSpPr/>
          <p:nvPr/>
        </p:nvSpPr>
        <p:spPr>
          <a:xfrm rot="2700000">
            <a:off x="1016070" y="1927051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238B871D-885D-4C89-BF52-43B277112384}"/>
              </a:ext>
            </a:extLst>
          </p:cNvPr>
          <p:cNvSpPr/>
          <p:nvPr/>
        </p:nvSpPr>
        <p:spPr>
          <a:xfrm>
            <a:off x="831642" y="355027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444487-07E7-4671-85A4-BDCC23A209EB}"/>
              </a:ext>
            </a:extLst>
          </p:cNvPr>
          <p:cNvSpPr>
            <a:spLocks noChangeAspect="1"/>
          </p:cNvSpPr>
          <p:nvPr/>
        </p:nvSpPr>
        <p:spPr>
          <a:xfrm>
            <a:off x="973612" y="3690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1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3.</a:t>
            </a:r>
            <a:r>
              <a:rPr lang="ko-KR" altLang="en-US" dirty="0"/>
              <a:t>비기능적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30324" y="1064796"/>
            <a:ext cx="2997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사용자 로그인 및 회원가입 인터페이스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683568" y="915566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821101" y="1062363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304080-3F4B-4990-B73B-37C4D458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7591"/>
            <a:ext cx="6552728" cy="3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3.</a:t>
            </a:r>
            <a:r>
              <a:rPr lang="ko-KR" altLang="en-US" dirty="0"/>
              <a:t>비기능적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30324" y="1064796"/>
            <a:ext cx="234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회원 메인 인터페이스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683568" y="915566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821101" y="1062363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114ED02-0143-4651-997C-33963256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34146"/>
            <a:ext cx="6226080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3.</a:t>
            </a:r>
            <a:r>
              <a:rPr lang="ko-KR" altLang="en-US" dirty="0"/>
              <a:t>비기능적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30324" y="1064796"/>
            <a:ext cx="234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회원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마인드맵 작성 인터페이스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683568" y="915566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821101" y="1062363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472529-B817-4C65-8AA8-84ADFCD9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1510158"/>
            <a:ext cx="6528183" cy="36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92000" y="496713"/>
            <a:ext cx="7560000" cy="776530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18830" y="1130606"/>
            <a:ext cx="34997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1.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개요 및 목표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32910" y="1746660"/>
            <a:ext cx="41623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2.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기능적 요구사항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	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기능 리스트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	2.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	3.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명세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	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클래스 다이어그램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	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시퀀스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다이어그램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	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액티비티 다이어그램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32910" y="3673747"/>
            <a:ext cx="423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3.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비기능적 요구사항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DBA7C-94B9-4B18-B2C1-31B4C398F4ED}"/>
              </a:ext>
            </a:extLst>
          </p:cNvPr>
          <p:cNvSpPr txBox="1"/>
          <p:nvPr/>
        </p:nvSpPr>
        <p:spPr>
          <a:xfrm>
            <a:off x="2832911" y="4374199"/>
            <a:ext cx="349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4.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인수 조건</a:t>
            </a: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인수조건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9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4.</a:t>
            </a:r>
            <a:r>
              <a:rPr lang="ko-KR" altLang="en-US" dirty="0"/>
              <a:t>인수 조건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75656" y="127838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인수 조건 목록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683568" y="1131590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821101" y="1278387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9615E4-2F68-4F4B-86D7-3280985D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40812"/>
            <a:ext cx="6840760" cy="32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개요 및 목표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1.</a:t>
            </a:r>
            <a:r>
              <a:rPr lang="ko-KR" altLang="en-US" dirty="0"/>
              <a:t>개요 및 목표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7584" y="1606783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59871" y="2286515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86042" y="1774582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827584" y="3291830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960521" y="3423369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559667" y="3291830"/>
            <a:ext cx="6684741" cy="1089441"/>
            <a:chOff x="1472558" y="998559"/>
            <a:chExt cx="2765965" cy="1089441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웹 페이지에서 마인드맵을 그리고 타인과 공유 가능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현재 작성 중인 마인드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맵에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다른 사용자가 캡션 및 코멘트를 등록 할 수 있으며 아이디어 도출이 어려울 경우 같은 주제에 도출된 다른 사용자의 아이디어를 추천하여 새롭게 아이디어를 연상하는데 도움을 준다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목표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59667" y="1572186"/>
            <a:ext cx="6612733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아이디어 정리 및 도출을 위한 도구로서의 마인드맵을 웹페이지에서 사용 할 수 있게 하여 생산성 및 효율성을 증가시킨다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시스템 개요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3824" y="1059582"/>
            <a:ext cx="1126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기능 리스트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4F6B2-06BE-4A4F-9A49-04B4AC0D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9" y="1522008"/>
            <a:ext cx="6803526" cy="35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FEED83-5DCC-4200-BB8F-ADF563B8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4" y="242342"/>
            <a:ext cx="809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7C9F6808-5B96-48B3-AA4C-7BA64334E7CB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9B0E2606-A612-4D29-AE56-DE80A2188130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DCE8D-AF2C-4B17-A28E-E2302D59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9" y="1522008"/>
            <a:ext cx="6831361" cy="292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F33341-B01F-46CA-A145-C95B87A85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17" y="4325094"/>
            <a:ext cx="683136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0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844F2DF6-1BB4-40BB-AD1D-312DB15C2542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4B1BB28A-CBC5-4E3A-85EC-23107ABF187A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DCC83-97ED-48FA-977E-F0C6F849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9" y="1522008"/>
            <a:ext cx="697537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2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2.</a:t>
            </a:r>
            <a:r>
              <a:rPr lang="ko-KR" altLang="en-US" dirty="0"/>
              <a:t>기능적 요구사항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3824" y="1059582"/>
            <a:ext cx="196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유스케이스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다이어그램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70D0927-E55C-4AB0-9B45-4B4C39B82904}"/>
              </a:ext>
            </a:extLst>
          </p:cNvPr>
          <p:cNvSpPr/>
          <p:nvPr/>
        </p:nvSpPr>
        <p:spPr>
          <a:xfrm>
            <a:off x="11736" y="912785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206FACEC-4C5F-4A9B-834F-E725AFDDB16D}"/>
              </a:ext>
            </a:extLst>
          </p:cNvPr>
          <p:cNvSpPr/>
          <p:nvPr/>
        </p:nvSpPr>
        <p:spPr>
          <a:xfrm>
            <a:off x="149269" y="1059582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0D4C5-4CE0-439C-9D1F-2F213A42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B52E408-B946-44D3-9A51-A41311EF2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9" y="1522008"/>
            <a:ext cx="8343529" cy="36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17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400</Words>
  <Application>Microsoft Office PowerPoint</Application>
  <PresentationFormat>화면 슬라이드 쇼(16:9)</PresentationFormat>
  <Paragraphs>96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Unicode MS</vt:lpstr>
      <vt:lpstr>맑은 고딕</vt:lpstr>
      <vt:lpstr>함초롬바탕</vt:lpstr>
      <vt:lpstr>Arial</vt:lpstr>
      <vt:lpstr>Cover and End Slide Master</vt:lpstr>
      <vt:lpstr>Contents Slide Master</vt:lpstr>
      <vt:lpstr>Section Break Slide Master</vt:lpstr>
      <vt:lpstr>M!nd.net</vt:lpstr>
      <vt:lpstr>목차</vt:lpstr>
      <vt:lpstr>1.개요 및 목표</vt:lpstr>
      <vt:lpstr> 1.개요 및 목표</vt:lpstr>
      <vt:lpstr>2.기능적 요구사항</vt:lpstr>
      <vt:lpstr> 2.기능적 요구사항</vt:lpstr>
      <vt:lpstr> 2.기능적 요구사항</vt:lpstr>
      <vt:lpstr> 2.기능적 요구사항</vt:lpstr>
      <vt:lpstr> 2.기능적 요구사항</vt:lpstr>
      <vt:lpstr> 2.기능적 요구사항</vt:lpstr>
      <vt:lpstr> 2.기능적 요구사항</vt:lpstr>
      <vt:lpstr> 2.기능적 요구사항</vt:lpstr>
      <vt:lpstr> 2.기능적 요구사항</vt:lpstr>
      <vt:lpstr> 2.기능적 요구사항</vt:lpstr>
      <vt:lpstr>3.비기능적 요구사항</vt:lpstr>
      <vt:lpstr> 3.비기능적 요구사항</vt:lpstr>
      <vt:lpstr> 3.비기능적 요구사항</vt:lpstr>
      <vt:lpstr> 3.비기능적 요구사항</vt:lpstr>
      <vt:lpstr> 3.비기능적 요구사항</vt:lpstr>
      <vt:lpstr>4.인수조건</vt:lpstr>
      <vt:lpstr> 4.인수 조건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 </cp:lastModifiedBy>
  <cp:revision>136</cp:revision>
  <dcterms:created xsi:type="dcterms:W3CDTF">2016-11-07T07:00:36Z</dcterms:created>
  <dcterms:modified xsi:type="dcterms:W3CDTF">2018-05-07T13:24:17Z</dcterms:modified>
</cp:coreProperties>
</file>