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2" r:id="rId15"/>
  </p:sldIdLst>
  <p:sldSz cx="12192000" cy="6858000"/>
  <p:notesSz cx="6858000" cy="9144000"/>
  <p:embeddedFontLst>
    <p:embeddedFont>
      <p:font typeface="HY강B" panose="020B0600000101010101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1157576" y="2468701"/>
            <a:ext cx="9899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HY강B" panose="02030600000101010101" pitchFamily="18" charset="-127"/>
              </a:rPr>
              <a:t>블록체인을 이용한 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HY강B" panose="02030600000101010101" pitchFamily="18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HY강B" panose="02030600000101010101" pitchFamily="18" charset="-127"/>
              </a:rPr>
              <a:t>전자투표 및 설문 시스템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9652625" y="5534561"/>
            <a:ext cx="2243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20130262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김영상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20130162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김문서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20130721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안교욱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20131421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황성운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HY강B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810256" y="1817677"/>
            <a:ext cx="6461760" cy="129603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1237488" y="3698319"/>
            <a:ext cx="9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설계 명세서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4596" y="251442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인터페이스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18757752" descr="EMB000000cc4a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6" y="1456943"/>
            <a:ext cx="3035808" cy="433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18757752" descr="EMB000000cc4a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84" y="1456942"/>
            <a:ext cx="3060192" cy="43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83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4596" y="251442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인터페이스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18756392" descr="EMB000000cc4a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9" y="1456943"/>
            <a:ext cx="3060191" cy="437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218756632" descr="EMB000000cc4b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84" y="1456941"/>
            <a:ext cx="3060192" cy="43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61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4596" y="251442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인터페이스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18758152" descr="EMB000000cc4b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66" y="1456940"/>
            <a:ext cx="3060192" cy="43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218757112" descr="EMB000000cc4b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32" y="1456941"/>
            <a:ext cx="3060191" cy="437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87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7748" y="373362"/>
            <a:ext cx="191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인수 조건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64639"/>
              </p:ext>
            </p:extLst>
          </p:nvPr>
        </p:nvGraphicFramePr>
        <p:xfrm>
          <a:off x="986268" y="1499616"/>
          <a:ext cx="10193796" cy="4462273"/>
        </p:xfrm>
        <a:graphic>
          <a:graphicData uri="http://schemas.openxmlformats.org/drawingml/2006/table">
            <a:tbl>
              <a:tblPr/>
              <a:tblGrid>
                <a:gridCol w="210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8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67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순번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평가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합격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불합격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및 설문조사 결과가 누락되지 않는가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?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10795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chemeClr val="bg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중복 투표가 일어나지 않는가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?</a:t>
                      </a:r>
                    </a:p>
                  </a:txBody>
                  <a:tcPr marL="64770" marR="10795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및 설문조사 동시 개설 수가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개 이하인가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?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10795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79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3997509" y="2459504"/>
            <a:ext cx="41969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0" dirty="0">
                <a:latin typeface="HY강B" panose="02030600000101010101" pitchFamily="18" charset="-127"/>
                <a:ea typeface="HY강B" panose="02030600000101010101" pitchFamily="18" charset="-127"/>
              </a:rPr>
              <a:t>Q &amp; A</a:t>
            </a:r>
            <a:endParaRPr lang="ko-KR" altLang="en-US" sz="1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273171" y="507948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383276" y="969613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494509" y="1132161"/>
            <a:ext cx="105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494509" y="1997686"/>
            <a:ext cx="263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사용자 인터페이스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494509" y="2863211"/>
            <a:ext cx="263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3.1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블록체인 설계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94506" y="3421625"/>
            <a:ext cx="287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3.2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B0600000101010101" charset="-127"/>
                <a:ea typeface="HY강B" panose="020B0600000101010101" charset="-127"/>
              </a:rPr>
              <a:t>클래스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다이어그램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94506" y="3980039"/>
            <a:ext cx="263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3.3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유스케이스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실현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94507" y="4544454"/>
            <a:ext cx="3023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3.4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컴포넌트 다이어그램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D58EC-4B2A-46D2-850B-F0313BCF2706}"/>
              </a:ext>
            </a:extLst>
          </p:cNvPr>
          <p:cNvSpPr txBox="1"/>
          <p:nvPr/>
        </p:nvSpPr>
        <p:spPr>
          <a:xfrm>
            <a:off x="4494507" y="2413294"/>
            <a:ext cx="263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설계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D1022-E262-4328-AFF6-B2D421195C0D}"/>
              </a:ext>
            </a:extLst>
          </p:cNvPr>
          <p:cNvSpPr txBox="1"/>
          <p:nvPr/>
        </p:nvSpPr>
        <p:spPr>
          <a:xfrm>
            <a:off x="4494505" y="5023716"/>
            <a:ext cx="263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배치 다이어그램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1F2B9-D50C-46A4-A919-29A412CF0C05}"/>
              </a:ext>
            </a:extLst>
          </p:cNvPr>
          <p:cNvSpPr txBox="1"/>
          <p:nvPr/>
        </p:nvSpPr>
        <p:spPr>
          <a:xfrm>
            <a:off x="4613299" y="5443792"/>
            <a:ext cx="263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데이터베이스 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A468B-EC24-4FF6-A642-BBA37A415545}"/>
              </a:ext>
            </a:extLst>
          </p:cNvPr>
          <p:cNvSpPr txBox="1"/>
          <p:nvPr/>
        </p:nvSpPr>
        <p:spPr>
          <a:xfrm>
            <a:off x="4613298" y="6082891"/>
            <a:ext cx="263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6. REST API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9937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1875399"/>
            <a:ext cx="5277678" cy="1658382"/>
            <a:chOff x="5203632" y="2171892"/>
            <a:chExt cx="5277678" cy="16583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기존의 투표 및 설문조사 시스템은 중앙 집중 시스템으로써 보안이 취약하고 신뢰도가 떨어진다는 문제점이 있다</a:t>
              </a:r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. 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2" y="1749950"/>
            <a:ext cx="5966847" cy="394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61516" y="4183549"/>
            <a:ext cx="5186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sz="4400" b="1" dirty="0" err="1">
                <a:solidFill>
                  <a:srgbClr val="00B0F0"/>
                </a:solidFill>
              </a:rPr>
              <a:t>모바일</a:t>
            </a:r>
            <a:r>
              <a:rPr lang="ko-KR" altLang="en-US" sz="4400" b="1" dirty="0">
                <a:solidFill>
                  <a:srgbClr val="00B0F0"/>
                </a:solidFill>
              </a:rPr>
              <a:t> </a:t>
            </a:r>
            <a:r>
              <a:rPr lang="en-US" altLang="ko-KR" sz="4400" b="1" dirty="0">
                <a:solidFill>
                  <a:srgbClr val="00B0F0"/>
                </a:solidFill>
              </a:rPr>
              <a:t>+ </a:t>
            </a:r>
            <a:r>
              <a:rPr lang="ko-KR" altLang="en-US" sz="4400" b="1" dirty="0">
                <a:solidFill>
                  <a:srgbClr val="00B0F0"/>
                </a:solidFill>
              </a:rPr>
              <a:t>블록체인</a:t>
            </a:r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2404" y="288018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기능적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요구사항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4448"/>
              </p:ext>
            </p:extLst>
          </p:nvPr>
        </p:nvGraphicFramePr>
        <p:xfrm>
          <a:off x="2342368" y="609993"/>
          <a:ext cx="7976860" cy="5423775"/>
        </p:xfrm>
        <a:graphic>
          <a:graphicData uri="http://schemas.openxmlformats.org/drawingml/2006/table">
            <a:tbl>
              <a:tblPr/>
              <a:tblGrid>
                <a:gridCol w="1240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기능 구분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식별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기능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75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 정보 관리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UIM-001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 등록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UIM-002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 정보 수정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UIM-003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 탈퇴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UIM-004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 정보 조회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UIM-005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관리자 임명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UIM-006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관리자 승인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UIM-007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관리자 승인 취소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UIM-008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승인 신청 내역 조회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UIM-009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로그인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UIM-010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로그아웃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275">
                <a:tc rowSpan="5"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관리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VM-001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등록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VM-002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삭제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VM-003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목록 조회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VM-004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결과 조회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VM-005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참여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275">
                <a:tc rowSpan="5"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설문조사 관리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SM-001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설문조사 등록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SM-002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설문조사 삭제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SM-003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설문조사 목록 조회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SM-004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설문조사 결과 조회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SM-005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설문조사 참여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718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6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2404" y="288018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기능적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요구사항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718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8382944" descr="EMB000000cc4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30" y="1258864"/>
            <a:ext cx="10847539" cy="52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02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2404" y="288018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기능적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요구사항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718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21288" y="1776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72313"/>
              </p:ext>
            </p:extLst>
          </p:nvPr>
        </p:nvGraphicFramePr>
        <p:xfrm>
          <a:off x="509391" y="1225847"/>
          <a:ext cx="5436296" cy="5471860"/>
        </p:xfrm>
        <a:graphic>
          <a:graphicData uri="http://schemas.openxmlformats.org/drawingml/2006/table">
            <a:tbl>
              <a:tblPr/>
              <a:tblGrid>
                <a:gridCol w="1206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5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 err="1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유스케이스</a:t>
                      </a: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ko-KR" altLang="en-US" sz="1300" b="1" kern="0" spc="0" dirty="0" err="1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식별자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UIM-001</a:t>
                      </a: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 err="1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유스케이스</a:t>
                      </a: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 등록</a:t>
                      </a: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개요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비회원이 시스템에 회원으로 등록한다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 행위자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비회원</a:t>
                      </a: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79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기본흐름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행위자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시스템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77">
                <a:tc gridSpan="2"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사용자가 회원가입 버튼을 클릭한다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7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2.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카카오톡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계정을 연동한다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721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추가정보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비밀번호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학번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     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baseline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 분류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복수 전공 여부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학과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baseline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입력 양식을 제공한다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7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4.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양식에 맞춰 사용자 정보를 입력한다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7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5.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등록 버튼을 클릭한다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7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6.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회원으로 등록한다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4508" marR="44508" marT="12305" marB="123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49763" y="1684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41199"/>
              </p:ext>
            </p:extLst>
          </p:nvPr>
        </p:nvGraphicFramePr>
        <p:xfrm>
          <a:off x="6221406" y="1227058"/>
          <a:ext cx="5816106" cy="5475303"/>
        </p:xfrm>
        <a:graphic>
          <a:graphicData uri="http://schemas.openxmlformats.org/drawingml/2006/table">
            <a:tbl>
              <a:tblPr/>
              <a:tblGrid>
                <a:gridCol w="151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3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44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대안흐름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4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행위자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시스템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6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[A1.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등록 중 취소 버튼을 클릭할 경우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4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등록 중 취소 버튼을 클릭한다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41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6.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이전 화면으로 돌아간다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44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예외 상황 시나리오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84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행위자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시스템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6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-2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[E1. </a:t>
                      </a:r>
                      <a:r>
                        <a:rPr lang="ko-KR" altLang="en-US" sz="1300" b="1" kern="0" spc="-2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미 입력된 사항이 있을 경우</a:t>
                      </a:r>
                      <a:r>
                        <a:rPr lang="en-US" altLang="ko-KR" sz="1300" b="1" kern="0" spc="-2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84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2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4. </a:t>
                      </a:r>
                      <a:r>
                        <a:rPr lang="ko-KR" altLang="en-US" sz="1300" kern="0" spc="-2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필수 입력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정보를 입력하지 않고 </a:t>
                      </a:r>
                      <a:endParaRPr lang="en-US" altLang="ko-KR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등록 버튼을 클릭한다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41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5.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시스템에서 에러 메시지를 출력한다</a:t>
                      </a: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96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-4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[E2. </a:t>
                      </a:r>
                      <a:r>
                        <a:rPr lang="ko-KR" altLang="en-US" sz="1300" b="1" kern="0" spc="-4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중복된 회원 정보가 존재할 경우</a:t>
                      </a:r>
                      <a:r>
                        <a:rPr lang="en-US" altLang="ko-KR" sz="1300" b="1" kern="0" spc="-4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984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2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4. </a:t>
                      </a:r>
                      <a:r>
                        <a:rPr lang="ko-KR" altLang="en-US" sz="1300" kern="0" spc="-2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중복된 회원 정보를 입력하고 등록 버튼을 클릭한다</a:t>
                      </a:r>
                      <a:r>
                        <a:rPr lang="en-US" altLang="ko-KR" sz="1300" kern="0" spc="-2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984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5.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중복된 회원 정보가 있다는 메시지를 </a:t>
                      </a:r>
                      <a:endParaRPr lang="en-US" altLang="ko-KR" sz="1300" kern="0" spc="-4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baseline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보여준다</a:t>
                      </a: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사후 조건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등록이 완료되었다는 메시지를 출력해준다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36409" marR="36409" marT="10066" marB="100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949825" y="1809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01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2404" y="288018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기능적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요구사항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43014"/>
              </p:ext>
            </p:extLst>
          </p:nvPr>
        </p:nvGraphicFramePr>
        <p:xfrm>
          <a:off x="6252048" y="1224376"/>
          <a:ext cx="5732689" cy="5249578"/>
        </p:xfrm>
        <a:graphic>
          <a:graphicData uri="http://schemas.openxmlformats.org/drawingml/2006/table">
            <a:tbl>
              <a:tblPr/>
              <a:tblGrid>
                <a:gridCol w="1415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1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94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대안흐름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9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행위자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시스템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04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[A1.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취소 버튼을 클릭할 경우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04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취소 버튼을 클릭한다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32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3.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이전 화면으로 돌아간다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94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예외 상황 시나리오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9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행위자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시스템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604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-2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[E1. </a:t>
                      </a:r>
                      <a:r>
                        <a:rPr lang="ko-KR" altLang="en-US" sz="1300" b="1" kern="0" spc="-2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잘못된 비밀번호를 입력할 경우</a:t>
                      </a:r>
                      <a:r>
                        <a:rPr lang="en-US" altLang="ko-KR" sz="1300" b="1" kern="0" spc="-2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604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2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3. </a:t>
                      </a:r>
                      <a:r>
                        <a:rPr lang="ko-KR" altLang="en-US" sz="1300" kern="0" spc="-2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잘못된 비밀번호를 입력한다</a:t>
                      </a:r>
                      <a:r>
                        <a:rPr lang="en-US" altLang="ko-KR" sz="1300" kern="0" spc="-2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118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4.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시스템에서 에러 메시지를 출력한다</a:t>
                      </a: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3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사후 조건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관리자 승인이 완료되었다는 메시지를 출력한다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9542" marR="59542" marT="16462" marB="164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6507"/>
              </p:ext>
            </p:extLst>
          </p:nvPr>
        </p:nvGraphicFramePr>
        <p:xfrm>
          <a:off x="503632" y="1240074"/>
          <a:ext cx="5433872" cy="5098068"/>
        </p:xfrm>
        <a:graphic>
          <a:graphicData uri="http://schemas.openxmlformats.org/drawingml/2006/table">
            <a:tbl>
              <a:tblPr/>
              <a:tblGrid>
                <a:gridCol w="120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5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 err="1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유스케이스</a:t>
                      </a: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ko-KR" altLang="en-US" sz="1300" b="1" kern="0" spc="0" dirty="0" err="1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식별자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UIM-006</a:t>
                      </a: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 err="1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유스케이스</a:t>
                      </a: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관리자 승인</a:t>
                      </a: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9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개요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관리자가 회원을 소속 학과로 승인한다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 행위자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관리자</a:t>
                      </a: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24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기본흐름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924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행위자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시스템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219">
                <a:tc gridSpan="3"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승인하고자 하는 회원들을 선택한다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219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2.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승인 버튼을 클릭한다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219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관리자 비밀번호를 입력한다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97685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4. </a:t>
                      </a:r>
                      <a:r>
                        <a:rPr lang="ko-KR" altLang="en-US" sz="1300" kern="0" spc="-15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선택된 회원들의 학과 정보를 </a:t>
                      </a:r>
                      <a:endParaRPr lang="en-US" altLang="ko-KR" sz="1300" kern="0" spc="-15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15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en-US" altLang="ko-KR" sz="1300" kern="0" spc="-150" baseline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</a:t>
                      </a:r>
                      <a:r>
                        <a:rPr lang="ko-KR" altLang="en-US" sz="1300" kern="0" spc="-15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수정한다</a:t>
                      </a:r>
                      <a:r>
                        <a:rPr lang="en-US" altLang="ko-KR" sz="1300" kern="0" spc="-15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-15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4340" marR="54340" marT="15023" marB="150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85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2404" y="288018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기능적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요구사항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20999"/>
              </p:ext>
            </p:extLst>
          </p:nvPr>
        </p:nvGraphicFramePr>
        <p:xfrm>
          <a:off x="510927" y="1232859"/>
          <a:ext cx="5438935" cy="5216709"/>
        </p:xfrm>
        <a:graphic>
          <a:graphicData uri="http://schemas.openxmlformats.org/drawingml/2006/table">
            <a:tbl>
              <a:tblPr/>
              <a:tblGrid>
                <a:gridCol w="1207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 err="1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유스케이스</a:t>
                      </a: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ko-KR" altLang="en-US" sz="1300" b="1" kern="0" spc="0" dirty="0" err="1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식별자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VM-001</a:t>
                      </a: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유스케이스 명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등록</a:t>
                      </a: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개요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회원이 투표를 등록한다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 행위자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관리자</a:t>
                      </a: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186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기본흐름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83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행위자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시스템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3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등록 버튼을 누른다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016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등록 양식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제목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내용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종료 날짜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문항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을 제공한다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53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양식에 맞게 정보를 입력한다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53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4.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확인 버튼을 클릭한다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53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입력한 투표를 등록한다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50326" marR="50326" marT="13914" marB="13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30408"/>
              </p:ext>
            </p:extLst>
          </p:nvPr>
        </p:nvGraphicFramePr>
        <p:xfrm>
          <a:off x="6267150" y="1231109"/>
          <a:ext cx="5645103" cy="5311568"/>
        </p:xfrm>
        <a:graphic>
          <a:graphicData uri="http://schemas.openxmlformats.org/drawingml/2006/table">
            <a:tbl>
              <a:tblPr/>
              <a:tblGrid>
                <a:gridCol w="1393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990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대안흐름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9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행위자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시스템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2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[A1.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취소 버튼을 클릭할 경우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22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취소 버튼을 클릭한다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3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5.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이전 화면으로 돌아간다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990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예외 상황 시나리오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99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행위자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시스템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22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-2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[E1. </a:t>
                      </a:r>
                      <a:r>
                        <a:rPr lang="ko-KR" altLang="en-US" sz="1300" b="1" kern="0" spc="-2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미 입력된 사항이 있을 경우</a:t>
                      </a:r>
                      <a:r>
                        <a:rPr lang="en-US" altLang="ko-KR" sz="1300" b="1" kern="0" spc="-2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52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2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4. </a:t>
                      </a:r>
                      <a:r>
                        <a:rPr lang="ko-KR" altLang="en-US" sz="1300" kern="0" spc="-2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필수 입력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정보를 입력하지 않고 </a:t>
                      </a:r>
                      <a:endParaRPr lang="en-US" altLang="ko-KR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baseline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확인 버튼을 클릭한다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868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5. </a:t>
                      </a:r>
                      <a:r>
                        <a:rPr lang="ko-KR" altLang="en-US" sz="1300" kern="0" spc="-4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시스템에서 에러 메시지를 출력한다</a:t>
                      </a:r>
                      <a:r>
                        <a:rPr lang="en-US" altLang="ko-KR" sz="1300" kern="0" spc="-4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0252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-2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[E2. </a:t>
                      </a:r>
                      <a:r>
                        <a:rPr lang="ko-KR" altLang="en-US" sz="1300" b="1" kern="0" spc="-2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개인이 개설할 수 있는 투표 </a:t>
                      </a:r>
                      <a:endParaRPr lang="en-US" altLang="ko-KR" sz="1300" b="1" kern="0" spc="-2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-2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횟수를</a:t>
                      </a:r>
                      <a:r>
                        <a:rPr lang="ko-KR" altLang="en-US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ko-KR" altLang="en-US" sz="1300" b="1" kern="0" spc="-2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초과하였을 경우</a:t>
                      </a:r>
                      <a:r>
                        <a:rPr lang="en-US" altLang="ko-KR" sz="1300" b="1" kern="0" spc="-2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868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2. </a:t>
                      </a:r>
                      <a:r>
                        <a:rPr lang="ko-KR" altLang="en-US" sz="1300" kern="0" spc="-4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시스템에서 에러 메시지를 출력한다</a:t>
                      </a:r>
                      <a:r>
                        <a:rPr lang="en-US" altLang="ko-KR" sz="1300" kern="0" spc="-4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사후 조건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등록이 완료되었다는 메시지를 출력한다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1558" marR="41558" marT="11489" marB="11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47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7748" y="288018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비기능적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요구사항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13391"/>
              </p:ext>
            </p:extLst>
          </p:nvPr>
        </p:nvGraphicFramePr>
        <p:xfrm>
          <a:off x="1221690" y="1767842"/>
          <a:ext cx="9690150" cy="3950205"/>
        </p:xfrm>
        <a:graphic>
          <a:graphicData uri="http://schemas.openxmlformats.org/drawingml/2006/table">
            <a:tbl>
              <a:tblPr/>
              <a:tblGrid>
                <a:gridCol w="2359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4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분류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내용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성능 요구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</a:t>
                      </a:r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분 </a:t>
                      </a:r>
                      <a:r>
                        <a:rPr lang="ko-KR" altLang="en-US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이내로 블록을 만들어야 한다</a:t>
                      </a:r>
                      <a:r>
                        <a:rPr lang="en-US" altLang="ko-KR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H/W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요구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Android</a:t>
                      </a:r>
                      <a:r>
                        <a:rPr lang="en-US" altLang="ko-KR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O/S </a:t>
                      </a:r>
                      <a:r>
                        <a:rPr lang="ko-KR" altLang="en-US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기반 </a:t>
                      </a:r>
                      <a:r>
                        <a:rPr lang="ko-KR" altLang="en-US" baseline="0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스마트폰에서만</a:t>
                      </a:r>
                      <a:r>
                        <a:rPr lang="ko-KR" altLang="en-US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사용 가능하다</a:t>
                      </a:r>
                      <a:r>
                        <a:rPr lang="en-US" altLang="ko-KR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38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예외조건 및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투표 및 설문조사 종료 날짜는 현재 날짜보다 더 이전으로 할 수 없다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중복 투표 및 설문조사 참여를 할 수 없다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투표 및 설문조사 동시 개설은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개로 제한한다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7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725</Words>
  <Application>Microsoft Office PowerPoint</Application>
  <PresentationFormat>와이드스크린</PresentationFormat>
  <Paragraphs>215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맑은 고딕</vt:lpstr>
      <vt:lpstr>굴림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김문서</cp:lastModifiedBy>
  <cp:revision>54</cp:revision>
  <dcterms:created xsi:type="dcterms:W3CDTF">2017-11-16T00:50:54Z</dcterms:created>
  <dcterms:modified xsi:type="dcterms:W3CDTF">2018-10-13T07:09:36Z</dcterms:modified>
</cp:coreProperties>
</file>