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5" r:id="rId6"/>
    <p:sldId id="285" r:id="rId7"/>
    <p:sldId id="277" r:id="rId8"/>
    <p:sldId id="278" r:id="rId9"/>
    <p:sldId id="267" r:id="rId10"/>
    <p:sldId id="286" r:id="rId11"/>
    <p:sldId id="287" r:id="rId12"/>
    <p:sldId id="280" r:id="rId13"/>
    <p:sldId id="281" r:id="rId14"/>
    <p:sldId id="282" r:id="rId15"/>
    <p:sldId id="283" r:id="rId16"/>
    <p:sldId id="284" r:id="rId17"/>
    <p:sldId id="288" r:id="rId18"/>
    <p:sldId id="262" r:id="rId19"/>
  </p:sldIdLst>
  <p:sldSz cx="12192000" cy="6858000"/>
  <p:notesSz cx="6858000" cy="9144000"/>
  <p:embeddedFontLst>
    <p:embeddedFont>
      <p:font typeface="HY강B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157576" y="2468701"/>
            <a:ext cx="9899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블록체인을 이용한 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전자투표 및 설문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9668256" y="5525074"/>
            <a:ext cx="2523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20130162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김문서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20130262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김영상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20130721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안교욱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20131421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HY강B" panose="02030600000101010101" pitchFamily="18" charset="-127"/>
              </a:rPr>
              <a:t>황성운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ea typeface="HY강B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10256" y="1817677"/>
            <a:ext cx="6461760" cy="129603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1237488" y="3698319"/>
            <a:ext cx="9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 명세서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_x209916840" descr="EMB000006fc3bd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3" y="64800"/>
            <a:ext cx="6991200" cy="67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-325677" y="288018"/>
            <a:ext cx="233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클래스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6525156" y="351472"/>
            <a:ext cx="233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투표 관리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3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_x211270520" descr="EMB000006fc3bda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56" y="64800"/>
            <a:ext cx="6991200" cy="67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-325677" y="288018"/>
            <a:ext cx="233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클래스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6525156" y="351472"/>
            <a:ext cx="233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설문조사 관리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6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7578" y="250440"/>
            <a:ext cx="201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유스케이스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실현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82694"/>
              </p:ext>
            </p:extLst>
          </p:nvPr>
        </p:nvGraphicFramePr>
        <p:xfrm>
          <a:off x="401448" y="1593777"/>
          <a:ext cx="5569585" cy="3985451"/>
        </p:xfrm>
        <a:graphic>
          <a:graphicData uri="http://schemas.openxmlformats.org/drawingml/2006/table">
            <a:tbl>
              <a:tblPr/>
              <a:tblGrid>
                <a:gridCol w="139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유스케이스</a:t>
                      </a: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식별자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UR-01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97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19" name="_x211130168" descr="EMB000006fc3c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6" y="2013264"/>
            <a:ext cx="446405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_x211132808" descr="EMB000006fc3c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06" y="2269296"/>
            <a:ext cx="5440363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80148"/>
              </p:ext>
            </p:extLst>
          </p:nvPr>
        </p:nvGraphicFramePr>
        <p:xfrm>
          <a:off x="6236984" y="1592640"/>
          <a:ext cx="5569585" cy="3985451"/>
        </p:xfrm>
        <a:graphic>
          <a:graphicData uri="http://schemas.openxmlformats.org/drawingml/2006/table">
            <a:tbl>
              <a:tblPr/>
              <a:tblGrid>
                <a:gridCol w="139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유스케이스</a:t>
                      </a: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투표 참여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식별자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UR-15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970">
                <a:tc grid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2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-200417" y="262965"/>
            <a:ext cx="2443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컴포넌트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1" y="182880"/>
            <a:ext cx="1936885" cy="8948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12118"/>
              </p:ext>
            </p:extLst>
          </p:nvPr>
        </p:nvGraphicFramePr>
        <p:xfrm>
          <a:off x="1320317" y="1474228"/>
          <a:ext cx="9538859" cy="4558166"/>
        </p:xfrm>
        <a:graphic>
          <a:graphicData uri="http://schemas.openxmlformats.org/drawingml/2006/table">
            <a:tbl>
              <a:tblPr/>
              <a:tblGrid>
                <a:gridCol w="953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Component Diagram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16" marR="58216" marT="16095" marB="16095" anchor="ctr">
                    <a:lnL>
                      <a:noFill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16" marR="58216" marT="16095" marB="16095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5" name="_x211174288" descr="EMB000006fc3b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11" y="1850009"/>
            <a:ext cx="9482426" cy="418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2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-776613" y="262966"/>
            <a:ext cx="300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배치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     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35772"/>
              </p:ext>
            </p:extLst>
          </p:nvPr>
        </p:nvGraphicFramePr>
        <p:xfrm>
          <a:off x="1906331" y="1449348"/>
          <a:ext cx="8389899" cy="4244236"/>
        </p:xfrm>
        <a:graphic>
          <a:graphicData uri="http://schemas.openxmlformats.org/drawingml/2006/table">
            <a:tbl>
              <a:tblPr/>
              <a:tblGrid>
                <a:gridCol w="838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Deployment Diagram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41" name="_x272462960" descr="EMB000006fc3c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61" y="2066794"/>
            <a:ext cx="8295878" cy="35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4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0" y="262966"/>
            <a:ext cx="222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데이터베이스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1265" name="_x211270840" descr="EMB000006fc3c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4" y="1609595"/>
            <a:ext cx="5548313" cy="41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4765" y="1123252"/>
            <a:ext cx="222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- ER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93549"/>
              </p:ext>
            </p:extLst>
          </p:nvPr>
        </p:nvGraphicFramePr>
        <p:xfrm>
          <a:off x="5948741" y="1599622"/>
          <a:ext cx="6001089" cy="4196210"/>
        </p:xfrm>
        <a:graphic>
          <a:graphicData uri="http://schemas.openxmlformats.org/drawingml/2006/table">
            <a:tbl>
              <a:tblPr/>
              <a:tblGrid>
                <a:gridCol w="1664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테이블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2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자료형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2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kakao_id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VARCHAR(45)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PK /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2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VARCHAR(45)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2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student_num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VARCHAR(45)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2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department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VARCHAR(45)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2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department2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VARCHAR(45)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2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multi_department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62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62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approval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68688" y="2481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594770" y="1123252"/>
            <a:ext cx="222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스키마 명세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06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1510" y="262966"/>
            <a:ext cx="194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REST API</a:t>
            </a: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718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72" y="509187"/>
            <a:ext cx="66865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01588"/>
              </p:ext>
            </p:extLst>
          </p:nvPr>
        </p:nvGraphicFramePr>
        <p:xfrm>
          <a:off x="2818357" y="1825620"/>
          <a:ext cx="7114781" cy="4575180"/>
        </p:xfrm>
        <a:graphic>
          <a:graphicData uri="http://schemas.openxmlformats.org/drawingml/2006/table">
            <a:tbl>
              <a:tblPr/>
              <a:tblGrid>
                <a:gridCol w="1785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20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상위 </a:t>
                      </a: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Route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api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/mine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HTTP Header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Path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GET</a:t>
                      </a: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-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새로운 블록 채굴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0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상위 </a:t>
                      </a: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Route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api/transactions/new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HTTP Header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Path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POST</a:t>
                      </a: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-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투표 정보 전달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0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상위 </a:t>
                      </a:r>
                      <a:r>
                        <a:rPr 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Route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api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/chain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HTTP Header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Path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GET</a:t>
                      </a: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-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블록체인 조회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0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상위 </a:t>
                      </a:r>
                      <a:r>
                        <a:rPr 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Route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api/nodes/register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HTTP Header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Path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POST</a:t>
                      </a: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-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노드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 등록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20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상위 </a:t>
                      </a: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Route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api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/nodes/resolve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HTTP Header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Path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3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GET</a:t>
                      </a:r>
                    </a:p>
                  </a:txBody>
                  <a:tcPr marL="58366" marR="58366" marT="16136" marB="16136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-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블록체인 충돌 해소</a:t>
                      </a:r>
                    </a:p>
                  </a:txBody>
                  <a:tcPr marL="58366" marR="58366" marT="16136" marB="16136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2512" y="262966"/>
            <a:ext cx="194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REST API</a:t>
            </a: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99475"/>
              </p:ext>
            </p:extLst>
          </p:nvPr>
        </p:nvGraphicFramePr>
        <p:xfrm>
          <a:off x="2994215" y="1083084"/>
          <a:ext cx="6356668" cy="5200781"/>
        </p:xfrm>
        <a:graphic>
          <a:graphicData uri="http://schemas.openxmlformats.org/drawingml/2006/table">
            <a:tbl>
              <a:tblPr/>
              <a:tblGrid>
                <a:gridCol w="156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/>
                        </a:rPr>
                        <a:t>상태코드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+mn-lt"/>
                          <a:ea typeface="맑은 고딕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클라이언트의 요청을 정상적으로 수행함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클라이언트가 어떠한 리소스 생성을 요청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해당 리소스가 성공적으로 생성됨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(POST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통한 리소스 생성 작업 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클라이언트가 요청한 리소스에 대한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URI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가 변경 되었을 때 사용하는 응답 코드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클라이언트의 요청이 부적절 할 경우 사용하는 응답 코드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클라이언트가 인증되지 않은 상태에서 보호된 리소스를 요청했을 때 사용하는 응답 코드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유저 인증상태와 관계없이 응답하고 싶지 않은 리소스를 클라이언트가 요청했을 때 사용하는 응답 코드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99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클라이언트가 요청한 리소스에서는 사용 불가능한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를 이용했을 경우 사용하는 응답 코드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서버에 문제가 있을 경우 사용하는 응답 코드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407280" y="536485"/>
            <a:ext cx="426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- HTTP State Response Code</a:t>
            </a:r>
          </a:p>
        </p:txBody>
      </p:sp>
    </p:spTree>
    <p:extLst>
      <p:ext uri="{BB962C8B-B14F-4D97-AF65-F5344CB8AC3E}">
        <p14:creationId xmlns:p14="http://schemas.microsoft.com/office/powerpoint/2010/main" val="348039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3997509" y="2459504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1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273171" y="507948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383276" y="969613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70124" y="1071201"/>
            <a:ext cx="105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470124" y="1526248"/>
            <a:ext cx="327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UI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713964" y="2436342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3.1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713964" y="2891389"/>
            <a:ext cx="297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3.2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클래스 다이어그램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70124" y="4256530"/>
            <a:ext cx="278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배치 다이어그램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70124" y="5621667"/>
            <a:ext cx="125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7. Q &amp; A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713964" y="3346436"/>
            <a:ext cx="263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3.3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유스케이스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실현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713964" y="3801483"/>
            <a:ext cx="310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3.4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컴포넌트 다이어그램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70124" y="4711577"/>
            <a:ext cx="278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데이터베이스 설계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70124" y="5166624"/>
            <a:ext cx="278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REST API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470124" y="1981295"/>
            <a:ext cx="263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 모델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594727"/>
            <a:ext cx="5277678" cy="1658382"/>
            <a:chOff x="5203632" y="2171892"/>
            <a:chExt cx="5277678" cy="16583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 기존의 투표 및 설문조사 시스템은 중앙 집중 시스템으로써 보안이 취약하고 신뢰도가 떨어진다는 문제점이 있다</a:t>
              </a:r>
              <a:r>
                <a:rPr lang="en-US" altLang="ko-KR" sz="2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강B" panose="02030600000101010101" pitchFamily="18" charset="-127"/>
                  <a:ea typeface="HY강B" panose="02030600000101010101" pitchFamily="18" charset="-127"/>
                </a:rPr>
                <a:t>.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2" y="1749950"/>
            <a:ext cx="5966847" cy="394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9937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id="{CF0E9814-9174-4D8C-B4AE-552BB8109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680" y="2693377"/>
            <a:ext cx="1471245" cy="1471245"/>
          </a:xfrm>
          <a:prstGeom prst="rect">
            <a:avLst/>
          </a:prstGeom>
        </p:spPr>
      </p:pic>
      <p:pic>
        <p:nvPicPr>
          <p:cNvPr id="6" name="그래픽 5" descr="컴퓨터">
            <a:extLst>
              <a:ext uri="{FF2B5EF4-FFF2-40B4-BE49-F238E27FC236}">
                <a16:creationId xmlns:a16="http://schemas.microsoft.com/office/drawing/2014/main" id="{CFA75081-0F00-48BE-BF0D-C70F9E68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831" y="254111"/>
            <a:ext cx="2053045" cy="2053045"/>
          </a:xfrm>
          <a:prstGeom prst="rect">
            <a:avLst/>
          </a:prstGeom>
        </p:spPr>
      </p:pic>
      <p:pic>
        <p:nvPicPr>
          <p:cNvPr id="8" name="그래픽 7" descr="컴퓨터">
            <a:extLst>
              <a:ext uri="{FF2B5EF4-FFF2-40B4-BE49-F238E27FC236}">
                <a16:creationId xmlns:a16="http://schemas.microsoft.com/office/drawing/2014/main" id="{A0FE3604-6BA8-4744-BD28-8559D008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831" y="4317429"/>
            <a:ext cx="2052000" cy="2052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0A087C-33EC-42B2-8E98-8A7A2B2AFE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482925" y="1280634"/>
            <a:ext cx="3339906" cy="21483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ACF4B1-88A9-4C99-BD0A-8FC2B95E691F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482925" y="3429000"/>
            <a:ext cx="3339906" cy="191442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CE0CDE-126F-4EB7-B88C-A682E68BFACB}"/>
              </a:ext>
            </a:extLst>
          </p:cNvPr>
          <p:cNvSpPr txBox="1"/>
          <p:nvPr/>
        </p:nvSpPr>
        <p:spPr>
          <a:xfrm>
            <a:off x="6587428" y="2213301"/>
            <a:ext cx="252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Blockchain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72C-A0FA-4DA9-B86D-C3F2F099FA6D}"/>
              </a:ext>
            </a:extLst>
          </p:cNvPr>
          <p:cNvSpPr txBox="1"/>
          <p:nvPr/>
        </p:nvSpPr>
        <p:spPr>
          <a:xfrm>
            <a:off x="6969564" y="6138596"/>
            <a:ext cx="175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DB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88CBD-08A4-4E5E-AEAA-916B327B9C2D}"/>
              </a:ext>
            </a:extLst>
          </p:cNvPr>
          <p:cNvSpPr txBox="1"/>
          <p:nvPr/>
        </p:nvSpPr>
        <p:spPr>
          <a:xfrm>
            <a:off x="1485900" y="4224690"/>
            <a:ext cx="252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6692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82508" y="400752"/>
            <a:ext cx="197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UI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설계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16670"/>
              </p:ext>
            </p:extLst>
          </p:nvPr>
        </p:nvGraphicFramePr>
        <p:xfrm>
          <a:off x="430223" y="1541944"/>
          <a:ext cx="5193966" cy="4219726"/>
        </p:xfrm>
        <a:graphic>
          <a:graphicData uri="http://schemas.openxmlformats.org/drawingml/2006/table">
            <a:tbl>
              <a:tblPr/>
              <a:tblGrid>
                <a:gridCol w="129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UI </a:t>
                      </a: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 등록 화면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UI </a:t>
                      </a: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식별자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UI-02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664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1525" y="2055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45" y="1959892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16738"/>
              </p:ext>
            </p:extLst>
          </p:nvPr>
        </p:nvGraphicFramePr>
        <p:xfrm>
          <a:off x="6319543" y="1529116"/>
          <a:ext cx="5193966" cy="4219726"/>
        </p:xfrm>
        <a:graphic>
          <a:graphicData uri="http://schemas.openxmlformats.org/drawingml/2006/table">
            <a:tbl>
              <a:tblPr/>
              <a:tblGrid>
                <a:gridCol w="129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UI </a:t>
                      </a: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투표 등록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UI </a:t>
                      </a: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식별자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UI-10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664"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271524960" descr="EMB000006fc3b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92" y="1959892"/>
            <a:ext cx="251936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82508" y="400752"/>
            <a:ext cx="197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UI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설계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994"/>
              </p:ext>
            </p:extLst>
          </p:nvPr>
        </p:nvGraphicFramePr>
        <p:xfrm>
          <a:off x="430223" y="1541944"/>
          <a:ext cx="5193966" cy="4219726"/>
        </p:xfrm>
        <a:graphic>
          <a:graphicData uri="http://schemas.openxmlformats.org/drawingml/2006/table">
            <a:tbl>
              <a:tblPr/>
              <a:tblGrid>
                <a:gridCol w="129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UI </a:t>
                      </a: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투표 참여 화면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UI </a:t>
                      </a: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식별자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강B" panose="02030600000101010101" pitchFamily="18" charset="-127"/>
                        </a:rPr>
                        <a:t>UI-14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664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1525" y="2099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14725"/>
              </p:ext>
            </p:extLst>
          </p:nvPr>
        </p:nvGraphicFramePr>
        <p:xfrm>
          <a:off x="6319543" y="1529116"/>
          <a:ext cx="5193966" cy="4219726"/>
        </p:xfrm>
        <a:graphic>
          <a:graphicData uri="http://schemas.openxmlformats.org/drawingml/2006/table">
            <a:tbl>
              <a:tblPr/>
              <a:tblGrid>
                <a:gridCol w="129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UI </a:t>
                      </a: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</a:rPr>
                        <a:t>투표 결과 조회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UI </a:t>
                      </a: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식별자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UI-13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664"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073" name="_x271528720" descr="EMB000006fc3b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959892"/>
            <a:ext cx="251936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71524720" descr="EMB000006fc3b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42" y="1959892"/>
            <a:ext cx="251936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82508" y="262966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5098" y="1356051"/>
            <a:ext cx="73754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블록체인 구조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fontAlgn="base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fontAlgn="base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'index':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len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self.chain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+ 1,</a:t>
            </a:r>
          </a:p>
          <a:p>
            <a:pPr fontAlgn="base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'timestamp': time(), 	</a:t>
            </a:r>
          </a:p>
          <a:p>
            <a:pPr fontAlgn="base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'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datas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':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datas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</a:p>
          <a:p>
            <a:pPr fontAlgn="base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'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previous_hash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':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previous_hash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or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self.hash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self.chain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[-1])</a:t>
            </a:r>
          </a:p>
          <a:p>
            <a:pPr fontAlgn="base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'hash':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self.cal_hash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pPr fontAlgn="base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0EC4B8-0D4D-4619-A6C0-9821C6051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73126"/>
              </p:ext>
            </p:extLst>
          </p:nvPr>
        </p:nvGraphicFramePr>
        <p:xfrm>
          <a:off x="2825452" y="4112367"/>
          <a:ext cx="6314756" cy="2177796"/>
        </p:xfrm>
        <a:graphic>
          <a:graphicData uri="http://schemas.openxmlformats.org/drawingml/2006/table">
            <a:tbl>
              <a:tblPr/>
              <a:tblGrid>
                <a:gridCol w="1410485">
                  <a:extLst>
                    <a:ext uri="{9D8B030D-6E8A-4147-A177-3AD203B41FA5}">
                      <a16:colId xmlns:a16="http://schemas.microsoft.com/office/drawing/2014/main" val="1177225732"/>
                    </a:ext>
                  </a:extLst>
                </a:gridCol>
                <a:gridCol w="4904271">
                  <a:extLst>
                    <a:ext uri="{9D8B030D-6E8A-4147-A177-3AD203B41FA5}">
                      <a16:colId xmlns:a16="http://schemas.microsoft.com/office/drawing/2014/main" val="2857942359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FFFF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anose="020B0600000101010101" charset="-127"/>
                        <a:ea typeface="HY강B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7701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index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현재 블록의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index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528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timestamp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블록이 생성된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00096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datas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투표 및 설문조사 참여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415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previous_hash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이전 블록의 해시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998039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hash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B0600000101010101" charset="-127"/>
                          <a:ea typeface="HY강B" panose="020B0600000101010101" charset="-127"/>
                        </a:rPr>
                        <a:t>현재 블록의 해시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2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00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82508" y="262966"/>
            <a:ext cx="197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블록체인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33347" y="1188147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ko-KR" b="1" dirty="0">
                <a:latin typeface="+mj-lt"/>
                <a:ea typeface="HY강B" panose="02030600000101010101" pitchFamily="18" charset="-127"/>
              </a:rPr>
              <a:t>-  </a:t>
            </a:r>
            <a:r>
              <a:rPr lang="ko-KR" altLang="en-US" b="1" dirty="0">
                <a:latin typeface="+mj-ea"/>
                <a:ea typeface="+mj-ea"/>
              </a:rPr>
              <a:t>합의 알고리즘</a:t>
            </a:r>
            <a:endParaRPr lang="en-US" altLang="ko-KR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09211"/>
              </p:ext>
            </p:extLst>
          </p:nvPr>
        </p:nvGraphicFramePr>
        <p:xfrm>
          <a:off x="1731264" y="1695475"/>
          <a:ext cx="8753856" cy="4075310"/>
        </p:xfrm>
        <a:graphic>
          <a:graphicData uri="http://schemas.openxmlformats.org/drawingml/2006/table">
            <a:tbl>
              <a:tblPr/>
              <a:tblGrid>
                <a:gridCol w="206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알고리즘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PoW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(Proof of Work)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9540" algn="r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컴퓨터의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연산력으로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코인을 얻는 방식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PoS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(Proof of Stake)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9540" algn="r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가상화폐를 보유하고 있으면 보유한 지분에 대한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9540" algn="r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이자의 개념으로 보상이 지급되는 방식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85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DPoS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(Delegated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Proof of Stake)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구성하는 모든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노드들의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투표 결과로 정한 ‘상위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노드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’에게 권한을 위임하여 일종의 대표자가 되는 방식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6A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56" y="44664"/>
            <a:ext cx="3733584" cy="423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2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-325677" y="288018"/>
            <a:ext cx="233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클래스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151" name="_x271364832" descr="EMB000006fc3b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57" y="64274"/>
            <a:ext cx="6989523" cy="67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6525156" y="351472"/>
            <a:ext cx="233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회원 정보 관리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02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532</Words>
  <Application>Microsoft Office PowerPoint</Application>
  <PresentationFormat>와이드스크린</PresentationFormat>
  <Paragraphs>203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HY강B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김문서</cp:lastModifiedBy>
  <cp:revision>69</cp:revision>
  <dcterms:created xsi:type="dcterms:W3CDTF">2017-11-16T00:50:54Z</dcterms:created>
  <dcterms:modified xsi:type="dcterms:W3CDTF">2018-10-15T12:51:22Z</dcterms:modified>
</cp:coreProperties>
</file>