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89" r:id="rId8"/>
    <p:sldId id="291" r:id="rId9"/>
    <p:sldId id="292" r:id="rId10"/>
    <p:sldId id="290" r:id="rId11"/>
    <p:sldId id="293" r:id="rId12"/>
    <p:sldId id="262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강B" panose="02030600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블록체인을 이용한 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전자투표 및 설문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9668256" y="5525074"/>
            <a:ext cx="2523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20130162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김문서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20130262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김영상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안교욱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20131421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황성운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1237488" y="3698319"/>
            <a:ext cx="9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 명세서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679C8C0-9900-4018-ADD0-32D126A57568}"/>
              </a:ext>
            </a:extLst>
          </p:cNvPr>
          <p:cNvSpPr/>
          <p:nvPr/>
        </p:nvSpPr>
        <p:spPr>
          <a:xfrm>
            <a:off x="1427066" y="1797908"/>
            <a:ext cx="4084320" cy="3703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상세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321E55-3685-4D17-9EDF-84A251C2309F}"/>
              </a:ext>
            </a:extLst>
          </p:cNvPr>
          <p:cNvSpPr txBox="1"/>
          <p:nvPr/>
        </p:nvSpPr>
        <p:spPr>
          <a:xfrm>
            <a:off x="3948179" y="1037107"/>
            <a:ext cx="429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검증이 완료된 경우 체인에 추가한다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8B87AEB-FB11-465A-B778-F97659B14A1D}"/>
              </a:ext>
            </a:extLst>
          </p:cNvPr>
          <p:cNvCxnSpPr>
            <a:cxnSpLocks/>
          </p:cNvCxnSpPr>
          <p:nvPr/>
        </p:nvCxnSpPr>
        <p:spPr>
          <a:xfrm>
            <a:off x="5511386" y="3617847"/>
            <a:ext cx="1689720" cy="0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759F223-2B43-4183-850D-3F33F055D439}"/>
              </a:ext>
            </a:extLst>
          </p:cNvPr>
          <p:cNvSpPr/>
          <p:nvPr/>
        </p:nvSpPr>
        <p:spPr>
          <a:xfrm>
            <a:off x="1904886" y="3327461"/>
            <a:ext cx="1014226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699704-5DDE-4AEB-9F8A-A0BE1162B67C}"/>
              </a:ext>
            </a:extLst>
          </p:cNvPr>
          <p:cNvSpPr txBox="1"/>
          <p:nvPr/>
        </p:nvSpPr>
        <p:spPr>
          <a:xfrm>
            <a:off x="2037166" y="3407908"/>
            <a:ext cx="74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index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2876E50-93B8-4614-BF75-AF501FEFDE9E}"/>
              </a:ext>
            </a:extLst>
          </p:cNvPr>
          <p:cNvSpPr txBox="1"/>
          <p:nvPr/>
        </p:nvSpPr>
        <p:spPr>
          <a:xfrm>
            <a:off x="1727200" y="4213918"/>
            <a:ext cx="13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timestamp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F64ECE3-9E89-4A02-9B12-7FFDA06FA667}"/>
              </a:ext>
            </a:extLst>
          </p:cNvPr>
          <p:cNvSpPr/>
          <p:nvPr/>
        </p:nvSpPr>
        <p:spPr>
          <a:xfrm>
            <a:off x="3499516" y="2514301"/>
            <a:ext cx="1709583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D7436A2-33BC-4C7E-AB29-4487D02783F2}"/>
              </a:ext>
            </a:extLst>
          </p:cNvPr>
          <p:cNvSpPr txBox="1"/>
          <p:nvPr/>
        </p:nvSpPr>
        <p:spPr>
          <a:xfrm>
            <a:off x="2026180" y="2596978"/>
            <a:ext cx="7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datas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6E29C2-673B-4B2B-AD75-34EFF03BEF0D}"/>
              </a:ext>
            </a:extLst>
          </p:cNvPr>
          <p:cNvSpPr txBox="1"/>
          <p:nvPr/>
        </p:nvSpPr>
        <p:spPr>
          <a:xfrm>
            <a:off x="3566698" y="2594748"/>
            <a:ext cx="157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Merkle_hash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752E13-1E46-4D09-8CD3-158D3CB644BA}"/>
              </a:ext>
            </a:extLst>
          </p:cNvPr>
          <p:cNvSpPr txBox="1"/>
          <p:nvPr/>
        </p:nvSpPr>
        <p:spPr>
          <a:xfrm>
            <a:off x="3566698" y="3409277"/>
            <a:ext cx="171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Previous_hash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1D0EB9-A1B8-48A2-9769-0DDFAED8317E}"/>
              </a:ext>
            </a:extLst>
          </p:cNvPr>
          <p:cNvSpPr txBox="1"/>
          <p:nvPr/>
        </p:nvSpPr>
        <p:spPr>
          <a:xfrm>
            <a:off x="3566698" y="4223807"/>
            <a:ext cx="157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Current_hash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097FE1C-980D-4E3B-92C7-597361F51AD9}"/>
              </a:ext>
            </a:extLst>
          </p:cNvPr>
          <p:cNvSpPr/>
          <p:nvPr/>
        </p:nvSpPr>
        <p:spPr>
          <a:xfrm>
            <a:off x="1904886" y="2516531"/>
            <a:ext cx="1014226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4579AC6-C506-4EE0-AD49-B4251A0DF4BC}"/>
              </a:ext>
            </a:extLst>
          </p:cNvPr>
          <p:cNvSpPr/>
          <p:nvPr/>
        </p:nvSpPr>
        <p:spPr>
          <a:xfrm>
            <a:off x="1773839" y="4156561"/>
            <a:ext cx="1220256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A1C693E-7CEC-405B-9E3E-A9C5DE8D0141}"/>
              </a:ext>
            </a:extLst>
          </p:cNvPr>
          <p:cNvSpPr/>
          <p:nvPr/>
        </p:nvSpPr>
        <p:spPr>
          <a:xfrm>
            <a:off x="3498309" y="4143360"/>
            <a:ext cx="1709583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9454565-0F34-4430-805B-222A539DB9FB}"/>
              </a:ext>
            </a:extLst>
          </p:cNvPr>
          <p:cNvSpPr/>
          <p:nvPr/>
        </p:nvSpPr>
        <p:spPr>
          <a:xfrm>
            <a:off x="3499515" y="3327461"/>
            <a:ext cx="1709583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4CCA0E4-BBA2-4EB6-8944-E92FBB8B334B}"/>
              </a:ext>
            </a:extLst>
          </p:cNvPr>
          <p:cNvSpPr/>
          <p:nvPr/>
        </p:nvSpPr>
        <p:spPr>
          <a:xfrm>
            <a:off x="6900972" y="1797908"/>
            <a:ext cx="4084320" cy="370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C5A2054-3C46-43AA-A8DB-A135F4A1966B}"/>
              </a:ext>
            </a:extLst>
          </p:cNvPr>
          <p:cNvSpPr/>
          <p:nvPr/>
        </p:nvSpPr>
        <p:spPr>
          <a:xfrm>
            <a:off x="7378792" y="3327461"/>
            <a:ext cx="1014226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822C5D9-D8EE-47B6-B4A5-5C7DBB605B81}"/>
              </a:ext>
            </a:extLst>
          </p:cNvPr>
          <p:cNvSpPr txBox="1"/>
          <p:nvPr/>
        </p:nvSpPr>
        <p:spPr>
          <a:xfrm>
            <a:off x="7511072" y="3407908"/>
            <a:ext cx="74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index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E4C882-3338-4DDA-B82D-57C16264A640}"/>
              </a:ext>
            </a:extLst>
          </p:cNvPr>
          <p:cNvSpPr txBox="1"/>
          <p:nvPr/>
        </p:nvSpPr>
        <p:spPr>
          <a:xfrm>
            <a:off x="7201106" y="4213918"/>
            <a:ext cx="13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timestamp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25091A9-9E6F-40F6-8125-ED168CFCE2AD}"/>
              </a:ext>
            </a:extLst>
          </p:cNvPr>
          <p:cNvSpPr/>
          <p:nvPr/>
        </p:nvSpPr>
        <p:spPr>
          <a:xfrm>
            <a:off x="8973422" y="2514301"/>
            <a:ext cx="1709583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5B53E59-E410-478F-82BF-3BE42C311048}"/>
              </a:ext>
            </a:extLst>
          </p:cNvPr>
          <p:cNvSpPr txBox="1"/>
          <p:nvPr/>
        </p:nvSpPr>
        <p:spPr>
          <a:xfrm>
            <a:off x="7500086" y="2596978"/>
            <a:ext cx="7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datas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E7541CB-3D4B-4728-93B7-96E10EC9A4FD}"/>
              </a:ext>
            </a:extLst>
          </p:cNvPr>
          <p:cNvSpPr txBox="1"/>
          <p:nvPr/>
        </p:nvSpPr>
        <p:spPr>
          <a:xfrm>
            <a:off x="9040604" y="2594748"/>
            <a:ext cx="157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Merkle_hash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80E4169-1892-4667-8918-187BB896CE2F}"/>
              </a:ext>
            </a:extLst>
          </p:cNvPr>
          <p:cNvSpPr txBox="1"/>
          <p:nvPr/>
        </p:nvSpPr>
        <p:spPr>
          <a:xfrm>
            <a:off x="9040604" y="3409277"/>
            <a:ext cx="171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Previous_hash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D568846-9C89-472E-A297-72758E92C01B}"/>
              </a:ext>
            </a:extLst>
          </p:cNvPr>
          <p:cNvSpPr txBox="1"/>
          <p:nvPr/>
        </p:nvSpPr>
        <p:spPr>
          <a:xfrm>
            <a:off x="9040604" y="4223807"/>
            <a:ext cx="157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Current_hash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2065B3-6F00-4997-A3FC-FEC5E7FEA633}"/>
              </a:ext>
            </a:extLst>
          </p:cNvPr>
          <p:cNvSpPr/>
          <p:nvPr/>
        </p:nvSpPr>
        <p:spPr>
          <a:xfrm>
            <a:off x="7378792" y="2516531"/>
            <a:ext cx="1014226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D66D5C6-B0D6-40B6-9A56-7A656F2CDB76}"/>
              </a:ext>
            </a:extLst>
          </p:cNvPr>
          <p:cNvSpPr/>
          <p:nvPr/>
        </p:nvSpPr>
        <p:spPr>
          <a:xfrm>
            <a:off x="7247745" y="4156561"/>
            <a:ext cx="1220256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09CB75D-16D6-4F76-8A51-EF8334F1F712}"/>
              </a:ext>
            </a:extLst>
          </p:cNvPr>
          <p:cNvSpPr/>
          <p:nvPr/>
        </p:nvSpPr>
        <p:spPr>
          <a:xfrm>
            <a:off x="8972215" y="4143360"/>
            <a:ext cx="1709583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E9E83B3-CB1A-475E-991E-712C0AAC81D9}"/>
              </a:ext>
            </a:extLst>
          </p:cNvPr>
          <p:cNvSpPr/>
          <p:nvPr/>
        </p:nvSpPr>
        <p:spPr>
          <a:xfrm>
            <a:off x="8973421" y="3327461"/>
            <a:ext cx="1709583" cy="5302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0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95798" y="413593"/>
            <a:ext cx="197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진행 상황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50777"/>
              </p:ext>
            </p:extLst>
          </p:nvPr>
        </p:nvGraphicFramePr>
        <p:xfrm>
          <a:off x="986268" y="1499616"/>
          <a:ext cx="10193796" cy="4462273"/>
        </p:xfrm>
        <a:graphic>
          <a:graphicData uri="http://schemas.openxmlformats.org/drawingml/2006/table">
            <a:tbl>
              <a:tblPr/>
              <a:tblGrid>
                <a:gridCol w="7682244"/>
                <a:gridCol w="2511552"/>
              </a:tblGrid>
              <a:tr h="1181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모바일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어플리케이션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80%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40%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블록체인 서버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70%</a:t>
                      </a:r>
                      <a:endParaRPr lang="en-US" altLang="ko-KR" sz="2000" kern="0" spc="0" dirty="0" smtClean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데이터 베이스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90%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6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470124" y="1515701"/>
            <a:ext cx="125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BEA385-4253-4749-B8C1-9ACBAE8622A7}"/>
              </a:ext>
            </a:extLst>
          </p:cNvPr>
          <p:cNvSpPr txBox="1"/>
          <p:nvPr/>
        </p:nvSpPr>
        <p:spPr>
          <a:xfrm>
            <a:off x="4470124" y="2408842"/>
            <a:ext cx="315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흐름도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70124" y="5088267"/>
            <a:ext cx="150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Q &amp; A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9F8AD0-7BC8-473F-B209-B77428A0C729}"/>
              </a:ext>
            </a:extLst>
          </p:cNvPr>
          <p:cNvSpPr txBox="1"/>
          <p:nvPr/>
        </p:nvSpPr>
        <p:spPr>
          <a:xfrm>
            <a:off x="4470124" y="4195126"/>
            <a:ext cx="315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진행 상황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9F8AD0-7BC8-473F-B209-B77428A0C729}"/>
              </a:ext>
            </a:extLst>
          </p:cNvPr>
          <p:cNvSpPr txBox="1"/>
          <p:nvPr/>
        </p:nvSpPr>
        <p:spPr>
          <a:xfrm>
            <a:off x="4470124" y="3301984"/>
            <a:ext cx="315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상세 설명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323772" y="2594727"/>
            <a:ext cx="5277678" cy="1658382"/>
            <a:chOff x="5203632" y="2171892"/>
            <a:chExt cx="5277678" cy="16583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기존의 투표 및 설문조사 시스템은 중앙 집중 시스템으로써 보안이 취약하고 신뢰도가 떨어진다는 문제점이 있다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2" y="1749950"/>
            <a:ext cx="5966847" cy="39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xmlns="" id="{CF0E9814-9174-4D8C-B4AE-552BB8109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11680" y="2693377"/>
            <a:ext cx="1471245" cy="1471245"/>
          </a:xfrm>
          <a:prstGeom prst="rect">
            <a:avLst/>
          </a:prstGeom>
        </p:spPr>
      </p:pic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xmlns="" id="{CFA75081-0F00-48BE-BF0D-C70F9E68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2831" y="254111"/>
            <a:ext cx="2053045" cy="2053045"/>
          </a:xfrm>
          <a:prstGeom prst="rect">
            <a:avLst/>
          </a:prstGeom>
        </p:spPr>
      </p:pic>
      <p:pic>
        <p:nvPicPr>
          <p:cNvPr id="8" name="그래픽 7" descr="컴퓨터">
            <a:extLst>
              <a:ext uri="{FF2B5EF4-FFF2-40B4-BE49-F238E27FC236}">
                <a16:creationId xmlns:a16="http://schemas.microsoft.com/office/drawing/2014/main" xmlns="" id="{A0FE3604-6BA8-4744-BD28-8559D008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2831" y="4317429"/>
            <a:ext cx="2052000" cy="2052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CF0A087C-33EC-42B2-8E98-8A7A2B2AFE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482925" y="1280634"/>
            <a:ext cx="3339906" cy="21483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FACF4B1-88A9-4C99-BD0A-8FC2B95E691F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482925" y="3429000"/>
            <a:ext cx="3339906" cy="19144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CE0CDE-126F-4EB7-B88C-A682E68BFACB}"/>
              </a:ext>
            </a:extLst>
          </p:cNvPr>
          <p:cNvSpPr txBox="1"/>
          <p:nvPr/>
        </p:nvSpPr>
        <p:spPr>
          <a:xfrm>
            <a:off x="6587428" y="2213301"/>
            <a:ext cx="252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Blockchain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6EC72C-A0FA-4DA9-B86D-C3F2F099FA6D}"/>
              </a:ext>
            </a:extLst>
          </p:cNvPr>
          <p:cNvSpPr txBox="1"/>
          <p:nvPr/>
        </p:nvSpPr>
        <p:spPr>
          <a:xfrm>
            <a:off x="6969564" y="6138596"/>
            <a:ext cx="175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DB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F88CBD-08A4-4E5E-AEAA-916B327B9C2D}"/>
              </a:ext>
            </a:extLst>
          </p:cNvPr>
          <p:cNvSpPr txBox="1"/>
          <p:nvPr/>
        </p:nvSpPr>
        <p:spPr>
          <a:xfrm>
            <a:off x="1485900" y="4224690"/>
            <a:ext cx="252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669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흐름도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3" name="그래픽 2" descr="스마트폰">
            <a:extLst>
              <a:ext uri="{FF2B5EF4-FFF2-40B4-BE49-F238E27FC236}">
                <a16:creationId xmlns:a16="http://schemas.microsoft.com/office/drawing/2014/main" xmlns="" id="{CF0E9814-9174-4D8C-B4AE-552BB8109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81138" y="5249231"/>
            <a:ext cx="1229724" cy="1229724"/>
          </a:xfrm>
          <a:prstGeom prst="rect">
            <a:avLst/>
          </a:prstGeom>
        </p:spPr>
      </p:pic>
      <p:pic>
        <p:nvPicPr>
          <p:cNvPr id="3" name="그래픽 2" descr="모니터">
            <a:extLst>
              <a:ext uri="{FF2B5EF4-FFF2-40B4-BE49-F238E27FC236}">
                <a16:creationId xmlns:a16="http://schemas.microsoft.com/office/drawing/2014/main" xmlns="" id="{FAA14C6A-0E4F-4734-8A9E-87EAAC314D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54643" y="4348764"/>
            <a:ext cx="914400" cy="914400"/>
          </a:xfrm>
          <a:prstGeom prst="rect">
            <a:avLst/>
          </a:prstGeom>
        </p:spPr>
      </p:pic>
      <p:pic>
        <p:nvPicPr>
          <p:cNvPr id="16" name="그래픽 15" descr="모니터">
            <a:extLst>
              <a:ext uri="{FF2B5EF4-FFF2-40B4-BE49-F238E27FC236}">
                <a16:creationId xmlns:a16="http://schemas.microsoft.com/office/drawing/2014/main" xmlns="" id="{8328BECE-B1B2-4CC6-951F-EB7D798340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2959" y="616909"/>
            <a:ext cx="914400" cy="914400"/>
          </a:xfrm>
          <a:prstGeom prst="rect">
            <a:avLst/>
          </a:prstGeom>
        </p:spPr>
      </p:pic>
      <p:pic>
        <p:nvPicPr>
          <p:cNvPr id="17" name="그래픽 16" descr="모니터">
            <a:extLst>
              <a:ext uri="{FF2B5EF4-FFF2-40B4-BE49-F238E27FC236}">
                <a16:creationId xmlns:a16="http://schemas.microsoft.com/office/drawing/2014/main" xmlns="" id="{8973C328-C21E-476F-BE37-B7893CF01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54643" y="616909"/>
            <a:ext cx="914400" cy="914400"/>
          </a:xfrm>
          <a:prstGeom prst="rect">
            <a:avLst/>
          </a:prstGeom>
        </p:spPr>
      </p:pic>
      <p:pic>
        <p:nvPicPr>
          <p:cNvPr id="19" name="그래픽 18" descr="모니터">
            <a:extLst>
              <a:ext uri="{FF2B5EF4-FFF2-40B4-BE49-F238E27FC236}">
                <a16:creationId xmlns:a16="http://schemas.microsoft.com/office/drawing/2014/main" xmlns="" id="{F99E7F79-61A3-45E8-A001-C19DC9BFA8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65210" y="2482836"/>
            <a:ext cx="914400" cy="914400"/>
          </a:xfrm>
          <a:prstGeom prst="rect">
            <a:avLst/>
          </a:prstGeom>
        </p:spPr>
      </p:pic>
      <p:pic>
        <p:nvPicPr>
          <p:cNvPr id="20" name="그래픽 19" descr="모니터">
            <a:extLst>
              <a:ext uri="{FF2B5EF4-FFF2-40B4-BE49-F238E27FC236}">
                <a16:creationId xmlns:a16="http://schemas.microsoft.com/office/drawing/2014/main" xmlns="" id="{A2B13B66-A262-4C41-A71C-8C16E51331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15516" y="2482836"/>
            <a:ext cx="914400" cy="914400"/>
          </a:xfrm>
          <a:prstGeom prst="rect">
            <a:avLst/>
          </a:prstGeom>
        </p:spPr>
      </p:pic>
      <p:pic>
        <p:nvPicPr>
          <p:cNvPr id="21" name="그래픽 20" descr="모니터">
            <a:extLst>
              <a:ext uri="{FF2B5EF4-FFF2-40B4-BE49-F238E27FC236}">
                <a16:creationId xmlns:a16="http://schemas.microsoft.com/office/drawing/2014/main" xmlns="" id="{29FB0E69-B96E-43F6-A1A0-315EF678D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2959" y="4348764"/>
            <a:ext cx="914400" cy="9144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237579A-472E-4437-87EC-9BB778961F87}"/>
              </a:ext>
            </a:extLst>
          </p:cNvPr>
          <p:cNvCxnSpPr>
            <a:cxnSpLocks/>
            <a:stCxn id="20" idx="0"/>
            <a:endCxn id="17" idx="1"/>
          </p:cNvCxnSpPr>
          <p:nvPr/>
        </p:nvCxnSpPr>
        <p:spPr>
          <a:xfrm flipV="1">
            <a:off x="2272716" y="1074109"/>
            <a:ext cx="1281927" cy="14087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7CA231A8-FA31-4A81-A6A6-DF693934BE8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469043" y="1074109"/>
            <a:ext cx="325391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B7CB768-41D9-498F-8C84-3D071A5563E6}"/>
              </a:ext>
            </a:extLst>
          </p:cNvPr>
          <p:cNvCxnSpPr>
            <a:cxnSpLocks/>
            <a:stCxn id="20" idx="2"/>
            <a:endCxn id="3" idx="1"/>
          </p:cNvCxnSpPr>
          <p:nvPr/>
        </p:nvCxnSpPr>
        <p:spPr>
          <a:xfrm>
            <a:off x="2272716" y="3397236"/>
            <a:ext cx="1281927" cy="14087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DF5A31CF-41C3-49D3-818D-C83D23ABFF9C}"/>
              </a:ext>
            </a:extLst>
          </p:cNvPr>
          <p:cNvCxnSpPr>
            <a:cxnSpLocks/>
            <a:stCxn id="17" idx="2"/>
            <a:endCxn id="8" idx="1"/>
          </p:cNvCxnSpPr>
          <p:nvPr/>
        </p:nvCxnSpPr>
        <p:spPr>
          <a:xfrm>
            <a:off x="4011843" y="1531309"/>
            <a:ext cx="1202469" cy="140872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868C06DF-1885-4B00-9D40-88C0213F613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6977687" y="2940036"/>
            <a:ext cx="2487523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2CD34DA-EC4D-4ED2-91DC-EE14463F13DB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 flipV="1">
            <a:off x="6977687" y="1531309"/>
            <a:ext cx="1202472" cy="140872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7993771-474A-47ED-99ED-D94A7D4B367B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2729916" y="2940036"/>
            <a:ext cx="2484396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328FAD90-9B1B-4183-925F-A5F40126A63B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096000" y="3821724"/>
            <a:ext cx="0" cy="142750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CCE68CFA-2792-4B97-A5D9-2A4A0F08DA27}"/>
              </a:ext>
            </a:extLst>
          </p:cNvPr>
          <p:cNvCxnSpPr>
            <a:cxnSpLocks/>
            <a:stCxn id="21" idx="3"/>
            <a:endCxn id="19" idx="2"/>
          </p:cNvCxnSpPr>
          <p:nvPr/>
        </p:nvCxnSpPr>
        <p:spPr>
          <a:xfrm flipV="1">
            <a:off x="8637359" y="3397236"/>
            <a:ext cx="1285051" cy="14087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23B119C-E02A-4D52-817C-6976D71F08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6977687" y="2940037"/>
            <a:ext cx="745272" cy="18659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310F769-2792-4ACE-ADFA-C042F8E254CF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4469043" y="2940037"/>
            <a:ext cx="745269" cy="18659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81835EA-F99B-4262-B23A-12681640992D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637359" y="1074109"/>
            <a:ext cx="1285051" cy="14087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그래픽 5" descr="컴퓨터">
            <a:extLst>
              <a:ext uri="{FF2B5EF4-FFF2-40B4-BE49-F238E27FC236}">
                <a16:creationId xmlns:a16="http://schemas.microsoft.com/office/drawing/2014/main" xmlns="" id="{CFA75081-0F00-48BE-BF0D-C70F9E68B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14312" y="2058349"/>
            <a:ext cx="1763375" cy="1763375"/>
          </a:xfrm>
          <a:prstGeom prst="rect">
            <a:avLst/>
          </a:prstGeom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5A16AF61-9D63-485A-84B7-892FED833BB7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4469043" y="4805964"/>
            <a:ext cx="325391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C2CE704-D4CB-42D8-BA3A-2236F81D3C13}"/>
              </a:ext>
            </a:extLst>
          </p:cNvPr>
          <p:cNvSpPr txBox="1"/>
          <p:nvPr/>
        </p:nvSpPr>
        <p:spPr>
          <a:xfrm>
            <a:off x="264479" y="1331433"/>
            <a:ext cx="170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DPoS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방식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0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상세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321E55-3685-4D17-9EDF-84A251C2309F}"/>
              </a:ext>
            </a:extLst>
          </p:cNvPr>
          <p:cNvSpPr txBox="1"/>
          <p:nvPr/>
        </p:nvSpPr>
        <p:spPr>
          <a:xfrm>
            <a:off x="3134139" y="1031485"/>
            <a:ext cx="59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사용자가 입력한 정보를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json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형태로 서버에 전송한다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AFA68C-2297-4676-8012-B63B35F55CAE}"/>
              </a:ext>
            </a:extLst>
          </p:cNvPr>
          <p:cNvSpPr txBox="1"/>
          <p:nvPr/>
        </p:nvSpPr>
        <p:spPr>
          <a:xfrm>
            <a:off x="2297428" y="3740946"/>
            <a:ext cx="268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‘key’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‘v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식별자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‘checked’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숫자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DEF5F3D-B8AB-42EA-BAAE-F34B7C13F808}"/>
              </a:ext>
            </a:extLst>
          </p:cNvPr>
          <p:cNvSpPr txBox="1"/>
          <p:nvPr/>
        </p:nvSpPr>
        <p:spPr>
          <a:xfrm>
            <a:off x="3040123" y="6105048"/>
            <a:ext cx="10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투표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BDE008-463F-4B01-B44C-C30C6663440D}"/>
              </a:ext>
            </a:extLst>
          </p:cNvPr>
          <p:cNvSpPr txBox="1"/>
          <p:nvPr/>
        </p:nvSpPr>
        <p:spPr>
          <a:xfrm>
            <a:off x="6532008" y="2078953"/>
            <a:ext cx="3545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‘key’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‘s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식별자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‘items’ :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{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{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‘index’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숫자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‘checked’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숫자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},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{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‘index’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숫자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‘checked’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숫자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},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.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62BC96-E8CE-48AB-B419-E157669B5E91}"/>
              </a:ext>
            </a:extLst>
          </p:cNvPr>
          <p:cNvSpPr txBox="1"/>
          <p:nvPr/>
        </p:nvSpPr>
        <p:spPr>
          <a:xfrm>
            <a:off x="7451198" y="6105048"/>
            <a:ext cx="14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설문조사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상세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321E55-3685-4D17-9EDF-84A251C2309F}"/>
              </a:ext>
            </a:extLst>
          </p:cNvPr>
          <p:cNvSpPr txBox="1"/>
          <p:nvPr/>
        </p:nvSpPr>
        <p:spPr>
          <a:xfrm>
            <a:off x="3149514" y="1037107"/>
            <a:ext cx="589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메인 서버가 받은 정보를 다른 서버들에게 전파 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xmlns="" id="{BE9D6E08-FC26-49A5-B97E-99326CB4C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6692" y="5382436"/>
            <a:ext cx="914400" cy="914400"/>
          </a:xfrm>
          <a:prstGeom prst="rect">
            <a:avLst/>
          </a:prstGeom>
        </p:spPr>
      </p:pic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xmlns="" id="{4F7916F9-ECEF-4E29-9ED5-8432E9106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15008" y="1650581"/>
            <a:ext cx="914400" cy="914400"/>
          </a:xfrm>
          <a:prstGeom prst="rect">
            <a:avLst/>
          </a:prstGeom>
        </p:spPr>
      </p:pic>
      <p:pic>
        <p:nvPicPr>
          <p:cNvPr id="10" name="그래픽 9" descr="모니터">
            <a:extLst>
              <a:ext uri="{FF2B5EF4-FFF2-40B4-BE49-F238E27FC236}">
                <a16:creationId xmlns:a16="http://schemas.microsoft.com/office/drawing/2014/main" xmlns="" id="{9BF54718-16D7-4CDF-9ABE-52457BA3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6692" y="1650581"/>
            <a:ext cx="914400" cy="914400"/>
          </a:xfrm>
          <a:prstGeom prst="rect">
            <a:avLst/>
          </a:prstGeom>
        </p:spPr>
      </p:pic>
      <p:pic>
        <p:nvPicPr>
          <p:cNvPr id="12" name="그래픽 11" descr="모니터">
            <a:extLst>
              <a:ext uri="{FF2B5EF4-FFF2-40B4-BE49-F238E27FC236}">
                <a16:creationId xmlns:a16="http://schemas.microsoft.com/office/drawing/2014/main" xmlns="" id="{CF4BFD2A-9F73-4530-AFA5-148121AAE8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57259" y="3516508"/>
            <a:ext cx="914400" cy="914400"/>
          </a:xfrm>
          <a:prstGeom prst="rect">
            <a:avLst/>
          </a:prstGeom>
        </p:spPr>
      </p:pic>
      <p:pic>
        <p:nvPicPr>
          <p:cNvPr id="13" name="그래픽 12" descr="모니터">
            <a:extLst>
              <a:ext uri="{FF2B5EF4-FFF2-40B4-BE49-F238E27FC236}">
                <a16:creationId xmlns:a16="http://schemas.microsoft.com/office/drawing/2014/main" xmlns="" id="{E8E454B6-B721-4344-9C64-AD46DA796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07565" y="3516508"/>
            <a:ext cx="914400" cy="914400"/>
          </a:xfrm>
          <a:prstGeom prst="rect">
            <a:avLst/>
          </a:prstGeom>
        </p:spPr>
      </p:pic>
      <p:pic>
        <p:nvPicPr>
          <p:cNvPr id="16" name="그래픽 15" descr="모니터">
            <a:extLst>
              <a:ext uri="{FF2B5EF4-FFF2-40B4-BE49-F238E27FC236}">
                <a16:creationId xmlns:a16="http://schemas.microsoft.com/office/drawing/2014/main" xmlns="" id="{B32DF59D-709B-4F11-A326-06305E3E4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15008" y="5382436"/>
            <a:ext cx="914400" cy="9144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714FCC1-4CC0-4A3B-A39D-0CAEAEF6F3C8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003892" y="2564981"/>
            <a:ext cx="1202469" cy="1408728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82AB64C-C3A3-4DD8-9301-1D4209DA6D01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 flipV="1">
            <a:off x="6969736" y="3973708"/>
            <a:ext cx="2487523" cy="1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7B11B4D7-ADAA-4DE9-B8E0-126F7FB9AB85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 flipV="1">
            <a:off x="6969736" y="2564981"/>
            <a:ext cx="1202472" cy="1408728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EFDE705-F040-4BA6-A73D-37967407C31A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flipH="1" flipV="1">
            <a:off x="2721965" y="3973708"/>
            <a:ext cx="2484396" cy="1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E5A467-9705-4BDB-9C17-FF49DDE9C422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6969736" y="3973709"/>
            <a:ext cx="745272" cy="186592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C789972-3A29-4FAD-9D29-34A3E1E0DF9B}"/>
              </a:ext>
            </a:extLst>
          </p:cNvPr>
          <p:cNvCxnSpPr>
            <a:cxnSpLocks/>
            <a:stCxn id="30" idx="1"/>
            <a:endCxn id="8" idx="3"/>
          </p:cNvCxnSpPr>
          <p:nvPr/>
        </p:nvCxnSpPr>
        <p:spPr>
          <a:xfrm flipH="1">
            <a:off x="4461092" y="3973709"/>
            <a:ext cx="745269" cy="186592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그래픽 5" descr="컴퓨터">
            <a:extLst>
              <a:ext uri="{FF2B5EF4-FFF2-40B4-BE49-F238E27FC236}">
                <a16:creationId xmlns:a16="http://schemas.microsoft.com/office/drawing/2014/main" xmlns="" id="{6012368A-0327-4C7B-A530-B68438C86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6361" y="3092021"/>
            <a:ext cx="1763375" cy="17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상세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321E55-3685-4D17-9EDF-84A251C2309F}"/>
              </a:ext>
            </a:extLst>
          </p:cNvPr>
          <p:cNvSpPr txBox="1"/>
          <p:nvPr/>
        </p:nvSpPr>
        <p:spPr>
          <a:xfrm>
            <a:off x="2993675" y="1037107"/>
            <a:ext cx="620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정보가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8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개 이상 쌓이면 서버 노드에서 블록을 생성한다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xmlns="" id="{93EFA47F-B631-4BEA-B189-DB05D8240E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6692" y="5382436"/>
            <a:ext cx="914400" cy="91440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xmlns="" id="{C7E65CAC-526F-4C21-B4DD-3DC1636E2C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15008" y="1650581"/>
            <a:ext cx="914400" cy="914400"/>
          </a:xfrm>
          <a:prstGeom prst="rect">
            <a:avLst/>
          </a:prstGeom>
        </p:spPr>
      </p:pic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xmlns="" id="{C9983780-5C7B-466A-A7F0-67F76520F8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6692" y="1650581"/>
            <a:ext cx="914400" cy="914400"/>
          </a:xfrm>
          <a:prstGeom prst="rect">
            <a:avLst/>
          </a:prstGeom>
        </p:spPr>
      </p:pic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xmlns="" id="{B7AA13FD-1F3D-4C7D-A274-4AB5A6415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57259" y="3516508"/>
            <a:ext cx="914400" cy="914400"/>
          </a:xfrm>
          <a:prstGeom prst="rect">
            <a:avLst/>
          </a:prstGeom>
        </p:spPr>
      </p:pic>
      <p:pic>
        <p:nvPicPr>
          <p:cNvPr id="10" name="그래픽 9" descr="모니터">
            <a:extLst>
              <a:ext uri="{FF2B5EF4-FFF2-40B4-BE49-F238E27FC236}">
                <a16:creationId xmlns:a16="http://schemas.microsoft.com/office/drawing/2014/main" xmlns="" id="{B65525AD-684A-47BC-9E85-C488A24F2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07565" y="3516508"/>
            <a:ext cx="914400" cy="914400"/>
          </a:xfrm>
          <a:prstGeom prst="rect">
            <a:avLst/>
          </a:prstGeom>
        </p:spPr>
      </p:pic>
      <p:pic>
        <p:nvPicPr>
          <p:cNvPr id="12" name="그래픽 11" descr="모니터">
            <a:extLst>
              <a:ext uri="{FF2B5EF4-FFF2-40B4-BE49-F238E27FC236}">
                <a16:creationId xmlns:a16="http://schemas.microsoft.com/office/drawing/2014/main" xmlns="" id="{24095AE2-D3B9-4282-BF4D-B013EFC59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15008" y="5382436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CA90DF01-CF4A-486A-9F99-9D3B75CDAF04}"/>
              </a:ext>
            </a:extLst>
          </p:cNvPr>
          <p:cNvCxnSpPr>
            <a:cxnSpLocks/>
            <a:stCxn id="20" idx="1"/>
            <a:endCxn id="8" idx="2"/>
          </p:cNvCxnSpPr>
          <p:nvPr/>
        </p:nvCxnSpPr>
        <p:spPr>
          <a:xfrm flipH="1" flipV="1">
            <a:off x="4003892" y="2564981"/>
            <a:ext cx="1202469" cy="1408728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1E358AB-F162-409E-AA2F-D4D6B55F82B0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6969736" y="3973708"/>
            <a:ext cx="2487523" cy="1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09DB9F-EF17-4180-927D-F4B4371A466D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6969736" y="2564981"/>
            <a:ext cx="1202472" cy="1408728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5EF1AA-4196-4060-9088-05D227F696B9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 flipV="1">
            <a:off x="2721965" y="3973708"/>
            <a:ext cx="2484396" cy="1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9619B89-219B-490F-9F19-9A54AD455EA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6969736" y="3973709"/>
            <a:ext cx="745272" cy="186592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98AFDE0-8645-414F-A157-850F084604B4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>
            <a:off x="4461092" y="3973709"/>
            <a:ext cx="745269" cy="186592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그래픽 5" descr="컴퓨터">
            <a:extLst>
              <a:ext uri="{FF2B5EF4-FFF2-40B4-BE49-F238E27FC236}">
                <a16:creationId xmlns:a16="http://schemas.microsoft.com/office/drawing/2014/main" xmlns="" id="{D630C3FF-2EAB-485B-91E5-CF779644D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6361" y="3092021"/>
            <a:ext cx="1763375" cy="17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DA0C457-8C6D-462D-8FE3-5F6F8BABEABB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>
            <a:off x="3174033" y="3305563"/>
            <a:ext cx="963567" cy="111522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상세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321E55-3685-4D17-9EDF-84A251C2309F}"/>
              </a:ext>
            </a:extLst>
          </p:cNvPr>
          <p:cNvSpPr txBox="1"/>
          <p:nvPr/>
        </p:nvSpPr>
        <p:spPr>
          <a:xfrm>
            <a:off x="3513394" y="1037107"/>
            <a:ext cx="53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생성한 블록을 다른 서버로 전파해 검증 받는다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xmlns="" id="{6472D43D-EF36-4AAD-B7A5-02EDCE119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63662" y="3804099"/>
            <a:ext cx="664382" cy="664382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xmlns="" id="{3CF7419B-0516-4F7C-A227-AFF1135C71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37600" y="2872108"/>
            <a:ext cx="664382" cy="664382"/>
          </a:xfrm>
          <a:prstGeom prst="rect">
            <a:avLst/>
          </a:prstGeom>
        </p:spPr>
      </p:pic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xmlns="" id="{19E525BF-0913-46DA-944A-9C39D94D1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41842" y="2641181"/>
            <a:ext cx="664382" cy="664382"/>
          </a:xfrm>
          <a:prstGeom prst="rect">
            <a:avLst/>
          </a:prstGeom>
        </p:spPr>
      </p:pic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xmlns="" id="{CF51BEB4-426B-47DC-85F9-262F45F28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37600" y="3477426"/>
            <a:ext cx="664382" cy="664382"/>
          </a:xfrm>
          <a:prstGeom prst="rect">
            <a:avLst/>
          </a:prstGeom>
        </p:spPr>
      </p:pic>
      <p:pic>
        <p:nvPicPr>
          <p:cNvPr id="10" name="그래픽 9" descr="모니터">
            <a:extLst>
              <a:ext uri="{FF2B5EF4-FFF2-40B4-BE49-F238E27FC236}">
                <a16:creationId xmlns:a16="http://schemas.microsoft.com/office/drawing/2014/main" xmlns="" id="{FFAAE113-3176-4C14-9771-A78C4BD23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46084" y="2959863"/>
            <a:ext cx="664382" cy="664382"/>
          </a:xfrm>
          <a:prstGeom prst="rect">
            <a:avLst/>
          </a:prstGeom>
        </p:spPr>
      </p:pic>
      <p:pic>
        <p:nvPicPr>
          <p:cNvPr id="12" name="그래픽 11" descr="모니터">
            <a:extLst>
              <a:ext uri="{FF2B5EF4-FFF2-40B4-BE49-F238E27FC236}">
                <a16:creationId xmlns:a16="http://schemas.microsoft.com/office/drawing/2014/main" xmlns="" id="{77124D88-75AB-4863-9B7A-35A7D523F5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37600" y="4088593"/>
            <a:ext cx="664382" cy="66438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215E508-B6D4-40E7-8A46-4E62472072C0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flipH="1" flipV="1">
            <a:off x="2210466" y="3292054"/>
            <a:ext cx="963567" cy="1350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A3280A07-2B94-4E53-96E2-197F69AC9A8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3174033" y="3305563"/>
            <a:ext cx="963567" cy="50405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66917FC0-8E50-48FB-B047-0A7AA0267F76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flipV="1">
            <a:off x="3174033" y="3204299"/>
            <a:ext cx="963567" cy="10126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E98CE15-2A30-4124-A29E-A7B8BAC22C8E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895853" y="3305563"/>
            <a:ext cx="1278180" cy="49853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그래픽 5" descr="컴퓨터">
            <a:extLst>
              <a:ext uri="{FF2B5EF4-FFF2-40B4-BE49-F238E27FC236}">
                <a16:creationId xmlns:a16="http://schemas.microsoft.com/office/drawing/2014/main" xmlns="" id="{48B31C06-2CAF-4D34-B36F-F0CC7AD4B6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06980" y="3805756"/>
            <a:ext cx="1281228" cy="128122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60FD6D71-2D9D-4A76-9D40-6E275B94B155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3147594" y="3305563"/>
            <a:ext cx="26439" cy="50019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385E9C4-A38F-4F1F-A7EE-9EFE5B202D5D}"/>
              </a:ext>
            </a:extLst>
          </p:cNvPr>
          <p:cNvSpPr txBox="1"/>
          <p:nvPr/>
        </p:nvSpPr>
        <p:spPr>
          <a:xfrm>
            <a:off x="6362442" y="2782350"/>
            <a:ext cx="544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‘index’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현재 블록의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인덱스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’,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‘timestamp’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블록 생성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시간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’,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merkle_hash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현재 블록의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머클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해쉬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’,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previous_hash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이전 블록의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해쉬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current_hash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현재 블록의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해쉬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값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’,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datas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 : ‘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현재 블록에 담긴 정보들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E937B3A-8450-4513-BBC9-52B8D778DB92}"/>
              </a:ext>
            </a:extLst>
          </p:cNvPr>
          <p:cNvSpPr txBox="1"/>
          <p:nvPr/>
        </p:nvSpPr>
        <p:spPr>
          <a:xfrm>
            <a:off x="8116014" y="5086984"/>
            <a:ext cx="15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블록 구조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280</Words>
  <Application>Microsoft Office PowerPoint</Application>
  <PresentationFormat>사용자 지정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황성운</cp:lastModifiedBy>
  <cp:revision>81</cp:revision>
  <dcterms:created xsi:type="dcterms:W3CDTF">2017-11-16T00:50:54Z</dcterms:created>
  <dcterms:modified xsi:type="dcterms:W3CDTF">2018-11-04T09:12:37Z</dcterms:modified>
</cp:coreProperties>
</file>