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9" r:id="rId6"/>
    <p:sldId id="270" r:id="rId7"/>
    <p:sldId id="271" r:id="rId8"/>
    <p:sldId id="273" r:id="rId9"/>
    <p:sldId id="274" r:id="rId10"/>
    <p:sldId id="262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HY강B" panose="02030600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1157576" y="2468701"/>
            <a:ext cx="989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너의 감정이 들려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E316FB-EDEF-4544-BEAA-916AA4BA21A0}"/>
              </a:ext>
            </a:extLst>
          </p:cNvPr>
          <p:cNvSpPr txBox="1"/>
          <p:nvPr/>
        </p:nvSpPr>
        <p:spPr>
          <a:xfrm>
            <a:off x="7674641" y="4756190"/>
            <a:ext cx="2243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학년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20130262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김영상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20130162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김문서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20130721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안교욱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D2D99A6-C3A5-455C-8184-43DACE6D4904}"/>
              </a:ext>
            </a:extLst>
          </p:cNvPr>
          <p:cNvGrpSpPr/>
          <p:nvPr/>
        </p:nvGrpSpPr>
        <p:grpSpPr>
          <a:xfrm>
            <a:off x="2810256" y="1817677"/>
            <a:ext cx="6461760" cy="129603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1237488" y="3698319"/>
            <a:ext cx="9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요구 명세서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040A48-FEBA-42A0-9E57-4CDAD3E32309}"/>
              </a:ext>
            </a:extLst>
          </p:cNvPr>
          <p:cNvSpPr txBox="1"/>
          <p:nvPr/>
        </p:nvSpPr>
        <p:spPr>
          <a:xfrm>
            <a:off x="9917969" y="4756190"/>
            <a:ext cx="2243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학년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20140058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곽현기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20140469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박건호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20140640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서지범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20140724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신충섭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20141364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최태준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8FCD74-879C-42EB-8E54-8521F532144E}"/>
              </a:ext>
            </a:extLst>
          </p:cNvPr>
          <p:cNvSpPr txBox="1"/>
          <p:nvPr/>
        </p:nvSpPr>
        <p:spPr>
          <a:xfrm>
            <a:off x="3997509" y="2459504"/>
            <a:ext cx="4196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0" dirty="0">
                <a:latin typeface="HY강B" panose="02030600000101010101" pitchFamily="18" charset="-127"/>
                <a:ea typeface="HY강B" panose="02030600000101010101" pitchFamily="18" charset="-127"/>
              </a:rPr>
              <a:t>Q &amp; A</a:t>
            </a:r>
            <a:endParaRPr lang="ko-KR" altLang="en-US" sz="1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4273171" y="507948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1582EED-4CEF-4332-AD6E-3A0DE847DFC5}"/>
              </a:ext>
            </a:extLst>
          </p:cNvPr>
          <p:cNvSpPr/>
          <p:nvPr/>
        </p:nvSpPr>
        <p:spPr>
          <a:xfrm>
            <a:off x="4383276" y="969613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4494509" y="1132161"/>
            <a:ext cx="105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EBEA385-4253-4749-B8C1-9ACBAE8622A7}"/>
              </a:ext>
            </a:extLst>
          </p:cNvPr>
          <p:cNvSpPr txBox="1"/>
          <p:nvPr/>
        </p:nvSpPr>
        <p:spPr>
          <a:xfrm>
            <a:off x="4494509" y="1997686"/>
            <a:ext cx="233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기능적 요구사항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E9F8AD0-7BC8-473F-B209-B77428A0C729}"/>
              </a:ext>
            </a:extLst>
          </p:cNvPr>
          <p:cNvSpPr txBox="1"/>
          <p:nvPr/>
        </p:nvSpPr>
        <p:spPr>
          <a:xfrm>
            <a:off x="4494509" y="2863211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비기능적 요구사항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4494508" y="3728736"/>
            <a:ext cx="263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사용자 인터페이스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4494509" y="4594261"/>
            <a:ext cx="15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인수 조건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4494509" y="5459785"/>
            <a:ext cx="1259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. Q &amp; A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207430" y="409937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6526972" y="2407881"/>
            <a:ext cx="5277678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사람의 감정을 인식하는 기술에 관한 연구는 많이 진행되고 있으나 대부분 영상과 음성을 결합하여 사용하거나 영상만을 사용한 경우가 많다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 </a:t>
              </a:r>
            </a:p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음성만을 사용한 감정 인식 인공지능 서비스를 개발하고자 한다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</a:t>
              </a:r>
              <a:endPara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pic>
        <p:nvPicPr>
          <p:cNvPr id="4098" name="Picture 2" descr="https://t1.daumcdn.net/cfile/tistory/21083148530E7F0614">
            <a:extLst>
              <a:ext uri="{FF2B5EF4-FFF2-40B4-BE49-F238E27FC236}">
                <a16:creationId xmlns:a16="http://schemas.microsoft.com/office/drawing/2014/main" xmlns="" id="{78219717-73EA-4A25-87B1-7B27933F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0" y="2086884"/>
            <a:ext cx="5921498" cy="33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기능적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요구사항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16637"/>
              </p:ext>
            </p:extLst>
          </p:nvPr>
        </p:nvGraphicFramePr>
        <p:xfrm>
          <a:off x="2444262" y="1995856"/>
          <a:ext cx="7464670" cy="3015760"/>
        </p:xfrm>
        <a:graphic>
          <a:graphicData uri="http://schemas.openxmlformats.org/drawingml/2006/table">
            <a:tbl>
              <a:tblPr/>
              <a:tblGrid>
                <a:gridCol w="1171652">
                  <a:extLst>
                    <a:ext uri="{9D8B030D-6E8A-4147-A177-3AD203B41FA5}">
                      <a16:colId xmlns:a16="http://schemas.microsoft.com/office/drawing/2014/main" xmlns="" val="2469608944"/>
                    </a:ext>
                  </a:extLst>
                </a:gridCol>
                <a:gridCol w="1941382">
                  <a:extLst>
                    <a:ext uri="{9D8B030D-6E8A-4147-A177-3AD203B41FA5}">
                      <a16:colId xmlns:a16="http://schemas.microsoft.com/office/drawing/2014/main" xmlns="" val="1235055585"/>
                    </a:ext>
                  </a:extLst>
                </a:gridCol>
                <a:gridCol w="4351636">
                  <a:extLst>
                    <a:ext uri="{9D8B030D-6E8A-4147-A177-3AD203B41FA5}">
                      <a16:colId xmlns:a16="http://schemas.microsoft.com/office/drawing/2014/main" xmlns="" val="1350198818"/>
                    </a:ext>
                  </a:extLst>
                </a:gridCol>
              </a:tblGrid>
              <a:tr h="6412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번호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식별 번호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기능 명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1832745"/>
                  </a:ext>
                </a:extLst>
              </a:tr>
              <a:tr h="5936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FN-001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파일 불러오기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4031959"/>
                  </a:ext>
                </a:extLst>
              </a:tr>
              <a:tr h="5936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FN-002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음성 녹음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3219066"/>
                  </a:ext>
                </a:extLst>
              </a:tr>
              <a:tr h="5936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FN-003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감정 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357444"/>
                  </a:ext>
                </a:extLst>
              </a:tr>
              <a:tr h="5936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FN-004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분석 결과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264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5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기능적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요구사항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049" name="_x368927608" descr="EMB000034ac2a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77" y="1538654"/>
            <a:ext cx="9267092" cy="471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기능적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요구사항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31467"/>
              </p:ext>
            </p:extLst>
          </p:nvPr>
        </p:nvGraphicFramePr>
        <p:xfrm>
          <a:off x="3121261" y="314395"/>
          <a:ext cx="5829299" cy="6226601"/>
        </p:xfrm>
        <a:graphic>
          <a:graphicData uri="http://schemas.openxmlformats.org/drawingml/2006/table">
            <a:tbl>
              <a:tblPr/>
              <a:tblGrid>
                <a:gridCol w="1243156">
                  <a:extLst>
                    <a:ext uri="{9D8B030D-6E8A-4147-A177-3AD203B41FA5}">
                      <a16:colId xmlns:a16="http://schemas.microsoft.com/office/drawing/2014/main" xmlns="" val="3205954976"/>
                    </a:ext>
                  </a:extLst>
                </a:gridCol>
                <a:gridCol w="1605552">
                  <a:extLst>
                    <a:ext uri="{9D8B030D-6E8A-4147-A177-3AD203B41FA5}">
                      <a16:colId xmlns:a16="http://schemas.microsoft.com/office/drawing/2014/main" xmlns="" val="22624493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1064580385"/>
                    </a:ext>
                  </a:extLst>
                </a:gridCol>
                <a:gridCol w="1837591">
                  <a:extLst>
                    <a:ext uri="{9D8B030D-6E8A-4147-A177-3AD203B41FA5}">
                      <a16:colId xmlns:a16="http://schemas.microsoft.com/office/drawing/2014/main" xmlns="" val="2272236571"/>
                    </a:ext>
                  </a:extLst>
                </a:gridCol>
              </a:tblGrid>
              <a:tr h="6794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유스케이스</a:t>
                      </a: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 </a:t>
                      </a: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식별자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FN-003</a:t>
                      </a: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유스케이스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감정 분석</a:t>
                      </a: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5600418"/>
                  </a:ext>
                </a:extLst>
              </a:tr>
              <a:tr h="307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개요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감정을 분석한다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748044"/>
                  </a:ext>
                </a:extLst>
              </a:tr>
              <a:tr h="307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주 행위자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사용자</a:t>
                      </a: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6139201"/>
                  </a:ext>
                </a:extLst>
              </a:tr>
              <a:tr h="30752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기본흐름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0381853"/>
                  </a:ext>
                </a:extLst>
              </a:tr>
              <a:tr h="30752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행위자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시스템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1313789"/>
                  </a:ext>
                </a:extLst>
              </a:tr>
              <a:tr h="30752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감정 분석하기 버튼을 클릭한다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2062912"/>
                  </a:ext>
                </a:extLst>
              </a:tr>
              <a:tr h="42251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입력된 음성 파일을 분석한다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7863734"/>
                  </a:ext>
                </a:extLst>
              </a:tr>
              <a:tr h="30752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3.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분석된 결과를 출력한다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8040947"/>
                  </a:ext>
                </a:extLst>
              </a:tr>
              <a:tr h="30752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대안흐름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1923532"/>
                  </a:ext>
                </a:extLst>
              </a:tr>
              <a:tr h="30752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행위자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시스템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4371803"/>
                  </a:ext>
                </a:extLst>
              </a:tr>
              <a:tr h="30752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해당사항 없음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670344"/>
                  </a:ext>
                </a:extLst>
              </a:tr>
              <a:tr h="30752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예외 상황 시나리오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6400654"/>
                  </a:ext>
                </a:extLst>
              </a:tr>
              <a:tr h="30752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행위자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시스템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7107782"/>
                  </a:ext>
                </a:extLst>
              </a:tr>
              <a:tr h="34112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[E1.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파일이 선택되지 않은 경우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]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5179575"/>
                  </a:ext>
                </a:extLst>
              </a:tr>
              <a:tr h="34112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2.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에러 메시지를 출력한다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9116353"/>
                  </a:ext>
                </a:extLst>
              </a:tr>
              <a:tr h="34112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[E2.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감정 분석에 실패하였을 경우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]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9603117"/>
                  </a:ext>
                </a:extLst>
              </a:tr>
              <a:tr h="34112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3.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에러 메시지를 출력한다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6466801"/>
                  </a:ext>
                </a:extLst>
              </a:tr>
              <a:tr h="307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사후 조건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해당사항 없음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37498" marR="37498" marT="10367" marB="1036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628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0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117748" y="288018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비기능적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요구사항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73370"/>
              </p:ext>
            </p:extLst>
          </p:nvPr>
        </p:nvGraphicFramePr>
        <p:xfrm>
          <a:off x="1221690" y="1767842"/>
          <a:ext cx="9690150" cy="3322405"/>
        </p:xfrm>
        <a:graphic>
          <a:graphicData uri="http://schemas.openxmlformats.org/drawingml/2006/table">
            <a:tbl>
              <a:tblPr/>
              <a:tblGrid>
                <a:gridCol w="2359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31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023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분류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내용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성능 요구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정확도는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70%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이상이여야 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H/W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요구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음성 녹음을 하기 위해 마이크를 연결해야한다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38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예외조건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및 처리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음성이 들어가지 않은 파일은 제한한다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38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한 사람의 명확한 음성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(60dB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이상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이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녹음되어야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 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.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819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2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CF45E17-063C-41A3-BFF5-C580687FD87C}"/>
              </a:ext>
            </a:extLst>
          </p:cNvPr>
          <p:cNvSpPr txBox="1"/>
          <p:nvPr/>
        </p:nvSpPr>
        <p:spPr>
          <a:xfrm>
            <a:off x="2554074" y="5528176"/>
            <a:ext cx="10815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메인 화면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C52F72-E52B-498F-A338-8EEF6A53EFEC}"/>
              </a:ext>
            </a:extLst>
          </p:cNvPr>
          <p:cNvSpPr txBox="1"/>
          <p:nvPr/>
        </p:nvSpPr>
        <p:spPr>
          <a:xfrm>
            <a:off x="8556414" y="5528176"/>
            <a:ext cx="10815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분석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44596" y="251442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인터페이스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145" name="_x368928808" descr="EMB000034ac2a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0" y="1824037"/>
            <a:ext cx="5580063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368929368" descr="EMB000034ac2a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085" y="1846956"/>
            <a:ext cx="5580063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117748" y="373362"/>
            <a:ext cx="191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인수 조건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77874"/>
              </p:ext>
            </p:extLst>
          </p:nvPr>
        </p:nvGraphicFramePr>
        <p:xfrm>
          <a:off x="1126945" y="2027154"/>
          <a:ext cx="10193796" cy="3368632"/>
        </p:xfrm>
        <a:graphic>
          <a:graphicData uri="http://schemas.openxmlformats.org/drawingml/2006/table">
            <a:tbl>
              <a:tblPr/>
              <a:tblGrid>
                <a:gridCol w="2103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8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067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순번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bg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항목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bg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평가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bg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합격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bg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불합격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정확도가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70%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이상인가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?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bg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2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기능이 모두 구현되었는가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  <a:cs typeface="+mn-cs"/>
                        </a:rPr>
                        <a:t>?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278</Words>
  <Application>Microsoft Office PowerPoint</Application>
  <PresentationFormat>사용자 지정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맑은 고딕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LG</cp:lastModifiedBy>
  <cp:revision>69</cp:revision>
  <dcterms:created xsi:type="dcterms:W3CDTF">2017-11-16T00:50:54Z</dcterms:created>
  <dcterms:modified xsi:type="dcterms:W3CDTF">2019-03-11T07:02:58Z</dcterms:modified>
</cp:coreProperties>
</file>