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9" r:id="rId6"/>
    <p:sldId id="281" r:id="rId7"/>
    <p:sldId id="282" r:id="rId8"/>
    <p:sldId id="283" r:id="rId9"/>
    <p:sldId id="284" r:id="rId10"/>
    <p:sldId id="280" r:id="rId11"/>
    <p:sldId id="262" r:id="rId12"/>
  </p:sldIdLst>
  <p:sldSz cx="9144000" cy="6858000" type="screen4x3"/>
  <p:notesSz cx="6858000" cy="9144000"/>
  <p:embeddedFontLst>
    <p:embeddedFont>
      <p:font typeface="HY강B" panose="020B0600000101010101" charset="-12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정확도 분석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정확도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750</c:v>
                </c:pt>
                <c:pt idx="3">
                  <c:v>1000</c:v>
                </c:pt>
                <c:pt idx="4">
                  <c:v>1500</c:v>
                </c:pt>
                <c:pt idx="5">
                  <c:v>2000</c:v>
                </c:pt>
                <c:pt idx="6">
                  <c:v>2500</c:v>
                </c:pt>
              </c:numCache>
            </c:numRef>
          </c:cat>
          <c:val>
            <c:numRef>
              <c:f>Sheet1!$B$2:$B$8</c:f>
              <c:numCache>
                <c:formatCode>0%</c:formatCode>
                <c:ptCount val="7"/>
                <c:pt idx="0">
                  <c:v>0.55000000000000004</c:v>
                </c:pt>
                <c:pt idx="1">
                  <c:v>0.69</c:v>
                </c:pt>
                <c:pt idx="2">
                  <c:v>0.67300000000000004</c:v>
                </c:pt>
                <c:pt idx="3">
                  <c:v>0.69</c:v>
                </c:pt>
                <c:pt idx="4" formatCode="0.00%">
                  <c:v>0.69299999999999995</c:v>
                </c:pt>
                <c:pt idx="5">
                  <c:v>0.71</c:v>
                </c:pt>
                <c:pt idx="6" formatCode="0.00%">
                  <c:v>0.71699999999999997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E-468E-AC35-A2D504FC8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082048"/>
        <c:axId val="194434112"/>
      </c:lineChart>
      <c:catAx>
        <c:axId val="126082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데이터 개수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434112"/>
        <c:crosses val="autoZero"/>
        <c:auto val="1"/>
        <c:lblAlgn val="ctr"/>
        <c:lblOffset val="100"/>
        <c:noMultiLvlLbl val="0"/>
      </c:catAx>
      <c:valAx>
        <c:axId val="194434112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정확도</a:t>
                </a:r>
                <a:r>
                  <a:rPr lang="en-US"/>
                  <a:t>(%)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08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8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7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8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1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0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4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2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859536" y="2432148"/>
            <a:ext cx="742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너의 감정이 들려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30447" y="4083734"/>
            <a:ext cx="2088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학년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20130262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김영상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20130162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김문서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20130721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안교욱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1529085" y="1792942"/>
            <a:ext cx="6085830" cy="148251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040A48-FEBA-42A0-9E57-4CDAD3E32309}"/>
              </a:ext>
            </a:extLst>
          </p:cNvPr>
          <p:cNvSpPr txBox="1"/>
          <p:nvPr/>
        </p:nvSpPr>
        <p:spPr>
          <a:xfrm>
            <a:off x="7026161" y="4083734"/>
            <a:ext cx="2216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학년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20140058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곽현기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20140469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박건호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20140640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서지범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20140724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신충섭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20141364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최태준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55572" y="1164703"/>
            <a:ext cx="1318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6.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시연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9394" y="994411"/>
            <a:ext cx="1389366" cy="640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66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2974448" y="2701878"/>
            <a:ext cx="3195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0" dirty="0"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9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204879" y="1238211"/>
            <a:ext cx="13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287457" y="1584460"/>
            <a:ext cx="2828925" cy="38233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358767" y="1706371"/>
            <a:ext cx="7896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3358767" y="2255574"/>
            <a:ext cx="1978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흐름도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3358767" y="2804776"/>
            <a:ext cx="1978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 완성도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3358766" y="3353979"/>
            <a:ext cx="19783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 기술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3358767" y="5001588"/>
            <a:ext cx="9448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7. Q &amp; A</a:t>
            </a:r>
            <a:endParaRPr lang="ko-KR" altLang="en-US" sz="15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2AF9B-7A60-4876-A503-23B249A17BEA}"/>
              </a:ext>
            </a:extLst>
          </p:cNvPr>
          <p:cNvSpPr txBox="1"/>
          <p:nvPr/>
        </p:nvSpPr>
        <p:spPr>
          <a:xfrm>
            <a:off x="3358766" y="3903181"/>
            <a:ext cx="19783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성능 분석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0A370-B424-4535-8AA5-3A2D53EEE6AD}"/>
              </a:ext>
            </a:extLst>
          </p:cNvPr>
          <p:cNvSpPr txBox="1"/>
          <p:nvPr/>
        </p:nvSpPr>
        <p:spPr>
          <a:xfrm>
            <a:off x="3358766" y="4452384"/>
            <a:ext cx="19783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6.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시연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54628" y="574268"/>
            <a:ext cx="131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9394" y="438599"/>
            <a:ext cx="1389366" cy="640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Picture 2" descr="ì¸ê³µì§ë¥ ëí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4" y="1715735"/>
            <a:ext cx="3995928" cy="270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1" y="1715735"/>
            <a:ext cx="4688393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508760" y="2140694"/>
            <a:ext cx="6127794" cy="3880922"/>
            <a:chOff x="2011680" y="1711258"/>
            <a:chExt cx="8170392" cy="5174563"/>
          </a:xfrm>
        </p:grpSpPr>
        <p:pic>
          <p:nvPicPr>
            <p:cNvPr id="4098" name="Picture 2" descr="https://t1.daumcdn.net/cfile/tistory/21083148530E7F0614">
              <a:extLst>
                <a:ext uri="{FF2B5EF4-FFF2-40B4-BE49-F238E27FC236}">
                  <a16:creationId xmlns:a16="http://schemas.microsoft.com/office/drawing/2014/main" id="{78219717-73EA-4A25-87B1-7B27933FF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144" y="1711258"/>
              <a:ext cx="5921498" cy="3316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5"/>
            <p:cNvSpPr txBox="1"/>
            <p:nvPr/>
          </p:nvSpPr>
          <p:spPr>
            <a:xfrm>
              <a:off x="2011680" y="5941973"/>
              <a:ext cx="8170392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음성인식 감정분석 시스템 </a:t>
              </a:r>
              <a:endPara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37483" y="429635"/>
            <a:ext cx="135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시스템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흐름도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9394" y="429635"/>
            <a:ext cx="1389366" cy="640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BA7C24-5D41-44E3-9592-87CE24C17F62}"/>
              </a:ext>
            </a:extLst>
          </p:cNvPr>
          <p:cNvGrpSpPr/>
          <p:nvPr/>
        </p:nvGrpSpPr>
        <p:grpSpPr>
          <a:xfrm>
            <a:off x="1368382" y="1201271"/>
            <a:ext cx="6407235" cy="5057461"/>
            <a:chOff x="2816671" y="802325"/>
            <a:chExt cx="5792527" cy="450146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4AE1261-002B-4C9C-976E-82E8E78BF180}"/>
                </a:ext>
              </a:extLst>
            </p:cNvPr>
            <p:cNvGrpSpPr/>
            <p:nvPr/>
          </p:nvGrpSpPr>
          <p:grpSpPr>
            <a:xfrm>
              <a:off x="2816671" y="802325"/>
              <a:ext cx="5792527" cy="4501466"/>
              <a:chOff x="2734236" y="836617"/>
              <a:chExt cx="4810855" cy="3460064"/>
            </a:xfrm>
          </p:grpSpPr>
          <p:pic>
            <p:nvPicPr>
              <p:cNvPr id="10" name="그래픽 9" descr="기어 헤드">
                <a:extLst>
                  <a:ext uri="{FF2B5EF4-FFF2-40B4-BE49-F238E27FC236}">
                    <a16:creationId xmlns:a16="http://schemas.microsoft.com/office/drawing/2014/main" id="{89D8636A-25B6-458C-B0B3-1AFDA512A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3713" y="2696452"/>
                <a:ext cx="1464830" cy="1464830"/>
              </a:xfrm>
              <a:prstGeom prst="rect">
                <a:avLst/>
              </a:prstGeom>
            </p:spPr>
          </p:pic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832538B-99C2-4902-AB1A-61EA61092593}"/>
                  </a:ext>
                </a:extLst>
              </p:cNvPr>
              <p:cNvGrpSpPr/>
              <p:nvPr/>
            </p:nvGrpSpPr>
            <p:grpSpPr>
              <a:xfrm>
                <a:off x="2734236" y="2974403"/>
                <a:ext cx="1547135" cy="914400"/>
                <a:chOff x="2707341" y="2974403"/>
                <a:chExt cx="1547135" cy="914400"/>
              </a:xfrm>
            </p:grpSpPr>
            <p:pic>
              <p:nvPicPr>
                <p:cNvPr id="21" name="그래픽 20" descr="사용자">
                  <a:extLst>
                    <a:ext uri="{FF2B5EF4-FFF2-40B4-BE49-F238E27FC236}">
                      <a16:creationId xmlns:a16="http://schemas.microsoft.com/office/drawing/2014/main" id="{61CB526F-196C-40D2-A3EB-81F0E94B3D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7341" y="297440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그래픽 21" descr="무선 마이크">
                  <a:extLst>
                    <a:ext uri="{FF2B5EF4-FFF2-40B4-BE49-F238E27FC236}">
                      <a16:creationId xmlns:a16="http://schemas.microsoft.com/office/drawing/2014/main" id="{F6ECB134-85C8-464D-B780-AA1B576AE4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1741" y="3115235"/>
                  <a:ext cx="632735" cy="632735"/>
                </a:xfrm>
                <a:prstGeom prst="rect">
                  <a:avLst/>
                </a:prstGeom>
              </p:spPr>
            </p:pic>
          </p:grpSp>
          <p:pic>
            <p:nvPicPr>
              <p:cNvPr id="12" name="그래픽 11" descr="모니터">
                <a:extLst>
                  <a:ext uri="{FF2B5EF4-FFF2-40B4-BE49-F238E27FC236}">
                    <a16:creationId xmlns:a16="http://schemas.microsoft.com/office/drawing/2014/main" id="{CC6C8826-F822-4076-829B-620A5F62B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42606" y="836617"/>
                <a:ext cx="1179871" cy="1179871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8B65B0D-2BE2-4336-9953-FDE297980B5E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3555741" y="1426553"/>
                <a:ext cx="986864" cy="15478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F56C23-94AE-4017-AB90-944C806EAF3D}"/>
                  </a:ext>
                </a:extLst>
              </p:cNvPr>
              <p:cNvSpPr txBox="1"/>
              <p:nvPr/>
            </p:nvSpPr>
            <p:spPr>
              <a:xfrm>
                <a:off x="3191437" y="1941525"/>
                <a:ext cx="914397" cy="25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음성 입력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837A21-DCD5-4E40-BE56-AED12BFD7BA1}"/>
                  </a:ext>
                </a:extLst>
              </p:cNvPr>
              <p:cNvSpPr txBox="1"/>
              <p:nvPr/>
            </p:nvSpPr>
            <p:spPr>
              <a:xfrm>
                <a:off x="6259605" y="1944223"/>
                <a:ext cx="1285486" cy="252679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음성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특징 추출</a:t>
                </a:r>
                <a:endParaRPr lang="en-US" altLang="ko-KR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31FBFD-82B7-4AFE-A55E-63319A266952}"/>
                  </a:ext>
                </a:extLst>
              </p:cNvPr>
              <p:cNvSpPr txBox="1"/>
              <p:nvPr/>
            </p:nvSpPr>
            <p:spPr>
              <a:xfrm>
                <a:off x="6194216" y="4044002"/>
                <a:ext cx="917668" cy="252679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감정 분석</a:t>
                </a: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20283ED0-BE9C-4223-89B7-F5814C07F637}"/>
                  </a:ext>
                </a:extLst>
              </p:cNvPr>
              <p:cNvCxnSpPr>
                <a:cxnSpLocks/>
                <a:stCxn id="12" idx="3"/>
                <a:endCxn id="10" idx="0"/>
              </p:cNvCxnSpPr>
              <p:nvPr/>
            </p:nvCxnSpPr>
            <p:spPr>
              <a:xfrm>
                <a:off x="5722477" y="1426553"/>
                <a:ext cx="993651" cy="12698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951CB5A3-5B77-4E65-88FC-52BDF8F5160B}"/>
                  </a:ext>
                </a:extLst>
              </p:cNvPr>
              <p:cNvCxnSpPr>
                <a:cxnSpLocks/>
                <a:stCxn id="10" idx="1"/>
                <a:endCxn id="22" idx="3"/>
              </p:cNvCxnSpPr>
              <p:nvPr/>
            </p:nvCxnSpPr>
            <p:spPr>
              <a:xfrm flipH="1">
                <a:off x="4281371" y="3428867"/>
                <a:ext cx="1702342" cy="273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84A478-B8CD-4693-9393-DFBAEED42E3D}"/>
                </a:ext>
              </a:extLst>
            </p:cNvPr>
            <p:cNvSpPr txBox="1"/>
            <p:nvPr/>
          </p:nvSpPr>
          <p:spPr>
            <a:xfrm>
              <a:off x="5087733" y="4324263"/>
              <a:ext cx="1547794" cy="32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결과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87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9394" y="426726"/>
            <a:ext cx="146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기능 완성도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9394" y="411704"/>
            <a:ext cx="1389366" cy="640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5374C6-798C-43F2-B50C-BB8629BCA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28219"/>
              </p:ext>
            </p:extLst>
          </p:nvPr>
        </p:nvGraphicFramePr>
        <p:xfrm>
          <a:off x="401450" y="1685365"/>
          <a:ext cx="8341099" cy="4301628"/>
        </p:xfrm>
        <a:graphic>
          <a:graphicData uri="http://schemas.openxmlformats.org/drawingml/2006/table">
            <a:tbl>
              <a:tblPr/>
              <a:tblGrid>
                <a:gridCol w="827154">
                  <a:extLst>
                    <a:ext uri="{9D8B030D-6E8A-4147-A177-3AD203B41FA5}">
                      <a16:colId xmlns:a16="http://schemas.microsoft.com/office/drawing/2014/main" val="557110259"/>
                    </a:ext>
                  </a:extLst>
                </a:gridCol>
                <a:gridCol w="1370395">
                  <a:extLst>
                    <a:ext uri="{9D8B030D-6E8A-4147-A177-3AD203B41FA5}">
                      <a16:colId xmlns:a16="http://schemas.microsoft.com/office/drawing/2014/main" val="3115147587"/>
                    </a:ext>
                  </a:extLst>
                </a:gridCol>
                <a:gridCol w="3527310">
                  <a:extLst>
                    <a:ext uri="{9D8B030D-6E8A-4147-A177-3AD203B41FA5}">
                      <a16:colId xmlns:a16="http://schemas.microsoft.com/office/drawing/2014/main" val="4128305141"/>
                    </a:ext>
                  </a:extLst>
                </a:gridCol>
                <a:gridCol w="2616240">
                  <a:extLst>
                    <a:ext uri="{9D8B030D-6E8A-4147-A177-3AD203B41FA5}">
                      <a16:colId xmlns:a16="http://schemas.microsoft.com/office/drawing/2014/main" val="773443931"/>
                    </a:ext>
                  </a:extLst>
                </a:gridCol>
              </a:tblGrid>
              <a:tr h="629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식별 번호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기능 명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기능 완성도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61981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FN-001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불러오기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0716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FN-002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녹음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934202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FN-003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감정 분석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44589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FN-004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저장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955754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FN-005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재생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571101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FN-006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일시정지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9923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FN-007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볼륨 조절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1D6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6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87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84959" y="574266"/>
            <a:ext cx="145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 기술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9394" y="438597"/>
            <a:ext cx="1389366" cy="640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A6F8C-9D4C-4B3D-A344-6E1303199256}"/>
              </a:ext>
            </a:extLst>
          </p:cNvPr>
          <p:cNvSpPr txBox="1"/>
          <p:nvPr/>
        </p:nvSpPr>
        <p:spPr>
          <a:xfrm>
            <a:off x="1708876" y="5804087"/>
            <a:ext cx="572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MFCC(Mel Frequency Cepstral Coefficients)</a:t>
            </a:r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FB03D9F0-2DAF-4B3E-BDE5-D97F4B0D7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3" y="1214936"/>
            <a:ext cx="7224794" cy="43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84959" y="547375"/>
            <a:ext cx="145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 기술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9394" y="411706"/>
            <a:ext cx="1389366" cy="640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" name="Picture 2" descr="Fig. 1">
            <a:extLst>
              <a:ext uri="{FF2B5EF4-FFF2-40B4-BE49-F238E27FC236}">
                <a16:creationId xmlns:a16="http://schemas.microsoft.com/office/drawing/2014/main" id="{5AB1EF80-19CD-4507-A0A9-B50624068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50" y="732041"/>
            <a:ext cx="5242500" cy="497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C355A-03C9-4E01-83D3-335DEE710807}"/>
              </a:ext>
            </a:extLst>
          </p:cNvPr>
          <p:cNvSpPr txBox="1"/>
          <p:nvPr/>
        </p:nvSpPr>
        <p:spPr>
          <a:xfrm>
            <a:off x="1440373" y="5984629"/>
            <a:ext cx="626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One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Verses One SVM(Support Vector Machine)</a:t>
            </a:r>
          </a:p>
        </p:txBody>
      </p:sp>
    </p:spTree>
    <p:extLst>
      <p:ext uri="{BB962C8B-B14F-4D97-AF65-F5344CB8AC3E}">
        <p14:creationId xmlns:p14="http://schemas.microsoft.com/office/powerpoint/2010/main" val="99898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84959" y="592196"/>
            <a:ext cx="145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사용 기술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9394" y="456527"/>
            <a:ext cx="1389366" cy="640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073" name="_x362416096" descr="EMB000053dc43e4">
            <a:extLst>
              <a:ext uri="{FF2B5EF4-FFF2-40B4-BE49-F238E27FC236}">
                <a16:creationId xmlns:a16="http://schemas.microsoft.com/office/drawing/2014/main" id="{8778AD72-DEDC-417B-9503-B270F71C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91" y="4249747"/>
            <a:ext cx="4762609" cy="160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62416016" descr="EMB000053dc43e7">
            <a:extLst>
              <a:ext uri="{FF2B5EF4-FFF2-40B4-BE49-F238E27FC236}">
                <a16:creationId xmlns:a16="http://schemas.microsoft.com/office/drawing/2014/main" id="{FACD9A67-6CF5-48B8-ACDA-136DB026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1" y="3820809"/>
            <a:ext cx="4128964" cy="183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362416016" descr="EMB000053dc43ea">
            <a:extLst>
              <a:ext uri="{FF2B5EF4-FFF2-40B4-BE49-F238E27FC236}">
                <a16:creationId xmlns:a16="http://schemas.microsoft.com/office/drawing/2014/main" id="{46CF375C-0481-4206-8F40-1FD12F2C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81" y="1097197"/>
            <a:ext cx="4029548" cy="271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9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75995" y="556338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5.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성능 분석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9394" y="420669"/>
            <a:ext cx="1389366" cy="640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791097449"/>
              </p:ext>
            </p:extLst>
          </p:nvPr>
        </p:nvGraphicFramePr>
        <p:xfrm>
          <a:off x="860613" y="1568298"/>
          <a:ext cx="7709646" cy="4733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162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169</Words>
  <Application>Microsoft Office PowerPoint</Application>
  <PresentationFormat>화면 슬라이드 쇼(4:3)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바탕</vt:lpstr>
      <vt:lpstr>Calibri</vt:lpstr>
      <vt:lpstr>맑은 고딕</vt:lpstr>
      <vt:lpstr>Arial</vt:lpstr>
      <vt:lpstr>HY강B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김문서</cp:lastModifiedBy>
  <cp:revision>120</cp:revision>
  <dcterms:created xsi:type="dcterms:W3CDTF">2017-11-16T00:50:54Z</dcterms:created>
  <dcterms:modified xsi:type="dcterms:W3CDTF">2019-05-31T05:52:46Z</dcterms:modified>
</cp:coreProperties>
</file>