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0" r:id="rId7"/>
    <p:sldId id="264" r:id="rId8"/>
    <p:sldId id="266" r:id="rId9"/>
    <p:sldId id="268" r:id="rId10"/>
    <p:sldId id="262" r:id="rId11"/>
  </p:sldIdLst>
  <p:sldSz cx="12192000" cy="6858000"/>
  <p:notesSz cx="6858000" cy="9144000"/>
  <p:embeddedFontLst>
    <p:embeddedFont>
      <p:font typeface="HY강B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5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1157576" y="2468701"/>
            <a:ext cx="989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너의 감정이 들려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E316FB-EDEF-4544-BEAA-916AA4BA21A0}"/>
              </a:ext>
            </a:extLst>
          </p:cNvPr>
          <p:cNvSpPr txBox="1"/>
          <p:nvPr/>
        </p:nvSpPr>
        <p:spPr>
          <a:xfrm>
            <a:off x="7674641" y="4756190"/>
            <a:ext cx="2243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학년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20130721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안교욱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20130162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김문서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20130262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김영상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D2D99A6-C3A5-455C-8184-43DACE6D4904}"/>
              </a:ext>
            </a:extLst>
          </p:cNvPr>
          <p:cNvGrpSpPr/>
          <p:nvPr/>
        </p:nvGrpSpPr>
        <p:grpSpPr>
          <a:xfrm>
            <a:off x="2810256" y="1817677"/>
            <a:ext cx="6461760" cy="129603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1237488" y="3698319"/>
            <a:ext cx="9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주제 제안서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040A48-FEBA-42A0-9E57-4CDAD3E32309}"/>
              </a:ext>
            </a:extLst>
          </p:cNvPr>
          <p:cNvSpPr txBox="1"/>
          <p:nvPr/>
        </p:nvSpPr>
        <p:spPr>
          <a:xfrm>
            <a:off x="9917969" y="4756190"/>
            <a:ext cx="2243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학년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20140058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곽현기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20140469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박건호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20140640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서지범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20140724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신충섭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20141364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최태준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8FCD74-879C-42EB-8E54-8521F532144E}"/>
              </a:ext>
            </a:extLst>
          </p:cNvPr>
          <p:cNvSpPr txBox="1"/>
          <p:nvPr/>
        </p:nvSpPr>
        <p:spPr>
          <a:xfrm>
            <a:off x="3997509" y="2459504"/>
            <a:ext cx="4196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0" dirty="0">
                <a:latin typeface="HY강B" panose="02030600000101010101" pitchFamily="18" charset="-127"/>
                <a:ea typeface="HY강B" panose="02030600000101010101" pitchFamily="18" charset="-127"/>
              </a:rPr>
              <a:t>Q &amp; A</a:t>
            </a:r>
            <a:endParaRPr lang="ko-KR" altLang="en-US" sz="1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4273171" y="507948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1582EED-4CEF-4332-AD6E-3A0DE847DFC5}"/>
              </a:ext>
            </a:extLst>
          </p:cNvPr>
          <p:cNvSpPr/>
          <p:nvPr/>
        </p:nvSpPr>
        <p:spPr>
          <a:xfrm>
            <a:off x="4383276" y="969613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4494509" y="1132161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문제 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EBEA385-4253-4749-B8C1-9ACBAE8622A7}"/>
              </a:ext>
            </a:extLst>
          </p:cNvPr>
          <p:cNvSpPr txBox="1"/>
          <p:nvPr/>
        </p:nvSpPr>
        <p:spPr>
          <a:xfrm>
            <a:off x="4494509" y="1858180"/>
            <a:ext cx="202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기존 연구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4494509" y="2584199"/>
            <a:ext cx="233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예상 개발 방법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4494509" y="3310218"/>
            <a:ext cx="319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예상 사용자 인터페이스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4494509" y="4036237"/>
            <a:ext cx="319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팀 구성 및 작업 분담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4494509" y="5488277"/>
            <a:ext cx="1259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7. Q &amp; A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4978A75-3A32-45E3-B8F4-6033E66A1BCC}"/>
              </a:ext>
            </a:extLst>
          </p:cNvPr>
          <p:cNvSpPr txBox="1"/>
          <p:nvPr/>
        </p:nvSpPr>
        <p:spPr>
          <a:xfrm>
            <a:off x="4494509" y="4762256"/>
            <a:ext cx="194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주제 적합성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207430" y="409937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문제 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6526972" y="2407881"/>
            <a:ext cx="5277678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사람의 감정을 인식하는 기술에 관한 연구는 많이 진행되고 있으나 대부분 영상과 음성을 결합하여 사용하거나 영상만을 사용한 경우가 많다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 </a:t>
              </a:r>
            </a:p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음성만을 사용한 감정 인식 인공지능 서비스를 개발하고자 한다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</a:t>
              </a:r>
              <a:endPara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pic>
        <p:nvPicPr>
          <p:cNvPr id="4098" name="Picture 2" descr="https://t1.daumcdn.net/cfile/tistory/21083148530E7F0614">
            <a:extLst>
              <a:ext uri="{FF2B5EF4-FFF2-40B4-BE49-F238E27FC236}">
                <a16:creationId xmlns:a16="http://schemas.microsoft.com/office/drawing/2014/main" xmlns="" id="{78219717-73EA-4A25-87B1-7B27933F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0" y="2086884"/>
            <a:ext cx="5921498" cy="33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129940" y="409938"/>
            <a:ext cx="191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기존 연구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D99258A-0F06-4BF6-B90C-82687D4D2A2F}"/>
              </a:ext>
            </a:extLst>
          </p:cNvPr>
          <p:cNvSpPr txBox="1"/>
          <p:nvPr/>
        </p:nvSpPr>
        <p:spPr>
          <a:xfrm>
            <a:off x="50765" y="4937427"/>
            <a:ext cx="5821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Spectrogram</a:t>
            </a:r>
            <a:r>
              <a:rPr lang="ko-KR" altLang="en-US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을 이용한 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CNN </a:t>
            </a:r>
            <a:r>
              <a:rPr lang="ko-KR" altLang="en-US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기반 음성 </a:t>
            </a:r>
            <a:r>
              <a:rPr lang="ko-KR" altLang="en-US" sz="16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감정인식</a:t>
            </a:r>
            <a:endParaRPr lang="en-US" altLang="ko-KR" sz="16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 fontAlgn="base" latinLnBrk="0"/>
            <a:endParaRPr lang="en-US" altLang="ko-KR" sz="1600" b="1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 fontAlgn="base" latinLnBrk="0"/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박소은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김대희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200" dirty="0" err="1">
                <a:latin typeface="HY강B" panose="02030600000101010101" pitchFamily="18" charset="-127"/>
                <a:ea typeface="HY강B" panose="02030600000101010101" pitchFamily="18" charset="-127"/>
              </a:rPr>
              <a:t>권순일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200" dirty="0" err="1">
                <a:latin typeface="HY강B" panose="02030600000101010101" pitchFamily="18" charset="-127"/>
                <a:ea typeface="HY강B" panose="02030600000101010101" pitchFamily="18" charset="-127"/>
              </a:rPr>
              <a:t>박능수</a:t>
            </a:r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algn="ctr" fontAlgn="base" latinLnBrk="0"/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건국대학교 컴퓨터공학과</a:t>
            </a:r>
            <a:r>
              <a:rPr lang="en-US" altLang="ko-KR" sz="12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세종대학교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소프트웨어학과</a:t>
            </a:r>
            <a:endParaRPr lang="en-US" altLang="ko-KR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D99258A-0F06-4BF6-B90C-82687D4D2A2F}"/>
              </a:ext>
            </a:extLst>
          </p:cNvPr>
          <p:cNvSpPr txBox="1"/>
          <p:nvPr/>
        </p:nvSpPr>
        <p:spPr>
          <a:xfrm>
            <a:off x="5871893" y="4937427"/>
            <a:ext cx="6320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은닉 </a:t>
            </a:r>
            <a:r>
              <a:rPr lang="ko-KR" altLang="en-US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마르코프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모델의 최대 마진 훈련을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이용한 음성감정 인식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 fontAlgn="base" latinLnBrk="0"/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윤성락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이동훈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백승렬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박상혁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장달원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유창동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 fontAlgn="base" latinLnBrk="0"/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한국과학기술원 전기 및 전자공학과 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049" name="_x360587264" descr="EMB000000e02b74">
            <a:extLst>
              <a:ext uri="{FF2B5EF4-FFF2-40B4-BE49-F238E27FC236}">
                <a16:creationId xmlns:a16="http://schemas.microsoft.com/office/drawing/2014/main" xmlns="" id="{E7C99EF3-4A8E-4E36-98A7-F7B354D7A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0" y="1694225"/>
            <a:ext cx="5580063" cy="2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_x360582384" descr="EMB000000e02b7d">
            <a:extLst>
              <a:ext uri="{FF2B5EF4-FFF2-40B4-BE49-F238E27FC236}">
                <a16:creationId xmlns:a16="http://schemas.microsoft.com/office/drawing/2014/main" xmlns="" id="{08116380-CE1C-4D12-A68C-0B7AE892F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16" y="1858530"/>
            <a:ext cx="5580063" cy="203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66204" y="409938"/>
            <a:ext cx="2028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예상 개발 방법</a:t>
            </a:r>
            <a:endParaRPr lang="en-US" altLang="ko-KR" sz="2000" spc="-15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073" name="_x360580704" descr="EMB000000e02b82">
            <a:extLst>
              <a:ext uri="{FF2B5EF4-FFF2-40B4-BE49-F238E27FC236}">
                <a16:creationId xmlns:a16="http://schemas.microsoft.com/office/drawing/2014/main" xmlns="" id="{DCE5CEE4-CE3A-49DE-8497-0FB0D6EE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54" y="1191460"/>
            <a:ext cx="6639891" cy="447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9384ED-D7A2-4BB1-896D-4F24CB19FEF9}"/>
              </a:ext>
            </a:extLst>
          </p:cNvPr>
          <p:cNvSpPr txBox="1"/>
          <p:nvPr/>
        </p:nvSpPr>
        <p:spPr>
          <a:xfrm>
            <a:off x="4826260" y="6002005"/>
            <a:ext cx="253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Microsoft Emotion API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1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66204" y="409938"/>
            <a:ext cx="2028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예상 개발 방법</a:t>
            </a:r>
            <a:endParaRPr lang="en-US" altLang="ko-KR" sz="2000" spc="-15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32369" y="2235200"/>
            <a:ext cx="5623563" cy="3096209"/>
            <a:chOff x="6505026" y="1863090"/>
            <a:chExt cx="5119865" cy="279130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18372AB8-744C-4038-92FA-FB8DFB68DDD5}"/>
                </a:ext>
              </a:extLst>
            </p:cNvPr>
            <p:cNvSpPr/>
            <p:nvPr/>
          </p:nvSpPr>
          <p:spPr>
            <a:xfrm>
              <a:off x="6505026" y="1863090"/>
              <a:ext cx="2205990" cy="220599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18372AB8-744C-4038-92FA-FB8DFB68DDD5}"/>
                </a:ext>
              </a:extLst>
            </p:cNvPr>
            <p:cNvSpPr/>
            <p:nvPr/>
          </p:nvSpPr>
          <p:spPr>
            <a:xfrm>
              <a:off x="9418901" y="1863090"/>
              <a:ext cx="2205990" cy="220599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952D20D-83F8-42DF-89B5-35FCDF53ABB3}"/>
                </a:ext>
              </a:extLst>
            </p:cNvPr>
            <p:cNvSpPr txBox="1"/>
            <p:nvPr/>
          </p:nvSpPr>
          <p:spPr>
            <a:xfrm>
              <a:off x="7155012" y="4254282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Python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952D20D-83F8-42DF-89B5-35FCDF53ABB3}"/>
                </a:ext>
              </a:extLst>
            </p:cNvPr>
            <p:cNvSpPr txBox="1"/>
            <p:nvPr/>
          </p:nvSpPr>
          <p:spPr>
            <a:xfrm>
              <a:off x="10151489" y="4223504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Mysql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81703" y="252809"/>
            <a:ext cx="2010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예상 사용자       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인터페이스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CF45E17-063C-41A3-BFF5-C580687FD87C}"/>
              </a:ext>
            </a:extLst>
          </p:cNvPr>
          <p:cNvSpPr txBox="1"/>
          <p:nvPr/>
        </p:nvSpPr>
        <p:spPr>
          <a:xfrm>
            <a:off x="2554074" y="5528176"/>
            <a:ext cx="10815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메인 화면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5121" name="_x360586944" descr="EMB000000e02b88">
            <a:extLst>
              <a:ext uri="{FF2B5EF4-FFF2-40B4-BE49-F238E27FC236}">
                <a16:creationId xmlns:a16="http://schemas.microsoft.com/office/drawing/2014/main" xmlns="" id="{B0370851-8CCC-4C4B-BD76-FE8726F5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34256"/>
            <a:ext cx="5580063" cy="323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360587264" descr="EMB000000e02b8b">
            <a:extLst>
              <a:ext uri="{FF2B5EF4-FFF2-40B4-BE49-F238E27FC236}">
                <a16:creationId xmlns:a16="http://schemas.microsoft.com/office/drawing/2014/main" xmlns="" id="{4D7BBD58-B5AA-4C6B-BF72-4497E288B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39" y="1824037"/>
            <a:ext cx="5580063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C52F72-E52B-498F-A338-8EEF6A53EFEC}"/>
              </a:ext>
            </a:extLst>
          </p:cNvPr>
          <p:cNvSpPr txBox="1"/>
          <p:nvPr/>
        </p:nvSpPr>
        <p:spPr>
          <a:xfrm>
            <a:off x="8556414" y="5528176"/>
            <a:ext cx="10815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분석 화면</a:t>
            </a:r>
          </a:p>
        </p:txBody>
      </p:sp>
    </p:spTree>
    <p:extLst>
      <p:ext uri="{BB962C8B-B14F-4D97-AF65-F5344CB8AC3E}">
        <p14:creationId xmlns:p14="http://schemas.microsoft.com/office/powerpoint/2010/main" val="38326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119768" y="256050"/>
            <a:ext cx="1931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팀 구성 및 역할 분담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5575" y="3381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E35FD293-8AC4-48AA-9B4F-025B0D2D2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19605"/>
              </p:ext>
            </p:extLst>
          </p:nvPr>
        </p:nvGraphicFramePr>
        <p:xfrm>
          <a:off x="1313290" y="1246449"/>
          <a:ext cx="9565420" cy="5184252"/>
        </p:xfrm>
        <a:graphic>
          <a:graphicData uri="http://schemas.openxmlformats.org/drawingml/2006/table">
            <a:tbl>
              <a:tblPr/>
              <a:tblGrid>
                <a:gridCol w="872822">
                  <a:extLst>
                    <a:ext uri="{9D8B030D-6E8A-4147-A177-3AD203B41FA5}">
                      <a16:colId xmlns:a16="http://schemas.microsoft.com/office/drawing/2014/main" xmlns="" val="2219162850"/>
                    </a:ext>
                  </a:extLst>
                </a:gridCol>
                <a:gridCol w="4346299">
                  <a:extLst>
                    <a:ext uri="{9D8B030D-6E8A-4147-A177-3AD203B41FA5}">
                      <a16:colId xmlns:a16="http://schemas.microsoft.com/office/drawing/2014/main" xmlns="" val="1606913080"/>
                    </a:ext>
                  </a:extLst>
                </a:gridCol>
                <a:gridCol w="4346299">
                  <a:extLst>
                    <a:ext uri="{9D8B030D-6E8A-4147-A177-3AD203B41FA5}">
                      <a16:colId xmlns:a16="http://schemas.microsoft.com/office/drawing/2014/main" xmlns="" val="933561376"/>
                    </a:ext>
                  </a:extLst>
                </a:gridCol>
              </a:tblGrid>
              <a:tr h="576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학년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작업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2068938"/>
                  </a:ext>
                </a:extLst>
              </a:tr>
              <a:tr h="57602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학년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김문서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인공지능 개발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0142339"/>
                  </a:ext>
                </a:extLst>
              </a:tr>
              <a:tr h="576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김영상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기계 학습 및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UI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개발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1923508"/>
                  </a:ext>
                </a:extLst>
              </a:tr>
              <a:tr h="576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안교욱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프로젝트 관리 및 인공지능 개발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1209102"/>
                  </a:ext>
                </a:extLst>
              </a:tr>
              <a:tr h="57602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3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학년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곽현기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표본 데이터 수집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8923466"/>
                  </a:ext>
                </a:extLst>
              </a:tr>
              <a:tr h="576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박건호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표본 데이터 수집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8182336"/>
                  </a:ext>
                </a:extLst>
              </a:tr>
              <a:tr h="576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서지범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UI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디자인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4378544"/>
                  </a:ext>
                </a:extLst>
              </a:tr>
              <a:tr h="576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신충섭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인공지능 개발 보조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2015295"/>
                  </a:ext>
                </a:extLst>
              </a:tr>
              <a:tr h="576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최태준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인공지능 개발 보조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397" marR="64397" marT="17804" marB="17804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1616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6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119768" y="409938"/>
            <a:ext cx="193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주제 적합성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5575" y="3381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C38E26CE-8D75-485F-803D-619428DE8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58578"/>
              </p:ext>
            </p:extLst>
          </p:nvPr>
        </p:nvGraphicFramePr>
        <p:xfrm>
          <a:off x="1324377" y="1566759"/>
          <a:ext cx="9543245" cy="4543632"/>
        </p:xfrm>
        <a:graphic>
          <a:graphicData uri="http://schemas.openxmlformats.org/drawingml/2006/table">
            <a:tbl>
              <a:tblPr/>
              <a:tblGrid>
                <a:gridCol w="1575191">
                  <a:extLst>
                    <a:ext uri="{9D8B030D-6E8A-4147-A177-3AD203B41FA5}">
                      <a16:colId xmlns:a16="http://schemas.microsoft.com/office/drawing/2014/main" xmlns="" val="3700046721"/>
                    </a:ext>
                  </a:extLst>
                </a:gridCol>
                <a:gridCol w="7426337">
                  <a:extLst>
                    <a:ext uri="{9D8B030D-6E8A-4147-A177-3AD203B41FA5}">
                      <a16:colId xmlns:a16="http://schemas.microsoft.com/office/drawing/2014/main" xmlns="" val="1059743285"/>
                    </a:ext>
                  </a:extLst>
                </a:gridCol>
                <a:gridCol w="541717">
                  <a:extLst>
                    <a:ext uri="{9D8B030D-6E8A-4147-A177-3AD203B41FA5}">
                      <a16:colId xmlns:a16="http://schemas.microsoft.com/office/drawing/2014/main" xmlns="" val="1889290648"/>
                    </a:ext>
                  </a:extLst>
                </a:gridCol>
              </a:tblGrid>
              <a:tr h="15468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복잡도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대량의 표본 데이터를 구하는 것이 어렵다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한국어의 특성 상 여러 억양이 존재하므로 음성 인식을 통한 감정 분석이 까다로울 것으로 예상된다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2786300"/>
                  </a:ext>
                </a:extLst>
              </a:tr>
              <a:tr h="14317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창의성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한국어 음성 인식을 통한 감정 분석은 정확도가 높지 않기 때문에 아직 상용화 된 시스템이 존재하지 않는다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064642"/>
                  </a:ext>
                </a:extLst>
              </a:tr>
              <a:tr h="15649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실용성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다양한 업종의 기업들이 소비자 응대에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AI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를 활용하고 있다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소비자의 감정을 분석하여 상황에 맞는 답변을 제공할 수 있을 것이다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564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1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287</Words>
  <Application>Microsoft Office PowerPoint</Application>
  <PresentationFormat>사용자 지정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HY강B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LG</cp:lastModifiedBy>
  <cp:revision>56</cp:revision>
  <dcterms:created xsi:type="dcterms:W3CDTF">2017-11-16T00:50:54Z</dcterms:created>
  <dcterms:modified xsi:type="dcterms:W3CDTF">2019-03-04T06:02:06Z</dcterms:modified>
</cp:coreProperties>
</file>