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9" r:id="rId6"/>
    <p:sldId id="270" r:id="rId7"/>
    <p:sldId id="276" r:id="rId8"/>
    <p:sldId id="277" r:id="rId9"/>
    <p:sldId id="278" r:id="rId10"/>
    <p:sldId id="271" r:id="rId11"/>
    <p:sldId id="273" r:id="rId12"/>
    <p:sldId id="262" r:id="rId13"/>
  </p:sldIdLst>
  <p:sldSz cx="12192000" cy="6858000"/>
  <p:notesSz cx="6858000" cy="9144000"/>
  <p:embeddedFontLst>
    <p:embeddedFont>
      <p:font typeface="HY강B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1157576" y="2468701"/>
            <a:ext cx="989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너의 감정이 들려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7674641" y="4756190"/>
            <a:ext cx="2243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학년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20130162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20130262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김영상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20130721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안교욱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10256" y="1817677"/>
            <a:ext cx="6461760" cy="129603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1237488" y="3698319"/>
            <a:ext cx="9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 명세서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40A48-FEBA-42A0-9E57-4CDAD3E32309}"/>
              </a:ext>
            </a:extLst>
          </p:cNvPr>
          <p:cNvSpPr txBox="1"/>
          <p:nvPr/>
        </p:nvSpPr>
        <p:spPr>
          <a:xfrm>
            <a:off x="9917969" y="4756190"/>
            <a:ext cx="2243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학년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20140058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곽현기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20140469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박건호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20140640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서지범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20140724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신충섭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20141364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최태준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7748" y="288018"/>
            <a:ext cx="19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클래스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BF3EA4-5515-4703-A2F5-EDA16EFB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65" y="1642370"/>
            <a:ext cx="10895269" cy="41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59192" y="286137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유스케이스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실현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2E10B4-A6EF-4DCF-BAA8-09558E4C6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66829"/>
              </p:ext>
            </p:extLst>
          </p:nvPr>
        </p:nvGraphicFramePr>
        <p:xfrm>
          <a:off x="2092245" y="1244600"/>
          <a:ext cx="8007509" cy="5502027"/>
        </p:xfrm>
        <a:graphic>
          <a:graphicData uri="http://schemas.openxmlformats.org/drawingml/2006/table">
            <a:tbl>
              <a:tblPr/>
              <a:tblGrid>
                <a:gridCol w="2001375">
                  <a:extLst>
                    <a:ext uri="{9D8B030D-6E8A-4147-A177-3AD203B41FA5}">
                      <a16:colId xmlns:a16="http://schemas.microsoft.com/office/drawing/2014/main" val="661336934"/>
                    </a:ext>
                  </a:extLst>
                </a:gridCol>
                <a:gridCol w="2279643">
                  <a:extLst>
                    <a:ext uri="{9D8B030D-6E8A-4147-A177-3AD203B41FA5}">
                      <a16:colId xmlns:a16="http://schemas.microsoft.com/office/drawing/2014/main" val="601416467"/>
                    </a:ext>
                  </a:extLst>
                </a:gridCol>
                <a:gridCol w="2224866">
                  <a:extLst>
                    <a:ext uri="{9D8B030D-6E8A-4147-A177-3AD203B41FA5}">
                      <a16:colId xmlns:a16="http://schemas.microsoft.com/office/drawing/2014/main" val="1416208059"/>
                    </a:ext>
                  </a:extLst>
                </a:gridCol>
                <a:gridCol w="1501625">
                  <a:extLst>
                    <a:ext uri="{9D8B030D-6E8A-4147-A177-3AD203B41FA5}">
                      <a16:colId xmlns:a16="http://schemas.microsoft.com/office/drawing/2014/main" val="3884500122"/>
                    </a:ext>
                  </a:extLst>
                </a:gridCol>
              </a:tblGrid>
              <a:tr h="3836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감정 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UR-03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585370"/>
                  </a:ext>
                </a:extLst>
              </a:tr>
              <a:tr h="511833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83851"/>
                  </a:ext>
                </a:extLst>
              </a:tr>
            </a:tbl>
          </a:graphicData>
        </a:graphic>
      </p:graphicFrame>
      <p:pic>
        <p:nvPicPr>
          <p:cNvPr id="8193" name="_x251513280" descr="EMB000032941822">
            <a:extLst>
              <a:ext uri="{FF2B5EF4-FFF2-40B4-BE49-F238E27FC236}">
                <a16:creationId xmlns:a16="http://schemas.microsoft.com/office/drawing/2014/main" id="{F994AABA-6814-4F0E-863B-20473F15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9" y="1712913"/>
            <a:ext cx="7251780" cy="48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2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3997509" y="2459504"/>
            <a:ext cx="4196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0" dirty="0"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1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273171" y="507948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383276" y="969613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94509" y="1132161"/>
            <a:ext cx="105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494508" y="1997686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사용자 인터페이스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494509" y="2863211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운용도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94508" y="3728736"/>
            <a:ext cx="263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클래스 다이어그램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94509" y="4594261"/>
            <a:ext cx="253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유스케이스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실현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94509" y="5459785"/>
            <a:ext cx="125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6. Q &amp; A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526972" y="2407881"/>
            <a:ext cx="5277678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사람의 감정을 인식하는 기술에 관한 연구는 많이 진행되고 있으나 대부분 영상과 음성을 결합하여 사용하거나 영상만을 사용한 경우가 많다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 </a:t>
              </a:r>
            </a:p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음성만을 사용한 감정 인식 인공지능 서비스를 개발하고자 한다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</a:t>
              </a:r>
              <a:endPara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pic>
        <p:nvPicPr>
          <p:cNvPr id="4098" name="Picture 2" descr="https://t1.daumcdn.net/cfile/tistory/21083148530E7F0614">
            <a:extLst>
              <a:ext uri="{FF2B5EF4-FFF2-40B4-BE49-F238E27FC236}">
                <a16:creationId xmlns:a16="http://schemas.microsoft.com/office/drawing/2014/main" id="{78219717-73EA-4A25-87B1-7B27933F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0" y="2086884"/>
            <a:ext cx="5921498" cy="33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8865C9A-3E69-478C-9F31-E1424AC86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57592"/>
              </p:ext>
            </p:extLst>
          </p:nvPr>
        </p:nvGraphicFramePr>
        <p:xfrm>
          <a:off x="1380564" y="1730188"/>
          <a:ext cx="9430871" cy="4231341"/>
        </p:xfrm>
        <a:graphic>
          <a:graphicData uri="http://schemas.openxmlformats.org/drawingml/2006/table">
            <a:tbl>
              <a:tblPr/>
              <a:tblGrid>
                <a:gridCol w="1480266">
                  <a:extLst>
                    <a:ext uri="{9D8B030D-6E8A-4147-A177-3AD203B41FA5}">
                      <a16:colId xmlns:a16="http://schemas.microsoft.com/office/drawing/2014/main" val="2469608944"/>
                    </a:ext>
                  </a:extLst>
                </a:gridCol>
                <a:gridCol w="2452744">
                  <a:extLst>
                    <a:ext uri="{9D8B030D-6E8A-4147-A177-3AD203B41FA5}">
                      <a16:colId xmlns:a16="http://schemas.microsoft.com/office/drawing/2014/main" val="1235055585"/>
                    </a:ext>
                  </a:extLst>
                </a:gridCol>
                <a:gridCol w="5497861">
                  <a:extLst>
                    <a:ext uri="{9D8B030D-6E8A-4147-A177-3AD203B41FA5}">
                      <a16:colId xmlns:a16="http://schemas.microsoft.com/office/drawing/2014/main" val="1350198818"/>
                    </a:ext>
                  </a:extLst>
                </a:gridCol>
              </a:tblGrid>
              <a:tr h="8997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번호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식별 번호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기능 명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32745"/>
                  </a:ext>
                </a:extLst>
              </a:tr>
              <a:tr h="832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FN-001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파일 불러오기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031959"/>
                  </a:ext>
                </a:extLst>
              </a:tr>
              <a:tr h="832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FN-002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음성 녹음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19066"/>
                  </a:ext>
                </a:extLst>
              </a:tr>
              <a:tr h="832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FN-003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감정 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357444"/>
                  </a:ext>
                </a:extLst>
              </a:tr>
              <a:tr h="832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FN-004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분석 결과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4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7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39638" y="252726"/>
            <a:ext cx="149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인터페이스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_x361733512" descr="EMB000032941814">
            <a:extLst>
              <a:ext uri="{FF2B5EF4-FFF2-40B4-BE49-F238E27FC236}">
                <a16:creationId xmlns:a16="http://schemas.microsoft.com/office/drawing/2014/main" id="{60CB6685-2B7F-469E-9B78-CDA82474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8" y="2148031"/>
            <a:ext cx="5580063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61734792" descr="EMB000032941817">
            <a:extLst>
              <a:ext uri="{FF2B5EF4-FFF2-40B4-BE49-F238E27FC236}">
                <a16:creationId xmlns:a16="http://schemas.microsoft.com/office/drawing/2014/main" id="{AC72E439-2F09-43E0-A8D8-B17CBDA97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99" y="2165961"/>
            <a:ext cx="5580063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510A02-0BE0-44B7-B7DD-50D03B2BAB75}"/>
              </a:ext>
            </a:extLst>
          </p:cNvPr>
          <p:cNvSpPr/>
          <p:nvPr/>
        </p:nvSpPr>
        <p:spPr>
          <a:xfrm>
            <a:off x="6272299" y="1494536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분석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AC8732-D8ED-4403-8093-B307CA2D62C5}"/>
              </a:ext>
            </a:extLst>
          </p:cNvPr>
          <p:cNvSpPr/>
          <p:nvPr/>
        </p:nvSpPr>
        <p:spPr>
          <a:xfrm>
            <a:off x="339638" y="1494536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6138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운용도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D9FF2F-FBE0-42E2-AAC4-CA7268023B05}"/>
              </a:ext>
            </a:extLst>
          </p:cNvPr>
          <p:cNvGrpSpPr/>
          <p:nvPr/>
        </p:nvGrpSpPr>
        <p:grpSpPr>
          <a:xfrm>
            <a:off x="2439539" y="786101"/>
            <a:ext cx="6802115" cy="5437146"/>
            <a:chOff x="2816671" y="802325"/>
            <a:chExt cx="5792527" cy="447789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E61EAAF-DAF8-4300-BDDB-3230D6F2C174}"/>
                </a:ext>
              </a:extLst>
            </p:cNvPr>
            <p:cNvGrpSpPr/>
            <p:nvPr/>
          </p:nvGrpSpPr>
          <p:grpSpPr>
            <a:xfrm>
              <a:off x="2816671" y="802325"/>
              <a:ext cx="5792527" cy="4477893"/>
              <a:chOff x="2734236" y="836617"/>
              <a:chExt cx="4810855" cy="3441944"/>
            </a:xfrm>
          </p:grpSpPr>
          <p:pic>
            <p:nvPicPr>
              <p:cNvPr id="26" name="그래픽 25" descr="기어 헤드">
                <a:extLst>
                  <a:ext uri="{FF2B5EF4-FFF2-40B4-BE49-F238E27FC236}">
                    <a16:creationId xmlns:a16="http://schemas.microsoft.com/office/drawing/2014/main" id="{AE53B3F2-AC40-46D0-A2F9-5AD0056FC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3713" y="2696452"/>
                <a:ext cx="1464830" cy="1464830"/>
              </a:xfrm>
              <a:prstGeom prst="rect">
                <a:avLst/>
              </a:prstGeom>
            </p:spPr>
          </p:pic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C3961E2-C6E2-4700-ABAE-A16F6DC01D36}"/>
                  </a:ext>
                </a:extLst>
              </p:cNvPr>
              <p:cNvGrpSpPr/>
              <p:nvPr/>
            </p:nvGrpSpPr>
            <p:grpSpPr>
              <a:xfrm>
                <a:off x="2734236" y="2974403"/>
                <a:ext cx="1547135" cy="914400"/>
                <a:chOff x="2707341" y="2974403"/>
                <a:chExt cx="1547135" cy="914400"/>
              </a:xfrm>
            </p:grpSpPr>
            <p:pic>
              <p:nvPicPr>
                <p:cNvPr id="35" name="그래픽 34" descr="사용자">
                  <a:extLst>
                    <a:ext uri="{FF2B5EF4-FFF2-40B4-BE49-F238E27FC236}">
                      <a16:creationId xmlns:a16="http://schemas.microsoft.com/office/drawing/2014/main" id="{65F88594-3F58-442B-A338-25C85D6818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7341" y="297440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6" name="그래픽 35" descr="무선 마이크">
                  <a:extLst>
                    <a:ext uri="{FF2B5EF4-FFF2-40B4-BE49-F238E27FC236}">
                      <a16:creationId xmlns:a16="http://schemas.microsoft.com/office/drawing/2014/main" id="{9479CD91-BEF5-40DC-8D68-987ECDCD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1741" y="3115235"/>
                  <a:ext cx="632735" cy="632735"/>
                </a:xfrm>
                <a:prstGeom prst="rect">
                  <a:avLst/>
                </a:prstGeom>
              </p:spPr>
            </p:pic>
          </p:grpSp>
          <p:pic>
            <p:nvPicPr>
              <p:cNvPr id="28" name="그래픽 27" descr="모니터">
                <a:extLst>
                  <a:ext uri="{FF2B5EF4-FFF2-40B4-BE49-F238E27FC236}">
                    <a16:creationId xmlns:a16="http://schemas.microsoft.com/office/drawing/2014/main" id="{AFAD7D45-9743-4176-9A10-B28F42F44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42606" y="836617"/>
                <a:ext cx="1179871" cy="1179871"/>
              </a:xfrm>
              <a:prstGeom prst="rect">
                <a:avLst/>
              </a:prstGeom>
            </p:spPr>
          </p:pic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2E93BD2F-EDB3-4A07-9953-E2796EAA2B46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 flipV="1">
                <a:off x="3555741" y="1426553"/>
                <a:ext cx="986864" cy="15478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1AB9745-D7FD-4433-A048-293B1F080B14}"/>
                  </a:ext>
                </a:extLst>
              </p:cNvPr>
              <p:cNvSpPr txBox="1"/>
              <p:nvPr/>
            </p:nvSpPr>
            <p:spPr>
              <a:xfrm>
                <a:off x="3191437" y="1941525"/>
                <a:ext cx="914397" cy="239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음성 입력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C0B8D5-50EF-468A-9B83-16521DF5DB2A}"/>
                  </a:ext>
                </a:extLst>
              </p:cNvPr>
              <p:cNvSpPr txBox="1"/>
              <p:nvPr/>
            </p:nvSpPr>
            <p:spPr>
              <a:xfrm>
                <a:off x="6259605" y="1944223"/>
                <a:ext cx="1285486" cy="234559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음성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특징 추출</a:t>
                </a:r>
                <a:endParaRPr lang="en-US" altLang="ko-KR" sz="16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A973AD-8AF6-4E70-BBBE-1FD9233FBFB2}"/>
                  </a:ext>
                </a:extLst>
              </p:cNvPr>
              <p:cNvSpPr txBox="1"/>
              <p:nvPr/>
            </p:nvSpPr>
            <p:spPr>
              <a:xfrm>
                <a:off x="6194216" y="4044002"/>
                <a:ext cx="854614" cy="234559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감정 분석</a:t>
                </a:r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7685422B-965C-4DAA-BABC-094EC8136E2D}"/>
                  </a:ext>
                </a:extLst>
              </p:cNvPr>
              <p:cNvCxnSpPr>
                <a:cxnSpLocks/>
                <a:stCxn id="28" idx="3"/>
                <a:endCxn id="26" idx="0"/>
              </p:cNvCxnSpPr>
              <p:nvPr/>
            </p:nvCxnSpPr>
            <p:spPr>
              <a:xfrm>
                <a:off x="5722477" y="1426553"/>
                <a:ext cx="993651" cy="12698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FE848217-40B6-49FA-A2C3-77ECCAE19EAC}"/>
                  </a:ext>
                </a:extLst>
              </p:cNvPr>
              <p:cNvCxnSpPr>
                <a:cxnSpLocks/>
                <a:stCxn id="26" idx="1"/>
                <a:endCxn id="36" idx="3"/>
              </p:cNvCxnSpPr>
              <p:nvPr/>
            </p:nvCxnSpPr>
            <p:spPr>
              <a:xfrm flipH="1">
                <a:off x="4281371" y="3428867"/>
                <a:ext cx="1702342" cy="273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9C5E1C-1579-494E-AE39-3A1ED13A97F6}"/>
                </a:ext>
              </a:extLst>
            </p:cNvPr>
            <p:cNvSpPr txBox="1"/>
            <p:nvPr/>
          </p:nvSpPr>
          <p:spPr>
            <a:xfrm>
              <a:off x="5123013" y="4247818"/>
              <a:ext cx="1547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분석 결과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08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운용도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098" name="Picture 2" descr="https://la.mathworks.com/help/examples/audio_wavelet/win64/xxSpeakerID01.png">
            <a:extLst>
              <a:ext uri="{FF2B5EF4-FFF2-40B4-BE49-F238E27FC236}">
                <a16:creationId xmlns:a16="http://schemas.microsoft.com/office/drawing/2014/main" id="{C9232071-5506-4EFE-96DF-E43C2477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1238250"/>
            <a:ext cx="7800975" cy="5162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38650" y="3209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EFDBC4-A969-4992-9FBF-4F8D9BD4D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93759"/>
              </p:ext>
            </p:extLst>
          </p:nvPr>
        </p:nvGraphicFramePr>
        <p:xfrm>
          <a:off x="8633309" y="446468"/>
          <a:ext cx="3315462" cy="1583563"/>
        </p:xfrm>
        <a:graphic>
          <a:graphicData uri="http://schemas.openxmlformats.org/drawingml/2006/table">
            <a:tbl>
              <a:tblPr/>
              <a:tblGrid>
                <a:gridCol w="3315462">
                  <a:extLst>
                    <a:ext uri="{9D8B030D-6E8A-4147-A177-3AD203B41FA5}">
                      <a16:colId xmlns:a16="http://schemas.microsoft.com/office/drawing/2014/main" val="2658756793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SoundData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992960"/>
                  </a:ext>
                </a:extLst>
              </a:tr>
              <a:tr h="1167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SoundNumber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EmotionValue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9613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5A168BA-9CEE-46C1-A777-9AACDC010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26076"/>
              </p:ext>
            </p:extLst>
          </p:nvPr>
        </p:nvGraphicFramePr>
        <p:xfrm>
          <a:off x="8633309" y="2093087"/>
          <a:ext cx="3315462" cy="1583563"/>
        </p:xfrm>
        <a:graphic>
          <a:graphicData uri="http://schemas.openxmlformats.org/drawingml/2006/table">
            <a:tbl>
              <a:tblPr/>
              <a:tblGrid>
                <a:gridCol w="3315462">
                  <a:extLst>
                    <a:ext uri="{9D8B030D-6E8A-4147-A177-3AD203B41FA5}">
                      <a16:colId xmlns:a16="http://schemas.microsoft.com/office/drawing/2014/main" val="1108347484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SoundFeature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20806"/>
                  </a:ext>
                </a:extLst>
              </a:tr>
              <a:tr h="1167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SoundNumber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SoundFeatures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07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운용도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D9D51-B55E-48C8-80D7-C437C5BA5270}"/>
              </a:ext>
            </a:extLst>
          </p:cNvPr>
          <p:cNvSpPr txBox="1"/>
          <p:nvPr/>
        </p:nvSpPr>
        <p:spPr>
          <a:xfrm>
            <a:off x="3404325" y="6217750"/>
            <a:ext cx="572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MFCC(Mel Frequency Cepstral Coefficients)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ECC24BF-F6E0-425F-A512-7E72D405E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07" y="1184223"/>
            <a:ext cx="7939985" cy="47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3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2404" y="288018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운용도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146" name="Picture 2" descr="Fig. 1">
            <a:extLst>
              <a:ext uri="{FF2B5EF4-FFF2-40B4-BE49-F238E27FC236}">
                <a16:creationId xmlns:a16="http://schemas.microsoft.com/office/drawing/2014/main" id="{403C7E08-5D1C-49A8-8D6F-EE0B0B9E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641961"/>
            <a:ext cx="5410200" cy="513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A86565-C3F6-46A7-B419-BCBC9AA72F8D}"/>
              </a:ext>
            </a:extLst>
          </p:cNvPr>
          <p:cNvSpPr txBox="1"/>
          <p:nvPr/>
        </p:nvSpPr>
        <p:spPr>
          <a:xfrm>
            <a:off x="3032501" y="5998517"/>
            <a:ext cx="6357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One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>
                <a:latin typeface="HY강B" panose="02030600000101010101" pitchFamily="18" charset="-127"/>
                <a:ea typeface="HY강B" panose="02030600000101010101" pitchFamily="18" charset="-127"/>
              </a:rPr>
              <a:t>Verses 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One SVM(Support Vector Machine)</a:t>
            </a:r>
          </a:p>
        </p:txBody>
      </p:sp>
    </p:spTree>
    <p:extLst>
      <p:ext uri="{BB962C8B-B14F-4D97-AF65-F5344CB8AC3E}">
        <p14:creationId xmlns:p14="http://schemas.microsoft.com/office/powerpoint/2010/main" val="301232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187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HY강B</vt:lpstr>
      <vt:lpstr>Arial</vt:lpstr>
      <vt:lpstr>바탕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김문서</cp:lastModifiedBy>
  <cp:revision>87</cp:revision>
  <dcterms:created xsi:type="dcterms:W3CDTF">2017-11-16T00:50:54Z</dcterms:created>
  <dcterms:modified xsi:type="dcterms:W3CDTF">2019-04-01T14:44:58Z</dcterms:modified>
</cp:coreProperties>
</file>