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9"/>
  </p:notesMasterIdLst>
  <p:sldIdLst>
    <p:sldId id="256" r:id="rId2"/>
    <p:sldId id="257" r:id="rId3"/>
    <p:sldId id="310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76" r:id="rId12"/>
    <p:sldId id="277" r:id="rId13"/>
    <p:sldId id="280" r:id="rId14"/>
    <p:sldId id="278" r:id="rId15"/>
    <p:sldId id="279" r:id="rId16"/>
    <p:sldId id="281" r:id="rId17"/>
    <p:sldId id="282" r:id="rId18"/>
    <p:sldId id="284" r:id="rId19"/>
    <p:sldId id="283" r:id="rId20"/>
    <p:sldId id="285" r:id="rId21"/>
    <p:sldId id="288" r:id="rId22"/>
    <p:sldId id="286" r:id="rId23"/>
    <p:sldId id="312" r:id="rId24"/>
    <p:sldId id="311" r:id="rId25"/>
    <p:sldId id="313" r:id="rId26"/>
    <p:sldId id="314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295" r:id="rId36"/>
    <p:sldId id="297" r:id="rId37"/>
    <p:sldId id="299" r:id="rId38"/>
    <p:sldId id="324" r:id="rId39"/>
    <p:sldId id="301" r:id="rId40"/>
    <p:sldId id="303" r:id="rId41"/>
    <p:sldId id="305" r:id="rId42"/>
    <p:sldId id="304" r:id="rId43"/>
    <p:sldId id="306" r:id="rId44"/>
    <p:sldId id="307" r:id="rId45"/>
    <p:sldId id="308" r:id="rId46"/>
    <p:sldId id="309" r:id="rId47"/>
    <p:sldId id="315" r:id="rId48"/>
    <p:sldId id="319" r:id="rId49"/>
    <p:sldId id="271" r:id="rId50"/>
    <p:sldId id="267" r:id="rId51"/>
    <p:sldId id="268" r:id="rId52"/>
    <p:sldId id="272" r:id="rId53"/>
    <p:sldId id="273" r:id="rId54"/>
    <p:sldId id="274" r:id="rId55"/>
    <p:sldId id="269" r:id="rId56"/>
    <p:sldId id="328" r:id="rId57"/>
    <p:sldId id="275" r:id="rId58"/>
    <p:sldId id="270" r:id="rId59"/>
    <p:sldId id="316" r:id="rId60"/>
    <p:sldId id="318" r:id="rId61"/>
    <p:sldId id="317" r:id="rId62"/>
    <p:sldId id="320" r:id="rId63"/>
    <p:sldId id="321" r:id="rId64"/>
    <p:sldId id="322" r:id="rId65"/>
    <p:sldId id="326" r:id="rId66"/>
    <p:sldId id="323" r:id="rId67"/>
    <p:sldId id="327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BC7DA-2AB8-420C-AD92-41587C3CB78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2010D-722D-48A5-8426-FD365A379159}">
      <dgm:prSet/>
      <dgm:spPr/>
      <dgm:t>
        <a:bodyPr/>
        <a:lstStyle/>
        <a:p>
          <a:r>
            <a:rPr lang="ko-KR" dirty="0"/>
            <a:t>앞서 시각화한 대출자의 </a:t>
          </a:r>
          <a:r>
            <a:rPr lang="en-US" altLang="ko-KR" dirty="0"/>
            <a:t>SNS</a:t>
          </a:r>
          <a:r>
            <a:rPr lang="ko-KR" dirty="0"/>
            <a:t>및 커뮤니티 이용 성향을 분석해서 부정적 정도</a:t>
          </a:r>
          <a:r>
            <a:rPr lang="en-US" altLang="ko-KR" dirty="0"/>
            <a:t> </a:t>
          </a:r>
          <a:r>
            <a:rPr lang="ko-KR" altLang="en-US" dirty="0"/>
            <a:t>및 오타비율을</a:t>
          </a:r>
          <a:r>
            <a:rPr lang="ko-KR" dirty="0"/>
            <a:t> 수치화</a:t>
          </a:r>
          <a:r>
            <a:rPr lang="en-US" altLang="ko-KR" dirty="0"/>
            <a:t> </a:t>
          </a:r>
          <a:r>
            <a:rPr lang="ko-KR" dirty="0"/>
            <a:t>할 수 있는 모델이 나왔다고 가정하고</a:t>
          </a:r>
          <a:r>
            <a:rPr lang="en-US" altLang="ko-KR" dirty="0"/>
            <a:t>,</a:t>
          </a:r>
          <a:endParaRPr lang="en-US" dirty="0"/>
        </a:p>
      </dgm:t>
    </dgm:pt>
    <dgm:pt modelId="{60C3992D-6C50-442F-AD9F-1F4CF546E5D9}" type="parTrans" cxnId="{B81EBD0B-1BB9-4636-846D-F7C67476BF4E}">
      <dgm:prSet/>
      <dgm:spPr/>
      <dgm:t>
        <a:bodyPr/>
        <a:lstStyle/>
        <a:p>
          <a:endParaRPr lang="en-US"/>
        </a:p>
      </dgm:t>
    </dgm:pt>
    <dgm:pt modelId="{1069AF62-D3E4-41F3-AFE0-8DA702383C6C}" type="sibTrans" cxnId="{B81EBD0B-1BB9-4636-846D-F7C67476BF4E}">
      <dgm:prSet/>
      <dgm:spPr/>
      <dgm:t>
        <a:bodyPr/>
        <a:lstStyle/>
        <a:p>
          <a:endParaRPr lang="en-US"/>
        </a:p>
      </dgm:t>
    </dgm:pt>
    <dgm:pt modelId="{298BE93F-6A7C-4071-ACFE-062C67A83294}">
      <dgm:prSet/>
      <dgm:spPr/>
      <dgm:t>
        <a:bodyPr/>
        <a:lstStyle/>
        <a:p>
          <a:r>
            <a:rPr lang="ko-KR" dirty="0"/>
            <a:t>개인의 </a:t>
          </a:r>
          <a:r>
            <a:rPr lang="en-US" altLang="ko-KR" dirty="0"/>
            <a:t>SNS</a:t>
          </a:r>
          <a:r>
            <a:rPr lang="ko-KR" dirty="0"/>
            <a:t> 이용성향을 수치화한 데이터를 이용하여 </a:t>
          </a:r>
          <a:endParaRPr lang="en-US" dirty="0"/>
        </a:p>
      </dgm:t>
    </dgm:pt>
    <dgm:pt modelId="{5BAD2F60-F9FA-48E1-9ACD-A42747690FC0}" type="parTrans" cxnId="{6113295B-0F3D-47A2-A1E1-C58DEC4BBCFE}">
      <dgm:prSet/>
      <dgm:spPr/>
      <dgm:t>
        <a:bodyPr/>
        <a:lstStyle/>
        <a:p>
          <a:endParaRPr lang="en-US"/>
        </a:p>
      </dgm:t>
    </dgm:pt>
    <dgm:pt modelId="{A0635416-7711-4645-AFF5-21621ECACE22}" type="sibTrans" cxnId="{6113295B-0F3D-47A2-A1E1-C58DEC4BBCFE}">
      <dgm:prSet/>
      <dgm:spPr/>
      <dgm:t>
        <a:bodyPr/>
        <a:lstStyle/>
        <a:p>
          <a:endParaRPr lang="en-US"/>
        </a:p>
      </dgm:t>
    </dgm:pt>
    <dgm:pt modelId="{69FE6B89-A5F9-4D5A-B011-C8FD66B823D5}">
      <dgm:prSet/>
      <dgm:spPr/>
      <dgm:t>
        <a:bodyPr/>
        <a:lstStyle/>
        <a:p>
          <a:r>
            <a:rPr lang="en-US" altLang="ko-KR" dirty="0"/>
            <a:t>SNS</a:t>
          </a:r>
          <a:r>
            <a:rPr lang="ko-KR" dirty="0"/>
            <a:t> 이용성향이 대출 연체기</a:t>
          </a:r>
          <a:r>
            <a:rPr lang="ko-KR" altLang="en-US" dirty="0"/>
            <a:t>간과</a:t>
          </a:r>
          <a:r>
            <a:rPr lang="ko-KR" dirty="0"/>
            <a:t> 어떠한 관계가 있는지</a:t>
          </a:r>
          <a:r>
            <a:rPr lang="en-US" altLang="ko-KR" dirty="0"/>
            <a:t> </a:t>
          </a:r>
          <a:r>
            <a:rPr lang="ko-KR" dirty="0"/>
            <a:t>분석해보았다。</a:t>
          </a:r>
          <a:endParaRPr lang="en-US" dirty="0"/>
        </a:p>
      </dgm:t>
    </dgm:pt>
    <dgm:pt modelId="{4E79DDB5-D538-48F9-9ABF-A71C39772AA2}" type="parTrans" cxnId="{5D689C94-3239-47EB-BC98-7A14952DF080}">
      <dgm:prSet/>
      <dgm:spPr/>
      <dgm:t>
        <a:bodyPr/>
        <a:lstStyle/>
        <a:p>
          <a:endParaRPr lang="en-US"/>
        </a:p>
      </dgm:t>
    </dgm:pt>
    <dgm:pt modelId="{075A2B32-6748-4497-A46D-38856B9014EC}" type="sibTrans" cxnId="{5D689C94-3239-47EB-BC98-7A14952DF080}">
      <dgm:prSet/>
      <dgm:spPr/>
      <dgm:t>
        <a:bodyPr/>
        <a:lstStyle/>
        <a:p>
          <a:endParaRPr lang="en-US"/>
        </a:p>
      </dgm:t>
    </dgm:pt>
    <dgm:pt modelId="{8DA0C022-FEF9-4BC8-9A86-933C7BC512D6}" type="pres">
      <dgm:prSet presAssocID="{199BC7DA-2AB8-420C-AD92-41587C3CB78D}" presName="outerComposite" presStyleCnt="0">
        <dgm:presLayoutVars>
          <dgm:chMax val="5"/>
          <dgm:dir/>
          <dgm:resizeHandles val="exact"/>
        </dgm:presLayoutVars>
      </dgm:prSet>
      <dgm:spPr/>
    </dgm:pt>
    <dgm:pt modelId="{1F78A98B-4403-400D-BA9C-EB776CA884A0}" type="pres">
      <dgm:prSet presAssocID="{199BC7DA-2AB8-420C-AD92-41587C3CB78D}" presName="dummyMaxCanvas" presStyleCnt="0">
        <dgm:presLayoutVars/>
      </dgm:prSet>
      <dgm:spPr/>
    </dgm:pt>
    <dgm:pt modelId="{54707093-F8F5-424D-A02E-15A5BCED56C4}" type="pres">
      <dgm:prSet presAssocID="{199BC7DA-2AB8-420C-AD92-41587C3CB78D}" presName="ThreeNodes_1" presStyleLbl="node1" presStyleIdx="0" presStyleCnt="3">
        <dgm:presLayoutVars>
          <dgm:bulletEnabled val="1"/>
        </dgm:presLayoutVars>
      </dgm:prSet>
      <dgm:spPr/>
    </dgm:pt>
    <dgm:pt modelId="{7D78C85E-069D-4128-A5E9-26B3F1D32848}" type="pres">
      <dgm:prSet presAssocID="{199BC7DA-2AB8-420C-AD92-41587C3CB78D}" presName="ThreeNodes_2" presStyleLbl="node1" presStyleIdx="1" presStyleCnt="3">
        <dgm:presLayoutVars>
          <dgm:bulletEnabled val="1"/>
        </dgm:presLayoutVars>
      </dgm:prSet>
      <dgm:spPr/>
    </dgm:pt>
    <dgm:pt modelId="{26ED5635-66A4-443D-BC32-75AD073ED685}" type="pres">
      <dgm:prSet presAssocID="{199BC7DA-2AB8-420C-AD92-41587C3CB78D}" presName="ThreeNodes_3" presStyleLbl="node1" presStyleIdx="2" presStyleCnt="3">
        <dgm:presLayoutVars>
          <dgm:bulletEnabled val="1"/>
        </dgm:presLayoutVars>
      </dgm:prSet>
      <dgm:spPr/>
    </dgm:pt>
    <dgm:pt modelId="{3CF41414-20BE-4E21-9B57-59B535E627A5}" type="pres">
      <dgm:prSet presAssocID="{199BC7DA-2AB8-420C-AD92-41587C3CB78D}" presName="ThreeConn_1-2" presStyleLbl="fgAccFollowNode1" presStyleIdx="0" presStyleCnt="2">
        <dgm:presLayoutVars>
          <dgm:bulletEnabled val="1"/>
        </dgm:presLayoutVars>
      </dgm:prSet>
      <dgm:spPr/>
    </dgm:pt>
    <dgm:pt modelId="{9D588079-3A6C-4FD2-92F9-0A8B30CB3B43}" type="pres">
      <dgm:prSet presAssocID="{199BC7DA-2AB8-420C-AD92-41587C3CB78D}" presName="ThreeConn_2-3" presStyleLbl="fgAccFollowNode1" presStyleIdx="1" presStyleCnt="2">
        <dgm:presLayoutVars>
          <dgm:bulletEnabled val="1"/>
        </dgm:presLayoutVars>
      </dgm:prSet>
      <dgm:spPr/>
    </dgm:pt>
    <dgm:pt modelId="{471ED563-ADD2-458B-A985-7A7B010682FE}" type="pres">
      <dgm:prSet presAssocID="{199BC7DA-2AB8-420C-AD92-41587C3CB78D}" presName="ThreeNodes_1_text" presStyleLbl="node1" presStyleIdx="2" presStyleCnt="3">
        <dgm:presLayoutVars>
          <dgm:bulletEnabled val="1"/>
        </dgm:presLayoutVars>
      </dgm:prSet>
      <dgm:spPr/>
    </dgm:pt>
    <dgm:pt modelId="{8AA79299-84B1-4161-B74C-622FA925D908}" type="pres">
      <dgm:prSet presAssocID="{199BC7DA-2AB8-420C-AD92-41587C3CB78D}" presName="ThreeNodes_2_text" presStyleLbl="node1" presStyleIdx="2" presStyleCnt="3">
        <dgm:presLayoutVars>
          <dgm:bulletEnabled val="1"/>
        </dgm:presLayoutVars>
      </dgm:prSet>
      <dgm:spPr/>
    </dgm:pt>
    <dgm:pt modelId="{3CB24A02-8DE3-4D0D-BD9C-02AA396ABABE}" type="pres">
      <dgm:prSet presAssocID="{199BC7DA-2AB8-420C-AD92-41587C3CB78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1EBD0B-1BB9-4636-846D-F7C67476BF4E}" srcId="{199BC7DA-2AB8-420C-AD92-41587C3CB78D}" destId="{7862010D-722D-48A5-8426-FD365A379159}" srcOrd="0" destOrd="0" parTransId="{60C3992D-6C50-442F-AD9F-1F4CF546E5D9}" sibTransId="{1069AF62-D3E4-41F3-AFE0-8DA702383C6C}"/>
    <dgm:cxn modelId="{7C9CCB11-8895-4E6A-BD54-B1D300989077}" type="presOf" srcId="{69FE6B89-A5F9-4D5A-B011-C8FD66B823D5}" destId="{26ED5635-66A4-443D-BC32-75AD073ED685}" srcOrd="0" destOrd="0" presId="urn:microsoft.com/office/officeart/2005/8/layout/vProcess5"/>
    <dgm:cxn modelId="{EAC48F23-0CEF-441B-8080-5F982F0648BF}" type="presOf" srcId="{7862010D-722D-48A5-8426-FD365A379159}" destId="{471ED563-ADD2-458B-A985-7A7B010682FE}" srcOrd="1" destOrd="0" presId="urn:microsoft.com/office/officeart/2005/8/layout/vProcess5"/>
    <dgm:cxn modelId="{6113295B-0F3D-47A2-A1E1-C58DEC4BBCFE}" srcId="{199BC7DA-2AB8-420C-AD92-41587C3CB78D}" destId="{298BE93F-6A7C-4071-ACFE-062C67A83294}" srcOrd="1" destOrd="0" parTransId="{5BAD2F60-F9FA-48E1-9ACD-A42747690FC0}" sibTransId="{A0635416-7711-4645-AFF5-21621ECACE22}"/>
    <dgm:cxn modelId="{62167949-5A34-40BF-99E2-C761A509ECDB}" type="presOf" srcId="{298BE93F-6A7C-4071-ACFE-062C67A83294}" destId="{8AA79299-84B1-4161-B74C-622FA925D908}" srcOrd="1" destOrd="0" presId="urn:microsoft.com/office/officeart/2005/8/layout/vProcess5"/>
    <dgm:cxn modelId="{5D68A94B-EF90-49D4-9C2E-C267E8BE20E4}" type="presOf" srcId="{199BC7DA-2AB8-420C-AD92-41587C3CB78D}" destId="{8DA0C022-FEF9-4BC8-9A86-933C7BC512D6}" srcOrd="0" destOrd="0" presId="urn:microsoft.com/office/officeart/2005/8/layout/vProcess5"/>
    <dgm:cxn modelId="{88469F80-429B-49C5-940E-0D6592BFF2A6}" type="presOf" srcId="{69FE6B89-A5F9-4D5A-B011-C8FD66B823D5}" destId="{3CB24A02-8DE3-4D0D-BD9C-02AA396ABABE}" srcOrd="1" destOrd="0" presId="urn:microsoft.com/office/officeart/2005/8/layout/vProcess5"/>
    <dgm:cxn modelId="{C849F08F-A89F-49D8-9C02-C77CFDCEED50}" type="presOf" srcId="{A0635416-7711-4645-AFF5-21621ECACE22}" destId="{9D588079-3A6C-4FD2-92F9-0A8B30CB3B43}" srcOrd="0" destOrd="0" presId="urn:microsoft.com/office/officeart/2005/8/layout/vProcess5"/>
    <dgm:cxn modelId="{5D689C94-3239-47EB-BC98-7A14952DF080}" srcId="{199BC7DA-2AB8-420C-AD92-41587C3CB78D}" destId="{69FE6B89-A5F9-4D5A-B011-C8FD66B823D5}" srcOrd="2" destOrd="0" parTransId="{4E79DDB5-D538-48F9-9ABF-A71C39772AA2}" sibTransId="{075A2B32-6748-4497-A46D-38856B9014EC}"/>
    <dgm:cxn modelId="{8458D5A8-105E-4C55-896F-DFB43A1437F9}" type="presOf" srcId="{7862010D-722D-48A5-8426-FD365A379159}" destId="{54707093-F8F5-424D-A02E-15A5BCED56C4}" srcOrd="0" destOrd="0" presId="urn:microsoft.com/office/officeart/2005/8/layout/vProcess5"/>
    <dgm:cxn modelId="{DEB723AB-1945-4BB1-9862-05D234182619}" type="presOf" srcId="{298BE93F-6A7C-4071-ACFE-062C67A83294}" destId="{7D78C85E-069D-4128-A5E9-26B3F1D32848}" srcOrd="0" destOrd="0" presId="urn:microsoft.com/office/officeart/2005/8/layout/vProcess5"/>
    <dgm:cxn modelId="{22AA0FDE-71A1-4D4B-B752-EC944618C3EC}" type="presOf" srcId="{1069AF62-D3E4-41F3-AFE0-8DA702383C6C}" destId="{3CF41414-20BE-4E21-9B57-59B535E627A5}" srcOrd="0" destOrd="0" presId="urn:microsoft.com/office/officeart/2005/8/layout/vProcess5"/>
    <dgm:cxn modelId="{184C596F-3DAE-42AC-B669-EAB801E0F366}" type="presParOf" srcId="{8DA0C022-FEF9-4BC8-9A86-933C7BC512D6}" destId="{1F78A98B-4403-400D-BA9C-EB776CA884A0}" srcOrd="0" destOrd="0" presId="urn:microsoft.com/office/officeart/2005/8/layout/vProcess5"/>
    <dgm:cxn modelId="{6ADB01A7-5B12-4DA1-8EEA-661532E7390C}" type="presParOf" srcId="{8DA0C022-FEF9-4BC8-9A86-933C7BC512D6}" destId="{54707093-F8F5-424D-A02E-15A5BCED56C4}" srcOrd="1" destOrd="0" presId="urn:microsoft.com/office/officeart/2005/8/layout/vProcess5"/>
    <dgm:cxn modelId="{819A8384-8BB6-4116-B9B8-5B3AAF493189}" type="presParOf" srcId="{8DA0C022-FEF9-4BC8-9A86-933C7BC512D6}" destId="{7D78C85E-069D-4128-A5E9-26B3F1D32848}" srcOrd="2" destOrd="0" presId="urn:microsoft.com/office/officeart/2005/8/layout/vProcess5"/>
    <dgm:cxn modelId="{91152B1D-635F-4EB2-A13A-44D05ECEF6C0}" type="presParOf" srcId="{8DA0C022-FEF9-4BC8-9A86-933C7BC512D6}" destId="{26ED5635-66A4-443D-BC32-75AD073ED685}" srcOrd="3" destOrd="0" presId="urn:microsoft.com/office/officeart/2005/8/layout/vProcess5"/>
    <dgm:cxn modelId="{62760CB7-0DFB-422B-972B-6CE2525FD994}" type="presParOf" srcId="{8DA0C022-FEF9-4BC8-9A86-933C7BC512D6}" destId="{3CF41414-20BE-4E21-9B57-59B535E627A5}" srcOrd="4" destOrd="0" presId="urn:microsoft.com/office/officeart/2005/8/layout/vProcess5"/>
    <dgm:cxn modelId="{1B1C02EB-E52B-401F-94D8-78DBA38B6C36}" type="presParOf" srcId="{8DA0C022-FEF9-4BC8-9A86-933C7BC512D6}" destId="{9D588079-3A6C-4FD2-92F9-0A8B30CB3B43}" srcOrd="5" destOrd="0" presId="urn:microsoft.com/office/officeart/2005/8/layout/vProcess5"/>
    <dgm:cxn modelId="{B76AB9DF-1C30-472D-ABFA-4C8CC6B8C7FD}" type="presParOf" srcId="{8DA0C022-FEF9-4BC8-9A86-933C7BC512D6}" destId="{471ED563-ADD2-458B-A985-7A7B010682FE}" srcOrd="6" destOrd="0" presId="urn:microsoft.com/office/officeart/2005/8/layout/vProcess5"/>
    <dgm:cxn modelId="{23D6EE00-39DE-4644-8FF2-1542B68187DD}" type="presParOf" srcId="{8DA0C022-FEF9-4BC8-9A86-933C7BC512D6}" destId="{8AA79299-84B1-4161-B74C-622FA925D908}" srcOrd="7" destOrd="0" presId="urn:microsoft.com/office/officeart/2005/8/layout/vProcess5"/>
    <dgm:cxn modelId="{FBF3D7F1-2834-48B8-8E4D-BD233DAEE7B3}" type="presParOf" srcId="{8DA0C022-FEF9-4BC8-9A86-933C7BC512D6}" destId="{3CB24A02-8DE3-4D0D-BD9C-02AA396ABAB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55A5D-5E19-450F-86D2-A3334C71732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AD820-1921-44B5-82FA-99D97114F740}">
      <dgm:prSet/>
      <dgm:spPr/>
      <dgm:t>
        <a:bodyPr/>
        <a:lstStyle/>
        <a:p>
          <a:r>
            <a:rPr lang="ko-KR" altLang="en-US" dirty="0"/>
            <a:t>거주지역 별 대출자 비율을</a:t>
          </a:r>
          <a:r>
            <a:rPr lang="ko-KR" dirty="0"/>
            <a:t> 살펴보기 위해</a:t>
          </a:r>
          <a:r>
            <a:rPr lang="en-US" dirty="0"/>
            <a:t>, </a:t>
          </a:r>
          <a:r>
            <a:rPr lang="ko-KR" dirty="0"/>
            <a:t>대구</a:t>
          </a:r>
          <a:r>
            <a:rPr lang="en-US" dirty="0"/>
            <a:t> </a:t>
          </a:r>
          <a:r>
            <a:rPr lang="ko-KR" dirty="0"/>
            <a:t>경북 </a:t>
          </a:r>
          <a:r>
            <a:rPr lang="ko-KR" altLang="en-US" dirty="0"/>
            <a:t>소재지를</a:t>
          </a:r>
          <a:r>
            <a:rPr lang="ko-KR" dirty="0"/>
            <a:t> 대구광역시로</a:t>
          </a:r>
          <a:r>
            <a:rPr lang="en-US" dirty="0"/>
            <a:t>, </a:t>
          </a:r>
          <a:r>
            <a:rPr lang="ko-KR" dirty="0"/>
            <a:t>그 이외의 지역</a:t>
          </a:r>
          <a:r>
            <a:rPr lang="en-US" altLang="ko-KR" dirty="0"/>
            <a:t> </a:t>
          </a:r>
          <a:r>
            <a:rPr lang="ko-KR" dirty="0"/>
            <a:t>데이터를 대구 이외지역으로 전처리한 뒤 </a:t>
          </a:r>
          <a:r>
            <a:rPr lang="en-US" altLang="ko-KR" dirty="0"/>
            <a:t>    </a:t>
          </a:r>
          <a:r>
            <a:rPr lang="ko-KR" dirty="0"/>
            <a:t>각 지역의 고객 중 대출을 받은 사람의 비율이 얼마나 되는지 살펴보았다</a:t>
          </a:r>
          <a:r>
            <a:rPr lang="en-US" dirty="0"/>
            <a:t>.</a:t>
          </a:r>
        </a:p>
      </dgm:t>
    </dgm:pt>
    <dgm:pt modelId="{0820EAC6-C5FB-412E-A473-C6B443E2E3CE}" type="parTrans" cxnId="{C2B35DCF-AB88-403F-B98B-1BD9488A9593}">
      <dgm:prSet/>
      <dgm:spPr/>
      <dgm:t>
        <a:bodyPr/>
        <a:lstStyle/>
        <a:p>
          <a:endParaRPr lang="en-US"/>
        </a:p>
      </dgm:t>
    </dgm:pt>
    <dgm:pt modelId="{F45ACE04-1E89-4137-A191-542DDB4C04D6}" type="sibTrans" cxnId="{C2B35DCF-AB88-403F-B98B-1BD9488A9593}">
      <dgm:prSet/>
      <dgm:spPr/>
      <dgm:t>
        <a:bodyPr/>
        <a:lstStyle/>
        <a:p>
          <a:endParaRPr lang="en-US"/>
        </a:p>
      </dgm:t>
    </dgm:pt>
    <dgm:pt modelId="{2CDB2A33-9831-49CC-A551-0B3719FED6AF}">
      <dgm:prSet/>
      <dgm:spPr/>
      <dgm:t>
        <a:bodyPr/>
        <a:lstStyle/>
        <a:p>
          <a:r>
            <a:rPr lang="ko-KR" dirty="0"/>
            <a:t>예상대로 대구</a:t>
          </a:r>
          <a:r>
            <a:rPr lang="en-US" altLang="ko-KR" dirty="0"/>
            <a:t> </a:t>
          </a:r>
          <a:r>
            <a:rPr lang="ko-KR" dirty="0"/>
            <a:t>이외 지역</a:t>
          </a:r>
          <a:r>
            <a:rPr lang="en-US" altLang="ko-KR" dirty="0"/>
            <a:t> </a:t>
          </a:r>
          <a:r>
            <a:rPr lang="ko-KR" altLang="en-US" dirty="0"/>
            <a:t>고객의</a:t>
          </a:r>
          <a:r>
            <a:rPr lang="ko-KR" dirty="0"/>
            <a:t> 대출 비율이 높게 나타났다는 것을 </a:t>
          </a:r>
          <a:r>
            <a:rPr lang="en-US" altLang="ko-KR" dirty="0"/>
            <a:t>             </a:t>
          </a:r>
          <a:r>
            <a:rPr lang="ko-KR" dirty="0"/>
            <a:t>볼 수 있다</a:t>
          </a:r>
          <a:r>
            <a:rPr lang="en-US" dirty="0"/>
            <a:t>.</a:t>
          </a:r>
        </a:p>
      </dgm:t>
    </dgm:pt>
    <dgm:pt modelId="{CCFB0A3C-2A5D-452B-90E0-D97EB4A1058E}" type="parTrans" cxnId="{3FA097C2-ECB5-4D9D-A249-0E5016E44E9D}">
      <dgm:prSet/>
      <dgm:spPr/>
      <dgm:t>
        <a:bodyPr/>
        <a:lstStyle/>
        <a:p>
          <a:endParaRPr lang="en-US"/>
        </a:p>
      </dgm:t>
    </dgm:pt>
    <dgm:pt modelId="{35045EBD-4E33-4EF0-8692-64D0961050A8}" type="sibTrans" cxnId="{3FA097C2-ECB5-4D9D-A249-0E5016E44E9D}">
      <dgm:prSet/>
      <dgm:spPr/>
      <dgm:t>
        <a:bodyPr/>
        <a:lstStyle/>
        <a:p>
          <a:endParaRPr lang="en-US"/>
        </a:p>
      </dgm:t>
    </dgm:pt>
    <dgm:pt modelId="{76CEC473-BA34-4507-929A-5E10CCE71488}" type="pres">
      <dgm:prSet presAssocID="{3A055A5D-5E19-450F-86D2-A3334C71732C}" presName="vert0" presStyleCnt="0">
        <dgm:presLayoutVars>
          <dgm:dir/>
          <dgm:animOne val="branch"/>
          <dgm:animLvl val="lvl"/>
        </dgm:presLayoutVars>
      </dgm:prSet>
      <dgm:spPr/>
    </dgm:pt>
    <dgm:pt modelId="{A635F841-BB96-4A87-9090-4141A111AE7D}" type="pres">
      <dgm:prSet presAssocID="{A6EAD820-1921-44B5-82FA-99D97114F740}" presName="thickLine" presStyleLbl="alignNode1" presStyleIdx="0" presStyleCnt="2"/>
      <dgm:spPr/>
    </dgm:pt>
    <dgm:pt modelId="{6F5A6015-BEA5-4BBC-BAD9-087B1C90BD52}" type="pres">
      <dgm:prSet presAssocID="{A6EAD820-1921-44B5-82FA-99D97114F740}" presName="horz1" presStyleCnt="0"/>
      <dgm:spPr/>
    </dgm:pt>
    <dgm:pt modelId="{CCC2AE5D-11E1-4688-856D-75529A997E12}" type="pres">
      <dgm:prSet presAssocID="{A6EAD820-1921-44B5-82FA-99D97114F740}" presName="tx1" presStyleLbl="revTx" presStyleIdx="0" presStyleCnt="2"/>
      <dgm:spPr/>
    </dgm:pt>
    <dgm:pt modelId="{30F63F7C-E1E3-4796-A64C-8D0ED3E1A57A}" type="pres">
      <dgm:prSet presAssocID="{A6EAD820-1921-44B5-82FA-99D97114F740}" presName="vert1" presStyleCnt="0"/>
      <dgm:spPr/>
    </dgm:pt>
    <dgm:pt modelId="{35D7BD74-B4E2-4E71-B4E6-58A1CC3FBDAB}" type="pres">
      <dgm:prSet presAssocID="{2CDB2A33-9831-49CC-A551-0B3719FED6AF}" presName="thickLine" presStyleLbl="alignNode1" presStyleIdx="1" presStyleCnt="2"/>
      <dgm:spPr/>
    </dgm:pt>
    <dgm:pt modelId="{D04B6AAE-72A2-4315-A558-0FF316AD8FE1}" type="pres">
      <dgm:prSet presAssocID="{2CDB2A33-9831-49CC-A551-0B3719FED6AF}" presName="horz1" presStyleCnt="0"/>
      <dgm:spPr/>
    </dgm:pt>
    <dgm:pt modelId="{BCAC2AA3-6EC6-4ABF-8305-CFE50EE4E405}" type="pres">
      <dgm:prSet presAssocID="{2CDB2A33-9831-49CC-A551-0B3719FED6AF}" presName="tx1" presStyleLbl="revTx" presStyleIdx="1" presStyleCnt="2"/>
      <dgm:spPr/>
    </dgm:pt>
    <dgm:pt modelId="{0D4F0E8C-C36B-4897-8D7E-94B1C660E6E6}" type="pres">
      <dgm:prSet presAssocID="{2CDB2A33-9831-49CC-A551-0B3719FED6AF}" presName="vert1" presStyleCnt="0"/>
      <dgm:spPr/>
    </dgm:pt>
  </dgm:ptLst>
  <dgm:cxnLst>
    <dgm:cxn modelId="{522AED5B-7FFA-4CE5-AFC5-8BD97F2CB396}" type="presOf" srcId="{A6EAD820-1921-44B5-82FA-99D97114F740}" destId="{CCC2AE5D-11E1-4688-856D-75529A997E12}" srcOrd="0" destOrd="0" presId="urn:microsoft.com/office/officeart/2008/layout/LinedList"/>
    <dgm:cxn modelId="{2B803B80-015E-4615-96C7-285D6AC3EE06}" type="presOf" srcId="{2CDB2A33-9831-49CC-A551-0B3719FED6AF}" destId="{BCAC2AA3-6EC6-4ABF-8305-CFE50EE4E405}" srcOrd="0" destOrd="0" presId="urn:microsoft.com/office/officeart/2008/layout/LinedList"/>
    <dgm:cxn modelId="{697BDDAD-4054-4418-AAC9-8900A33CD371}" type="presOf" srcId="{3A055A5D-5E19-450F-86D2-A3334C71732C}" destId="{76CEC473-BA34-4507-929A-5E10CCE71488}" srcOrd="0" destOrd="0" presId="urn:microsoft.com/office/officeart/2008/layout/LinedList"/>
    <dgm:cxn modelId="{3FA097C2-ECB5-4D9D-A249-0E5016E44E9D}" srcId="{3A055A5D-5E19-450F-86D2-A3334C71732C}" destId="{2CDB2A33-9831-49CC-A551-0B3719FED6AF}" srcOrd="1" destOrd="0" parTransId="{CCFB0A3C-2A5D-452B-90E0-D97EB4A1058E}" sibTransId="{35045EBD-4E33-4EF0-8692-64D0961050A8}"/>
    <dgm:cxn modelId="{C2B35DCF-AB88-403F-B98B-1BD9488A9593}" srcId="{3A055A5D-5E19-450F-86D2-A3334C71732C}" destId="{A6EAD820-1921-44B5-82FA-99D97114F740}" srcOrd="0" destOrd="0" parTransId="{0820EAC6-C5FB-412E-A473-C6B443E2E3CE}" sibTransId="{F45ACE04-1E89-4137-A191-542DDB4C04D6}"/>
    <dgm:cxn modelId="{70877ED1-B141-4B7F-8586-E9A48C48E144}" type="presParOf" srcId="{76CEC473-BA34-4507-929A-5E10CCE71488}" destId="{A635F841-BB96-4A87-9090-4141A111AE7D}" srcOrd="0" destOrd="0" presId="urn:microsoft.com/office/officeart/2008/layout/LinedList"/>
    <dgm:cxn modelId="{BB16BC04-04BD-436A-9785-234DB0FE3394}" type="presParOf" srcId="{76CEC473-BA34-4507-929A-5E10CCE71488}" destId="{6F5A6015-BEA5-4BBC-BAD9-087B1C90BD52}" srcOrd="1" destOrd="0" presId="urn:microsoft.com/office/officeart/2008/layout/LinedList"/>
    <dgm:cxn modelId="{389766B3-EEC0-40FF-BE36-631311548509}" type="presParOf" srcId="{6F5A6015-BEA5-4BBC-BAD9-087B1C90BD52}" destId="{CCC2AE5D-11E1-4688-856D-75529A997E12}" srcOrd="0" destOrd="0" presId="urn:microsoft.com/office/officeart/2008/layout/LinedList"/>
    <dgm:cxn modelId="{735A5479-DCA1-4DDF-BE4D-AC3F7DABC555}" type="presParOf" srcId="{6F5A6015-BEA5-4BBC-BAD9-087B1C90BD52}" destId="{30F63F7C-E1E3-4796-A64C-8D0ED3E1A57A}" srcOrd="1" destOrd="0" presId="urn:microsoft.com/office/officeart/2008/layout/LinedList"/>
    <dgm:cxn modelId="{5ECCB70E-2BFB-469D-B4EC-4278C0AA4845}" type="presParOf" srcId="{76CEC473-BA34-4507-929A-5E10CCE71488}" destId="{35D7BD74-B4E2-4E71-B4E6-58A1CC3FBDAB}" srcOrd="2" destOrd="0" presId="urn:microsoft.com/office/officeart/2008/layout/LinedList"/>
    <dgm:cxn modelId="{10C14E65-71FD-4554-AD7F-44A737355A39}" type="presParOf" srcId="{76CEC473-BA34-4507-929A-5E10CCE71488}" destId="{D04B6AAE-72A2-4315-A558-0FF316AD8FE1}" srcOrd="3" destOrd="0" presId="urn:microsoft.com/office/officeart/2008/layout/LinedList"/>
    <dgm:cxn modelId="{BC60F9E4-8F53-420D-AC1A-27E361282F6C}" type="presParOf" srcId="{D04B6AAE-72A2-4315-A558-0FF316AD8FE1}" destId="{BCAC2AA3-6EC6-4ABF-8305-CFE50EE4E405}" srcOrd="0" destOrd="0" presId="urn:microsoft.com/office/officeart/2008/layout/LinedList"/>
    <dgm:cxn modelId="{44893449-BD33-455B-A206-CFEE64493C12}" type="presParOf" srcId="{D04B6AAE-72A2-4315-A558-0FF316AD8FE1}" destId="{0D4F0E8C-C36B-4897-8D7E-94B1C660E6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2D47A-1AD1-445D-9599-137DD898A68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63E58D-C6B3-4289-B562-229AA381E3FA}">
      <dgm:prSet/>
      <dgm:spPr/>
      <dgm:t>
        <a:bodyPr/>
        <a:lstStyle/>
        <a:p>
          <a:r>
            <a:rPr lang="ko-KR"/>
            <a:t>대구 이외지역에 거주하는 고객일수록</a:t>
          </a:r>
          <a:r>
            <a:rPr lang="en-US"/>
            <a:t>, </a:t>
          </a:r>
          <a:r>
            <a:rPr lang="ko-KR"/>
            <a:t>대출자 비율이 높다는 사실은 확인되었다</a:t>
          </a:r>
          <a:r>
            <a:rPr lang="en-US"/>
            <a:t>.</a:t>
          </a:r>
        </a:p>
      </dgm:t>
    </dgm:pt>
    <dgm:pt modelId="{C4D04401-BAF0-4D46-8362-4A4783BD0D61}" type="parTrans" cxnId="{40A14438-5305-4B59-978D-F83A7332946B}">
      <dgm:prSet/>
      <dgm:spPr/>
      <dgm:t>
        <a:bodyPr/>
        <a:lstStyle/>
        <a:p>
          <a:endParaRPr lang="en-US"/>
        </a:p>
      </dgm:t>
    </dgm:pt>
    <dgm:pt modelId="{55CDAE6E-D80C-44C1-921E-2B4209F3E3C7}" type="sibTrans" cxnId="{40A14438-5305-4B59-978D-F83A7332946B}">
      <dgm:prSet/>
      <dgm:spPr/>
      <dgm:t>
        <a:bodyPr/>
        <a:lstStyle/>
        <a:p>
          <a:endParaRPr lang="en-US"/>
        </a:p>
      </dgm:t>
    </dgm:pt>
    <dgm:pt modelId="{DBD8612E-A76E-44B4-9860-06A224334B98}">
      <dgm:prSet/>
      <dgm:spPr/>
      <dgm:t>
        <a:bodyPr/>
        <a:lstStyle/>
        <a:p>
          <a:r>
            <a:rPr lang="ko-KR" dirty="0"/>
            <a:t>관련하여</a:t>
          </a:r>
          <a:r>
            <a:rPr lang="en-US" dirty="0"/>
            <a:t>, </a:t>
          </a:r>
          <a:r>
            <a:rPr lang="ko-KR" dirty="0"/>
            <a:t>대구 이외 지역주민의 </a:t>
          </a:r>
          <a:r>
            <a:rPr lang="en-US" altLang="ko-KR" dirty="0"/>
            <a:t>                              </a:t>
          </a:r>
          <a:r>
            <a:rPr lang="ko-KR" dirty="0"/>
            <a:t>대출 연체기간이 어떻게 변하는지도 확인해보</a:t>
          </a:r>
          <a:r>
            <a:rPr lang="ko-KR" altLang="en-US" dirty="0"/>
            <a:t>려 한다</a:t>
          </a:r>
          <a:r>
            <a:rPr lang="en-US" altLang="ko-KR" dirty="0"/>
            <a:t>.</a:t>
          </a:r>
          <a:endParaRPr lang="en-US" dirty="0"/>
        </a:p>
      </dgm:t>
    </dgm:pt>
    <dgm:pt modelId="{003FA8C0-B7F8-4919-B442-14FC5E6D3D52}" type="parTrans" cxnId="{9C6A4534-72A3-4B3A-964F-55B251CA29FF}">
      <dgm:prSet/>
      <dgm:spPr/>
      <dgm:t>
        <a:bodyPr/>
        <a:lstStyle/>
        <a:p>
          <a:endParaRPr lang="en-US"/>
        </a:p>
      </dgm:t>
    </dgm:pt>
    <dgm:pt modelId="{71C955BB-BEF9-4504-B9C7-DDD34A0C9FFA}" type="sibTrans" cxnId="{9C6A4534-72A3-4B3A-964F-55B251CA29FF}">
      <dgm:prSet/>
      <dgm:spPr/>
      <dgm:t>
        <a:bodyPr/>
        <a:lstStyle/>
        <a:p>
          <a:endParaRPr lang="en-US"/>
        </a:p>
      </dgm:t>
    </dgm:pt>
    <dgm:pt modelId="{0C72791F-140C-40C3-9659-9672194613B0}">
      <dgm:prSet/>
      <dgm:spPr/>
      <dgm:t>
        <a:bodyPr/>
        <a:lstStyle/>
        <a:p>
          <a:r>
            <a:rPr lang="ko-KR" altLang="en-US" dirty="0"/>
            <a:t>앞서 </a:t>
          </a:r>
          <a:r>
            <a:rPr lang="ko-KR" dirty="0"/>
            <a:t>대구 이외의 주민일수록</a:t>
          </a:r>
          <a:r>
            <a:rPr lang="en-US" altLang="ko-KR" dirty="0"/>
            <a:t> </a:t>
          </a:r>
          <a:r>
            <a:rPr lang="ko-KR" altLang="en-US" dirty="0"/>
            <a:t>대출을 급하게 빌렸을 것이라 예상했기에</a:t>
          </a:r>
          <a:r>
            <a:rPr lang="en-US" altLang="ko-KR" dirty="0"/>
            <a:t>, </a:t>
          </a:r>
          <a:r>
            <a:rPr lang="ko-KR" altLang="en-US" dirty="0"/>
            <a:t>대구시민 이외의 고객들의</a:t>
          </a:r>
          <a:r>
            <a:rPr lang="en-US" altLang="ko-KR" dirty="0"/>
            <a:t> </a:t>
          </a:r>
          <a:r>
            <a:rPr lang="ko-KR" dirty="0"/>
            <a:t>연체기간</a:t>
          </a:r>
          <a:r>
            <a:rPr lang="ko-KR" altLang="en-US" dirty="0"/>
            <a:t>이</a:t>
          </a:r>
          <a:r>
            <a:rPr lang="ko-KR" dirty="0"/>
            <a:t> 더 길어질 것이라 예상된다</a:t>
          </a:r>
          <a:r>
            <a:rPr lang="en-US" dirty="0"/>
            <a:t>.</a:t>
          </a:r>
        </a:p>
      </dgm:t>
    </dgm:pt>
    <dgm:pt modelId="{029B43DD-1529-4972-8894-D6A23FD45863}" type="parTrans" cxnId="{3B07BA01-E92F-486E-86A2-CA3E91515FEE}">
      <dgm:prSet/>
      <dgm:spPr/>
      <dgm:t>
        <a:bodyPr/>
        <a:lstStyle/>
        <a:p>
          <a:endParaRPr lang="en-US"/>
        </a:p>
      </dgm:t>
    </dgm:pt>
    <dgm:pt modelId="{54B8E54A-832E-4486-95A2-D704BD9F7700}" type="sibTrans" cxnId="{3B07BA01-E92F-486E-86A2-CA3E91515FEE}">
      <dgm:prSet/>
      <dgm:spPr/>
      <dgm:t>
        <a:bodyPr/>
        <a:lstStyle/>
        <a:p>
          <a:endParaRPr lang="en-US"/>
        </a:p>
      </dgm:t>
    </dgm:pt>
    <dgm:pt modelId="{69F4F9BB-5D48-4C22-BC63-CDBE229BF4D9}">
      <dgm:prSet/>
      <dgm:spPr/>
      <dgm:t>
        <a:bodyPr/>
        <a:lstStyle/>
        <a:p>
          <a:r>
            <a:rPr lang="ko-KR" altLang="en-US" dirty="0"/>
            <a:t>거주지역이</a:t>
          </a:r>
          <a:r>
            <a:rPr lang="ko-KR" dirty="0"/>
            <a:t> 대출 연체</a:t>
          </a:r>
          <a:r>
            <a:rPr lang="ko-KR" altLang="en-US" dirty="0"/>
            <a:t>기간</a:t>
          </a:r>
          <a:r>
            <a:rPr lang="ko-KR" dirty="0"/>
            <a:t>에 얼마나 영향을 미치는지 </a:t>
          </a:r>
          <a:r>
            <a:rPr lang="en-US" dirty="0"/>
            <a:t>T-test</a:t>
          </a:r>
          <a:r>
            <a:rPr lang="ko-KR" dirty="0"/>
            <a:t>를 통해 살펴보</a:t>
          </a:r>
          <a:r>
            <a:rPr lang="ko-KR" altLang="en-US" dirty="0"/>
            <a:t>았다</a:t>
          </a:r>
          <a:r>
            <a:rPr lang="en-US" altLang="ko-KR" dirty="0"/>
            <a:t>.</a:t>
          </a:r>
          <a:endParaRPr lang="en-US" dirty="0"/>
        </a:p>
      </dgm:t>
    </dgm:pt>
    <dgm:pt modelId="{F786FCB7-3FAC-4E0C-8B31-CEC71728FA76}" type="parTrans" cxnId="{3CC9BC54-5138-4788-B108-1CA04A325E45}">
      <dgm:prSet/>
      <dgm:spPr/>
      <dgm:t>
        <a:bodyPr/>
        <a:lstStyle/>
        <a:p>
          <a:endParaRPr lang="en-US"/>
        </a:p>
      </dgm:t>
    </dgm:pt>
    <dgm:pt modelId="{0534E58D-A5F0-4ECA-9DE6-12D9889A4460}" type="sibTrans" cxnId="{3CC9BC54-5138-4788-B108-1CA04A325E45}">
      <dgm:prSet/>
      <dgm:spPr/>
      <dgm:t>
        <a:bodyPr/>
        <a:lstStyle/>
        <a:p>
          <a:endParaRPr lang="en-US"/>
        </a:p>
      </dgm:t>
    </dgm:pt>
    <dgm:pt modelId="{57379245-90D6-4011-AEEF-19EEB7C51B54}" type="pres">
      <dgm:prSet presAssocID="{B682D47A-1AD1-445D-9599-137DD898A687}" presName="vert0" presStyleCnt="0">
        <dgm:presLayoutVars>
          <dgm:dir/>
          <dgm:animOne val="branch"/>
          <dgm:animLvl val="lvl"/>
        </dgm:presLayoutVars>
      </dgm:prSet>
      <dgm:spPr/>
    </dgm:pt>
    <dgm:pt modelId="{114334DE-E45B-4138-B5AF-1F89864EBCD6}" type="pres">
      <dgm:prSet presAssocID="{5763E58D-C6B3-4289-B562-229AA381E3FA}" presName="thickLine" presStyleLbl="alignNode1" presStyleIdx="0" presStyleCnt="4"/>
      <dgm:spPr/>
    </dgm:pt>
    <dgm:pt modelId="{A7089BF0-7E21-46FB-9CFD-5CD8434C085E}" type="pres">
      <dgm:prSet presAssocID="{5763E58D-C6B3-4289-B562-229AA381E3FA}" presName="horz1" presStyleCnt="0"/>
      <dgm:spPr/>
    </dgm:pt>
    <dgm:pt modelId="{7EBDCF96-7CC5-420D-A2B5-5DAC57942AE8}" type="pres">
      <dgm:prSet presAssocID="{5763E58D-C6B3-4289-B562-229AA381E3FA}" presName="tx1" presStyleLbl="revTx" presStyleIdx="0" presStyleCnt="4"/>
      <dgm:spPr/>
    </dgm:pt>
    <dgm:pt modelId="{EDE42F8D-984F-4A00-8852-A382674D7A28}" type="pres">
      <dgm:prSet presAssocID="{5763E58D-C6B3-4289-B562-229AA381E3FA}" presName="vert1" presStyleCnt="0"/>
      <dgm:spPr/>
    </dgm:pt>
    <dgm:pt modelId="{9F287618-2B28-490F-BF58-91E0DB317B9F}" type="pres">
      <dgm:prSet presAssocID="{DBD8612E-A76E-44B4-9860-06A224334B98}" presName="thickLine" presStyleLbl="alignNode1" presStyleIdx="1" presStyleCnt="4"/>
      <dgm:spPr/>
    </dgm:pt>
    <dgm:pt modelId="{AAFAAC2D-012A-4BCC-BF82-B192181CD420}" type="pres">
      <dgm:prSet presAssocID="{DBD8612E-A76E-44B4-9860-06A224334B98}" presName="horz1" presStyleCnt="0"/>
      <dgm:spPr/>
    </dgm:pt>
    <dgm:pt modelId="{0B248C53-9E05-4CD6-9185-41F904335C2F}" type="pres">
      <dgm:prSet presAssocID="{DBD8612E-A76E-44B4-9860-06A224334B98}" presName="tx1" presStyleLbl="revTx" presStyleIdx="1" presStyleCnt="4"/>
      <dgm:spPr/>
    </dgm:pt>
    <dgm:pt modelId="{2EDA10BD-FCB2-4094-8F5F-61E116AF1172}" type="pres">
      <dgm:prSet presAssocID="{DBD8612E-A76E-44B4-9860-06A224334B98}" presName="vert1" presStyleCnt="0"/>
      <dgm:spPr/>
    </dgm:pt>
    <dgm:pt modelId="{2C880BA0-03FC-4166-88CA-822958C9259B}" type="pres">
      <dgm:prSet presAssocID="{0C72791F-140C-40C3-9659-9672194613B0}" presName="thickLine" presStyleLbl="alignNode1" presStyleIdx="2" presStyleCnt="4"/>
      <dgm:spPr/>
    </dgm:pt>
    <dgm:pt modelId="{CFC0427C-9569-4E4C-B6C5-D0CBAD556156}" type="pres">
      <dgm:prSet presAssocID="{0C72791F-140C-40C3-9659-9672194613B0}" presName="horz1" presStyleCnt="0"/>
      <dgm:spPr/>
    </dgm:pt>
    <dgm:pt modelId="{0A640FD5-3C46-4CD5-BD65-D06E6A2B2246}" type="pres">
      <dgm:prSet presAssocID="{0C72791F-140C-40C3-9659-9672194613B0}" presName="tx1" presStyleLbl="revTx" presStyleIdx="2" presStyleCnt="4"/>
      <dgm:spPr/>
    </dgm:pt>
    <dgm:pt modelId="{FA69271A-DC7F-4CF7-967D-354C0F26C666}" type="pres">
      <dgm:prSet presAssocID="{0C72791F-140C-40C3-9659-9672194613B0}" presName="vert1" presStyleCnt="0"/>
      <dgm:spPr/>
    </dgm:pt>
    <dgm:pt modelId="{1B75094C-E531-41AE-9B4C-821014E50820}" type="pres">
      <dgm:prSet presAssocID="{69F4F9BB-5D48-4C22-BC63-CDBE229BF4D9}" presName="thickLine" presStyleLbl="alignNode1" presStyleIdx="3" presStyleCnt="4"/>
      <dgm:spPr/>
    </dgm:pt>
    <dgm:pt modelId="{F3423BAE-560F-4369-9492-8D49782879DA}" type="pres">
      <dgm:prSet presAssocID="{69F4F9BB-5D48-4C22-BC63-CDBE229BF4D9}" presName="horz1" presStyleCnt="0"/>
      <dgm:spPr/>
    </dgm:pt>
    <dgm:pt modelId="{9527C239-F753-42F1-AABA-43564DF57848}" type="pres">
      <dgm:prSet presAssocID="{69F4F9BB-5D48-4C22-BC63-CDBE229BF4D9}" presName="tx1" presStyleLbl="revTx" presStyleIdx="3" presStyleCnt="4"/>
      <dgm:spPr/>
    </dgm:pt>
    <dgm:pt modelId="{834714A5-64C6-4ACB-BB7D-DC64B711F45D}" type="pres">
      <dgm:prSet presAssocID="{69F4F9BB-5D48-4C22-BC63-CDBE229BF4D9}" presName="vert1" presStyleCnt="0"/>
      <dgm:spPr/>
    </dgm:pt>
  </dgm:ptLst>
  <dgm:cxnLst>
    <dgm:cxn modelId="{3B07BA01-E92F-486E-86A2-CA3E91515FEE}" srcId="{B682D47A-1AD1-445D-9599-137DD898A687}" destId="{0C72791F-140C-40C3-9659-9672194613B0}" srcOrd="2" destOrd="0" parTransId="{029B43DD-1529-4972-8894-D6A23FD45863}" sibTransId="{54B8E54A-832E-4486-95A2-D704BD9F7700}"/>
    <dgm:cxn modelId="{9C6A4534-72A3-4B3A-964F-55B251CA29FF}" srcId="{B682D47A-1AD1-445D-9599-137DD898A687}" destId="{DBD8612E-A76E-44B4-9860-06A224334B98}" srcOrd="1" destOrd="0" parTransId="{003FA8C0-B7F8-4919-B442-14FC5E6D3D52}" sibTransId="{71C955BB-BEF9-4504-B9C7-DDD34A0C9FFA}"/>
    <dgm:cxn modelId="{40A14438-5305-4B59-978D-F83A7332946B}" srcId="{B682D47A-1AD1-445D-9599-137DD898A687}" destId="{5763E58D-C6B3-4289-B562-229AA381E3FA}" srcOrd="0" destOrd="0" parTransId="{C4D04401-BAF0-4D46-8362-4A4783BD0D61}" sibTransId="{55CDAE6E-D80C-44C1-921E-2B4209F3E3C7}"/>
    <dgm:cxn modelId="{ED4A9D38-6EE8-4F1C-825B-A987A06EA63F}" type="presOf" srcId="{5763E58D-C6B3-4289-B562-229AA381E3FA}" destId="{7EBDCF96-7CC5-420D-A2B5-5DAC57942AE8}" srcOrd="0" destOrd="0" presId="urn:microsoft.com/office/officeart/2008/layout/LinedList"/>
    <dgm:cxn modelId="{3CC9BC54-5138-4788-B108-1CA04A325E45}" srcId="{B682D47A-1AD1-445D-9599-137DD898A687}" destId="{69F4F9BB-5D48-4C22-BC63-CDBE229BF4D9}" srcOrd="3" destOrd="0" parTransId="{F786FCB7-3FAC-4E0C-8B31-CEC71728FA76}" sibTransId="{0534E58D-A5F0-4ECA-9DE6-12D9889A4460}"/>
    <dgm:cxn modelId="{E4068985-D142-4864-8053-799F560884F6}" type="presOf" srcId="{DBD8612E-A76E-44B4-9860-06A224334B98}" destId="{0B248C53-9E05-4CD6-9185-41F904335C2F}" srcOrd="0" destOrd="0" presId="urn:microsoft.com/office/officeart/2008/layout/LinedList"/>
    <dgm:cxn modelId="{65624AAA-0C25-4337-B037-135E523C8128}" type="presOf" srcId="{B682D47A-1AD1-445D-9599-137DD898A687}" destId="{57379245-90D6-4011-AEEF-19EEB7C51B54}" srcOrd="0" destOrd="0" presId="urn:microsoft.com/office/officeart/2008/layout/LinedList"/>
    <dgm:cxn modelId="{28ABDFC2-456A-477D-BE8C-FFB0ADFD1644}" type="presOf" srcId="{0C72791F-140C-40C3-9659-9672194613B0}" destId="{0A640FD5-3C46-4CD5-BD65-D06E6A2B2246}" srcOrd="0" destOrd="0" presId="urn:microsoft.com/office/officeart/2008/layout/LinedList"/>
    <dgm:cxn modelId="{646FF2D6-B19E-44C0-BE85-A92FD6F9DF73}" type="presOf" srcId="{69F4F9BB-5D48-4C22-BC63-CDBE229BF4D9}" destId="{9527C239-F753-42F1-AABA-43564DF57848}" srcOrd="0" destOrd="0" presId="urn:microsoft.com/office/officeart/2008/layout/LinedList"/>
    <dgm:cxn modelId="{232E7C20-CF8B-4A50-B347-981CC234D1A2}" type="presParOf" srcId="{57379245-90D6-4011-AEEF-19EEB7C51B54}" destId="{114334DE-E45B-4138-B5AF-1F89864EBCD6}" srcOrd="0" destOrd="0" presId="urn:microsoft.com/office/officeart/2008/layout/LinedList"/>
    <dgm:cxn modelId="{747981BF-D2F1-4AFF-95CB-2EE033E18C12}" type="presParOf" srcId="{57379245-90D6-4011-AEEF-19EEB7C51B54}" destId="{A7089BF0-7E21-46FB-9CFD-5CD8434C085E}" srcOrd="1" destOrd="0" presId="urn:microsoft.com/office/officeart/2008/layout/LinedList"/>
    <dgm:cxn modelId="{D2391301-EEA3-4988-BE35-E1D13F94AAC9}" type="presParOf" srcId="{A7089BF0-7E21-46FB-9CFD-5CD8434C085E}" destId="{7EBDCF96-7CC5-420D-A2B5-5DAC57942AE8}" srcOrd="0" destOrd="0" presId="urn:microsoft.com/office/officeart/2008/layout/LinedList"/>
    <dgm:cxn modelId="{DA4FE71D-1945-4CC8-A2FC-62269D8FE795}" type="presParOf" srcId="{A7089BF0-7E21-46FB-9CFD-5CD8434C085E}" destId="{EDE42F8D-984F-4A00-8852-A382674D7A28}" srcOrd="1" destOrd="0" presId="urn:microsoft.com/office/officeart/2008/layout/LinedList"/>
    <dgm:cxn modelId="{FAEE9C69-9D2D-4797-92D6-F94B6B3399BD}" type="presParOf" srcId="{57379245-90D6-4011-AEEF-19EEB7C51B54}" destId="{9F287618-2B28-490F-BF58-91E0DB317B9F}" srcOrd="2" destOrd="0" presId="urn:microsoft.com/office/officeart/2008/layout/LinedList"/>
    <dgm:cxn modelId="{6C6DA434-4947-4A92-BCE3-99B89CF335A7}" type="presParOf" srcId="{57379245-90D6-4011-AEEF-19EEB7C51B54}" destId="{AAFAAC2D-012A-4BCC-BF82-B192181CD420}" srcOrd="3" destOrd="0" presId="urn:microsoft.com/office/officeart/2008/layout/LinedList"/>
    <dgm:cxn modelId="{D28A9900-5B00-4B1C-AB11-0F189C224A60}" type="presParOf" srcId="{AAFAAC2D-012A-4BCC-BF82-B192181CD420}" destId="{0B248C53-9E05-4CD6-9185-41F904335C2F}" srcOrd="0" destOrd="0" presId="urn:microsoft.com/office/officeart/2008/layout/LinedList"/>
    <dgm:cxn modelId="{C6B7BFD3-9E29-4929-96CD-9618E17A6F1D}" type="presParOf" srcId="{AAFAAC2D-012A-4BCC-BF82-B192181CD420}" destId="{2EDA10BD-FCB2-4094-8F5F-61E116AF1172}" srcOrd="1" destOrd="0" presId="urn:microsoft.com/office/officeart/2008/layout/LinedList"/>
    <dgm:cxn modelId="{BBF8EB46-452D-4919-82D6-39ED405A8F2B}" type="presParOf" srcId="{57379245-90D6-4011-AEEF-19EEB7C51B54}" destId="{2C880BA0-03FC-4166-88CA-822958C9259B}" srcOrd="4" destOrd="0" presId="urn:microsoft.com/office/officeart/2008/layout/LinedList"/>
    <dgm:cxn modelId="{133F026F-F6D9-4379-8979-2E3FDF701EF5}" type="presParOf" srcId="{57379245-90D6-4011-AEEF-19EEB7C51B54}" destId="{CFC0427C-9569-4E4C-B6C5-D0CBAD556156}" srcOrd="5" destOrd="0" presId="urn:microsoft.com/office/officeart/2008/layout/LinedList"/>
    <dgm:cxn modelId="{D36AC994-D4E3-493C-838F-9BBABA7858DD}" type="presParOf" srcId="{CFC0427C-9569-4E4C-B6C5-D0CBAD556156}" destId="{0A640FD5-3C46-4CD5-BD65-D06E6A2B2246}" srcOrd="0" destOrd="0" presId="urn:microsoft.com/office/officeart/2008/layout/LinedList"/>
    <dgm:cxn modelId="{CBADD5D0-0124-4AA5-A9F0-731CF312D6E2}" type="presParOf" srcId="{CFC0427C-9569-4E4C-B6C5-D0CBAD556156}" destId="{FA69271A-DC7F-4CF7-967D-354C0F26C666}" srcOrd="1" destOrd="0" presId="urn:microsoft.com/office/officeart/2008/layout/LinedList"/>
    <dgm:cxn modelId="{54F9E11C-F622-4F69-AA0E-678B63FD4E63}" type="presParOf" srcId="{57379245-90D6-4011-AEEF-19EEB7C51B54}" destId="{1B75094C-E531-41AE-9B4C-821014E50820}" srcOrd="6" destOrd="0" presId="urn:microsoft.com/office/officeart/2008/layout/LinedList"/>
    <dgm:cxn modelId="{B7E8F1A4-295B-4E40-A8F8-C9AFDC82AC8D}" type="presParOf" srcId="{57379245-90D6-4011-AEEF-19EEB7C51B54}" destId="{F3423BAE-560F-4369-9492-8D49782879DA}" srcOrd="7" destOrd="0" presId="urn:microsoft.com/office/officeart/2008/layout/LinedList"/>
    <dgm:cxn modelId="{B42EEB05-CEC6-451F-95C4-ED77F0AF297A}" type="presParOf" srcId="{F3423BAE-560F-4369-9492-8D49782879DA}" destId="{9527C239-F753-42F1-AABA-43564DF57848}" srcOrd="0" destOrd="0" presId="urn:microsoft.com/office/officeart/2008/layout/LinedList"/>
    <dgm:cxn modelId="{D35EB9CF-5C82-43D1-A787-57AC37FCD59E}" type="presParOf" srcId="{F3423BAE-560F-4369-9492-8D49782879DA}" destId="{834714A5-64C6-4ACB-BB7D-DC64B711F4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07093-F8F5-424D-A02E-15A5BCED56C4}">
      <dsp:nvSpPr>
        <dsp:cNvPr id="0" name=""/>
        <dsp:cNvSpPr/>
      </dsp:nvSpPr>
      <dsp:spPr>
        <a:xfrm>
          <a:off x="0" y="0"/>
          <a:ext cx="8549640" cy="1154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앞서 시각화한 대출자의 </a:t>
          </a:r>
          <a:r>
            <a:rPr lang="en-US" altLang="ko-KR" sz="1800" kern="1200" dirty="0"/>
            <a:t>SNS</a:t>
          </a:r>
          <a:r>
            <a:rPr lang="ko-KR" sz="1800" kern="1200" dirty="0"/>
            <a:t>및 커뮤니티 이용 성향을 분석해서 부정적 정도</a:t>
          </a:r>
          <a:r>
            <a:rPr lang="en-US" altLang="ko-KR" sz="1800" kern="1200" dirty="0"/>
            <a:t> </a:t>
          </a:r>
          <a:r>
            <a:rPr lang="ko-KR" altLang="en-US" sz="1800" kern="1200" dirty="0"/>
            <a:t>및 오타비율을</a:t>
          </a:r>
          <a:r>
            <a:rPr lang="ko-KR" sz="1800" kern="1200" dirty="0"/>
            <a:t> 수치화</a:t>
          </a:r>
          <a:r>
            <a:rPr lang="en-US" altLang="ko-KR" sz="1800" kern="1200" dirty="0"/>
            <a:t> </a:t>
          </a:r>
          <a:r>
            <a:rPr lang="ko-KR" sz="1800" kern="1200" dirty="0"/>
            <a:t>할 수 있는 모델이 나왔다고 가정하고</a:t>
          </a:r>
          <a:r>
            <a:rPr lang="en-US" altLang="ko-KR" sz="1800" kern="1200" dirty="0"/>
            <a:t>,</a:t>
          </a:r>
          <a:endParaRPr lang="en-US" sz="1800" kern="1200" dirty="0"/>
        </a:p>
      </dsp:txBody>
      <dsp:txXfrm>
        <a:off x="33825" y="33825"/>
        <a:ext cx="7303427" cy="1087237"/>
      </dsp:txXfrm>
    </dsp:sp>
    <dsp:sp modelId="{7D78C85E-069D-4128-A5E9-26B3F1D32848}">
      <dsp:nvSpPr>
        <dsp:cNvPr id="0" name=""/>
        <dsp:cNvSpPr/>
      </dsp:nvSpPr>
      <dsp:spPr>
        <a:xfrm>
          <a:off x="754379" y="1347368"/>
          <a:ext cx="8549640" cy="1154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개인의 </a:t>
          </a:r>
          <a:r>
            <a:rPr lang="en-US" altLang="ko-KR" sz="1800" kern="1200" dirty="0"/>
            <a:t>SNS</a:t>
          </a:r>
          <a:r>
            <a:rPr lang="ko-KR" sz="1800" kern="1200" dirty="0"/>
            <a:t> 이용성향을 수치화한 데이터를 이용하여 </a:t>
          </a:r>
          <a:endParaRPr lang="en-US" sz="1800" kern="1200" dirty="0"/>
        </a:p>
      </dsp:txBody>
      <dsp:txXfrm>
        <a:off x="788204" y="1381193"/>
        <a:ext cx="6976933" cy="1087237"/>
      </dsp:txXfrm>
    </dsp:sp>
    <dsp:sp modelId="{26ED5635-66A4-443D-BC32-75AD073ED685}">
      <dsp:nvSpPr>
        <dsp:cNvPr id="0" name=""/>
        <dsp:cNvSpPr/>
      </dsp:nvSpPr>
      <dsp:spPr>
        <a:xfrm>
          <a:off x="1508759" y="2694736"/>
          <a:ext cx="8549640" cy="1154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SNS</a:t>
          </a:r>
          <a:r>
            <a:rPr lang="ko-KR" sz="1800" kern="1200" dirty="0"/>
            <a:t> 이용성향이 대출 연체기</a:t>
          </a:r>
          <a:r>
            <a:rPr lang="ko-KR" altLang="en-US" sz="1800" kern="1200" dirty="0"/>
            <a:t>간과</a:t>
          </a:r>
          <a:r>
            <a:rPr lang="ko-KR" sz="1800" kern="1200" dirty="0"/>
            <a:t> 어떠한 관계가 있는지</a:t>
          </a:r>
          <a:r>
            <a:rPr lang="en-US" altLang="ko-KR" sz="1800" kern="1200" dirty="0"/>
            <a:t> </a:t>
          </a:r>
          <a:r>
            <a:rPr lang="ko-KR" sz="1800" kern="1200" dirty="0"/>
            <a:t>분석해보았다。</a:t>
          </a:r>
          <a:endParaRPr lang="en-US" sz="1800" kern="1200" dirty="0"/>
        </a:p>
      </dsp:txBody>
      <dsp:txXfrm>
        <a:off x="1542584" y="2728561"/>
        <a:ext cx="6976933" cy="1087237"/>
      </dsp:txXfrm>
    </dsp:sp>
    <dsp:sp modelId="{3CF41414-20BE-4E21-9B57-59B535E627A5}">
      <dsp:nvSpPr>
        <dsp:cNvPr id="0" name=""/>
        <dsp:cNvSpPr/>
      </dsp:nvSpPr>
      <dsp:spPr>
        <a:xfrm>
          <a:off x="7798963" y="875789"/>
          <a:ext cx="750676" cy="7506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967865" y="875789"/>
        <a:ext cx="412872" cy="564884"/>
      </dsp:txXfrm>
    </dsp:sp>
    <dsp:sp modelId="{9D588079-3A6C-4FD2-92F9-0A8B30CB3B43}">
      <dsp:nvSpPr>
        <dsp:cNvPr id="0" name=""/>
        <dsp:cNvSpPr/>
      </dsp:nvSpPr>
      <dsp:spPr>
        <a:xfrm>
          <a:off x="8553343" y="2215458"/>
          <a:ext cx="750676" cy="7506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722245" y="2215458"/>
        <a:ext cx="412872" cy="564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5F841-BB96-4A87-9090-4141A111AE7D}">
      <dsp:nvSpPr>
        <dsp:cNvPr id="0" name=""/>
        <dsp:cNvSpPr/>
      </dsp:nvSpPr>
      <dsp:spPr>
        <a:xfrm>
          <a:off x="0" y="0"/>
          <a:ext cx="95495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2AE5D-11E1-4688-856D-75529A997E12}">
      <dsp:nvSpPr>
        <dsp:cNvPr id="0" name=""/>
        <dsp:cNvSpPr/>
      </dsp:nvSpPr>
      <dsp:spPr>
        <a:xfrm>
          <a:off x="0" y="0"/>
          <a:ext cx="9549536" cy="153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거주지역 별 대출자 비율을</a:t>
          </a:r>
          <a:r>
            <a:rPr lang="ko-KR" sz="2200" kern="1200" dirty="0"/>
            <a:t> 살펴보기 위해</a:t>
          </a:r>
          <a:r>
            <a:rPr lang="en-US" sz="2200" kern="1200" dirty="0"/>
            <a:t>, </a:t>
          </a:r>
          <a:r>
            <a:rPr lang="ko-KR" sz="2200" kern="1200" dirty="0"/>
            <a:t>대구</a:t>
          </a:r>
          <a:r>
            <a:rPr lang="en-US" sz="2200" kern="1200" dirty="0"/>
            <a:t> </a:t>
          </a:r>
          <a:r>
            <a:rPr lang="ko-KR" sz="2200" kern="1200" dirty="0"/>
            <a:t>경북 </a:t>
          </a:r>
          <a:r>
            <a:rPr lang="ko-KR" altLang="en-US" sz="2200" kern="1200" dirty="0"/>
            <a:t>소재지를</a:t>
          </a:r>
          <a:r>
            <a:rPr lang="ko-KR" sz="2200" kern="1200" dirty="0"/>
            <a:t> 대구광역시로</a:t>
          </a:r>
          <a:r>
            <a:rPr lang="en-US" sz="2200" kern="1200" dirty="0"/>
            <a:t>, </a:t>
          </a:r>
          <a:r>
            <a:rPr lang="ko-KR" sz="2200" kern="1200" dirty="0"/>
            <a:t>그 이외의 지역</a:t>
          </a:r>
          <a:r>
            <a:rPr lang="en-US" altLang="ko-KR" sz="2200" kern="1200" dirty="0"/>
            <a:t> </a:t>
          </a:r>
          <a:r>
            <a:rPr lang="ko-KR" sz="2200" kern="1200" dirty="0"/>
            <a:t>데이터를 대구 이외지역으로 전처리한 뒤 </a:t>
          </a:r>
          <a:r>
            <a:rPr lang="en-US" altLang="ko-KR" sz="2200" kern="1200" dirty="0"/>
            <a:t>    </a:t>
          </a:r>
          <a:r>
            <a:rPr lang="ko-KR" sz="2200" kern="1200" dirty="0"/>
            <a:t>각 지역의 고객 중 대출을 받은 사람의 비율이 얼마나 되는지 살펴보았다</a:t>
          </a:r>
          <a:r>
            <a:rPr lang="en-US" sz="2200" kern="1200" dirty="0"/>
            <a:t>.</a:t>
          </a:r>
        </a:p>
      </dsp:txBody>
      <dsp:txXfrm>
        <a:off x="0" y="0"/>
        <a:ext cx="9549536" cy="1536450"/>
      </dsp:txXfrm>
    </dsp:sp>
    <dsp:sp modelId="{35D7BD74-B4E2-4E71-B4E6-58A1CC3FBDAB}">
      <dsp:nvSpPr>
        <dsp:cNvPr id="0" name=""/>
        <dsp:cNvSpPr/>
      </dsp:nvSpPr>
      <dsp:spPr>
        <a:xfrm>
          <a:off x="0" y="1536450"/>
          <a:ext cx="95495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C2AA3-6EC6-4ABF-8305-CFE50EE4E405}">
      <dsp:nvSpPr>
        <dsp:cNvPr id="0" name=""/>
        <dsp:cNvSpPr/>
      </dsp:nvSpPr>
      <dsp:spPr>
        <a:xfrm>
          <a:off x="0" y="1536450"/>
          <a:ext cx="9549536" cy="153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예상대로 대구</a:t>
          </a:r>
          <a:r>
            <a:rPr lang="en-US" altLang="ko-KR" sz="2200" kern="1200" dirty="0"/>
            <a:t> </a:t>
          </a:r>
          <a:r>
            <a:rPr lang="ko-KR" sz="2200" kern="1200" dirty="0"/>
            <a:t>이외 지역</a:t>
          </a:r>
          <a:r>
            <a:rPr lang="en-US" altLang="ko-KR" sz="2200" kern="1200" dirty="0"/>
            <a:t> </a:t>
          </a:r>
          <a:r>
            <a:rPr lang="ko-KR" altLang="en-US" sz="2200" kern="1200" dirty="0"/>
            <a:t>고객의</a:t>
          </a:r>
          <a:r>
            <a:rPr lang="ko-KR" sz="2200" kern="1200" dirty="0"/>
            <a:t> 대출 비율이 높게 나타났다는 것을 </a:t>
          </a:r>
          <a:r>
            <a:rPr lang="en-US" altLang="ko-KR" sz="2200" kern="1200" dirty="0"/>
            <a:t>             </a:t>
          </a:r>
          <a:r>
            <a:rPr lang="ko-KR" sz="2200" kern="1200" dirty="0"/>
            <a:t>볼 수 있다</a:t>
          </a:r>
          <a:r>
            <a:rPr lang="en-US" sz="2200" kern="1200" dirty="0"/>
            <a:t>.</a:t>
          </a:r>
        </a:p>
      </dsp:txBody>
      <dsp:txXfrm>
        <a:off x="0" y="1536450"/>
        <a:ext cx="9549536" cy="153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334DE-E45B-4138-B5AF-1F89864EBCD6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DCF96-7CC5-420D-A2B5-5DAC57942AE8}">
      <dsp:nvSpPr>
        <dsp:cNvPr id="0" name=""/>
        <dsp:cNvSpPr/>
      </dsp:nvSpPr>
      <dsp:spPr>
        <a:xfrm>
          <a:off x="0" y="0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대구 이외지역에 거주하는 고객일수록</a:t>
          </a:r>
          <a:r>
            <a:rPr lang="en-US" sz="1900" kern="1200"/>
            <a:t>, </a:t>
          </a:r>
          <a:r>
            <a:rPr lang="ko-KR" sz="1900" kern="1200"/>
            <a:t>대출자 비율이 높다는 사실은 확인되었다</a:t>
          </a:r>
          <a:r>
            <a:rPr lang="en-US" sz="1900" kern="1200"/>
            <a:t>.</a:t>
          </a:r>
        </a:p>
      </dsp:txBody>
      <dsp:txXfrm>
        <a:off x="0" y="0"/>
        <a:ext cx="5906181" cy="1307679"/>
      </dsp:txXfrm>
    </dsp:sp>
    <dsp:sp modelId="{9F287618-2B28-490F-BF58-91E0DB317B9F}">
      <dsp:nvSpPr>
        <dsp:cNvPr id="0" name=""/>
        <dsp:cNvSpPr/>
      </dsp:nvSpPr>
      <dsp:spPr>
        <a:xfrm>
          <a:off x="0" y="1307679"/>
          <a:ext cx="5906181" cy="0"/>
        </a:xfrm>
        <a:prstGeom prst="line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48C53-9E05-4CD6-9185-41F904335C2F}">
      <dsp:nvSpPr>
        <dsp:cNvPr id="0" name=""/>
        <dsp:cNvSpPr/>
      </dsp:nvSpPr>
      <dsp:spPr>
        <a:xfrm>
          <a:off x="0" y="130767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관련하여</a:t>
          </a:r>
          <a:r>
            <a:rPr lang="en-US" sz="1900" kern="1200" dirty="0"/>
            <a:t>, </a:t>
          </a:r>
          <a:r>
            <a:rPr lang="ko-KR" sz="1900" kern="1200" dirty="0"/>
            <a:t>대구 이외 지역주민의 </a:t>
          </a:r>
          <a:r>
            <a:rPr lang="en-US" altLang="ko-KR" sz="1900" kern="1200" dirty="0"/>
            <a:t>                              </a:t>
          </a:r>
          <a:r>
            <a:rPr lang="ko-KR" sz="1900" kern="1200" dirty="0"/>
            <a:t>대출 연체기간이 어떻게 변하는지도 확인해보</a:t>
          </a:r>
          <a:r>
            <a:rPr lang="ko-KR" altLang="en-US" sz="1900" kern="1200" dirty="0"/>
            <a:t>려 한다</a:t>
          </a:r>
          <a:r>
            <a:rPr lang="en-US" altLang="ko-KR" sz="1900" kern="1200" dirty="0"/>
            <a:t>.</a:t>
          </a:r>
          <a:endParaRPr lang="en-US" sz="1900" kern="1200" dirty="0"/>
        </a:p>
      </dsp:txBody>
      <dsp:txXfrm>
        <a:off x="0" y="1307679"/>
        <a:ext cx="5906181" cy="1307679"/>
      </dsp:txXfrm>
    </dsp:sp>
    <dsp:sp modelId="{2C880BA0-03FC-4166-88CA-822958C9259B}">
      <dsp:nvSpPr>
        <dsp:cNvPr id="0" name=""/>
        <dsp:cNvSpPr/>
      </dsp:nvSpPr>
      <dsp:spPr>
        <a:xfrm>
          <a:off x="0" y="2615358"/>
          <a:ext cx="5906181" cy="0"/>
        </a:xfrm>
        <a:prstGeom prst="line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40FD5-3C46-4CD5-BD65-D06E6A2B2246}">
      <dsp:nvSpPr>
        <dsp:cNvPr id="0" name=""/>
        <dsp:cNvSpPr/>
      </dsp:nvSpPr>
      <dsp:spPr>
        <a:xfrm>
          <a:off x="0" y="2615359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앞서 </a:t>
          </a:r>
          <a:r>
            <a:rPr lang="ko-KR" sz="1900" kern="1200" dirty="0"/>
            <a:t>대구 이외의 주민일수록</a:t>
          </a:r>
          <a:r>
            <a:rPr lang="en-US" altLang="ko-KR" sz="1900" kern="1200" dirty="0"/>
            <a:t> </a:t>
          </a:r>
          <a:r>
            <a:rPr lang="ko-KR" altLang="en-US" sz="1900" kern="1200" dirty="0"/>
            <a:t>대출을 급하게 빌렸을 것이라 예상했기에</a:t>
          </a:r>
          <a:r>
            <a:rPr lang="en-US" altLang="ko-KR" sz="1900" kern="1200" dirty="0"/>
            <a:t>, </a:t>
          </a:r>
          <a:r>
            <a:rPr lang="ko-KR" altLang="en-US" sz="1900" kern="1200" dirty="0"/>
            <a:t>대구시민 이외의 고객들의</a:t>
          </a:r>
          <a:r>
            <a:rPr lang="en-US" altLang="ko-KR" sz="1900" kern="1200" dirty="0"/>
            <a:t> </a:t>
          </a:r>
          <a:r>
            <a:rPr lang="ko-KR" sz="1900" kern="1200" dirty="0"/>
            <a:t>연체기간</a:t>
          </a:r>
          <a:r>
            <a:rPr lang="ko-KR" altLang="en-US" sz="1900" kern="1200" dirty="0"/>
            <a:t>이</a:t>
          </a:r>
          <a:r>
            <a:rPr lang="ko-KR" sz="1900" kern="1200" dirty="0"/>
            <a:t> 더 길어질 것이라 예상된다</a:t>
          </a:r>
          <a:r>
            <a:rPr lang="en-US" sz="1900" kern="1200" dirty="0"/>
            <a:t>.</a:t>
          </a:r>
        </a:p>
      </dsp:txBody>
      <dsp:txXfrm>
        <a:off x="0" y="2615359"/>
        <a:ext cx="5906181" cy="1307679"/>
      </dsp:txXfrm>
    </dsp:sp>
    <dsp:sp modelId="{1B75094C-E531-41AE-9B4C-821014E50820}">
      <dsp:nvSpPr>
        <dsp:cNvPr id="0" name=""/>
        <dsp:cNvSpPr/>
      </dsp:nvSpPr>
      <dsp:spPr>
        <a:xfrm>
          <a:off x="0" y="3923038"/>
          <a:ext cx="5906181" cy="0"/>
        </a:xfrm>
        <a:prstGeom prst="line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7C239-F753-42F1-AABA-43564DF57848}">
      <dsp:nvSpPr>
        <dsp:cNvPr id="0" name=""/>
        <dsp:cNvSpPr/>
      </dsp:nvSpPr>
      <dsp:spPr>
        <a:xfrm>
          <a:off x="0" y="3923038"/>
          <a:ext cx="5906181" cy="130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거주지역이</a:t>
          </a:r>
          <a:r>
            <a:rPr lang="ko-KR" sz="1900" kern="1200" dirty="0"/>
            <a:t> 대출 연체</a:t>
          </a:r>
          <a:r>
            <a:rPr lang="ko-KR" altLang="en-US" sz="1900" kern="1200" dirty="0"/>
            <a:t>기간</a:t>
          </a:r>
          <a:r>
            <a:rPr lang="ko-KR" sz="1900" kern="1200" dirty="0"/>
            <a:t>에 얼마나 영향을 미치는지 </a:t>
          </a:r>
          <a:r>
            <a:rPr lang="en-US" sz="1900" kern="1200" dirty="0"/>
            <a:t>T-test</a:t>
          </a:r>
          <a:r>
            <a:rPr lang="ko-KR" sz="1900" kern="1200" dirty="0"/>
            <a:t>를 통해 살펴보</a:t>
          </a:r>
          <a:r>
            <a:rPr lang="ko-KR" altLang="en-US" sz="1900" kern="1200" dirty="0"/>
            <a:t>았다</a:t>
          </a:r>
          <a:r>
            <a:rPr lang="en-US" altLang="ko-KR" sz="1900" kern="1200" dirty="0"/>
            <a:t>.</a:t>
          </a:r>
          <a:endParaRPr lang="en-US" sz="1900" kern="1200" dirty="0"/>
        </a:p>
      </dsp:txBody>
      <dsp:txXfrm>
        <a:off x="0" y="3923038"/>
        <a:ext cx="5906181" cy="1307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38109-674F-4CFF-8D3E-FAFAD413053B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8A72-C6A1-42B0-8782-AC79E0017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0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7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0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03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흰색 배경의 망간 접속 추상도">
            <a:extLst>
              <a:ext uri="{FF2B5EF4-FFF2-40B4-BE49-F238E27FC236}">
                <a16:creationId xmlns:a16="http://schemas.microsoft.com/office/drawing/2014/main" id="{1A84EBE5-6B71-5FBC-3C01-EC83AC2F6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0BA983-7693-0294-0BC9-8CC5F807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315" y="1479340"/>
            <a:ext cx="5967470" cy="3042706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tx1"/>
                </a:solidFill>
                <a:latin typeface="ADLaM Display" panose="02010000000000000000" pitchFamily="2" charset="0"/>
                <a:cs typeface="ADLaM Display" panose="02010000000000000000" pitchFamily="2" charset="0"/>
              </a:rPr>
              <a:t>대구은행 고객 데이터분석과 전략 제안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122D10-6335-1C07-3260-51EDB953F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－경영학부 </a:t>
            </a:r>
            <a:r>
              <a:rPr lang="en-US" altLang="ko-KR" dirty="0">
                <a:solidFill>
                  <a:schemeClr val="tx1"/>
                </a:solidFill>
              </a:rPr>
              <a:t>2021112775</a:t>
            </a:r>
            <a:r>
              <a:rPr lang="ko-KR" altLang="en-US" dirty="0">
                <a:solidFill>
                  <a:schemeClr val="tx1"/>
                </a:solidFill>
              </a:rPr>
              <a:t> 문성인</a:t>
            </a:r>
          </a:p>
        </p:txBody>
      </p:sp>
    </p:spTree>
    <p:extLst>
      <p:ext uri="{BB962C8B-B14F-4D97-AF65-F5344CB8AC3E}">
        <p14:creationId xmlns:p14="http://schemas.microsoft.com/office/powerpoint/2010/main" val="180840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D0EC-8F5C-4FB4-E170-D892919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699523" cy="1078051"/>
          </a:xfrm>
        </p:spPr>
        <p:txBody>
          <a:bodyPr/>
          <a:lstStyle/>
          <a:p>
            <a:pPr algn="ctr"/>
            <a:br>
              <a:rPr lang="en-US" altLang="ko-KR" sz="3500" dirty="0"/>
            </a:br>
            <a:r>
              <a:rPr lang="ko-KR" altLang="en-US" sz="3500" b="1" dirty="0"/>
              <a:t>ＳＮＳ 이용성향과 대출 연체기간의 연관성</a:t>
            </a:r>
            <a:br>
              <a:rPr lang="en-US" altLang="ko-KR" sz="4800" b="1" dirty="0"/>
            </a:br>
            <a:endParaRPr lang="ko-KR" altLang="en-US" b="1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1450974-E935-A7F5-A023-176312C4C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583927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96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 descr="텍스트, 스크린샷, 번호, 그래프이(가) 표시된 사진&#10;&#10;자동 생성된 설명">
            <a:extLst>
              <a:ext uri="{FF2B5EF4-FFF2-40B4-BE49-F238E27FC236}">
                <a16:creationId xmlns:a16="http://schemas.microsoft.com/office/drawing/2014/main" id="{E74B40A0-74CD-67C1-4588-680EC8BC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9" y="882398"/>
            <a:ext cx="1850136" cy="50943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54630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222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2CD0EC-8F5C-4FB4-E170-D892919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460" y="225747"/>
            <a:ext cx="6693316" cy="1601887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</a:pPr>
            <a:br>
              <a:rPr lang="en-US" altLang="ko-KR" sz="2000" b="1" dirty="0"/>
            </a:br>
            <a:r>
              <a:rPr lang="en-US" altLang="ko-KR" sz="3000" b="1" dirty="0"/>
              <a:t>SNS</a:t>
            </a:r>
            <a:r>
              <a:rPr lang="ko-KR" altLang="en-US" sz="3000" b="1" dirty="0"/>
              <a:t> 이용성향과 대출 연체기간의 연관성</a:t>
            </a:r>
            <a:br>
              <a:rPr lang="en-US" altLang="ko-KR" sz="2000" b="1" dirty="0"/>
            </a:br>
            <a:endParaRPr lang="ko-KR" altLang="en-US" sz="2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5788F2-716A-6DE4-C96E-3504232F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2" y="1439917"/>
            <a:ext cx="6281928" cy="4595123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+mj-ea"/>
                <a:ea typeface="+mj-ea"/>
              </a:rPr>
              <a:t>SNS_spelling_error</a:t>
            </a:r>
            <a:r>
              <a:rPr lang="en-US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는 인터넷 상에서 부정적인 단어를 많이 쓸수록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오타를 비는 비율이 높을수록 이 수치가 높게 나타나도록 설계된 수치이다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endParaRPr lang="en-US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b="1" dirty="0">
                <a:latin typeface="+mj-ea"/>
                <a:ea typeface="+mj-ea"/>
              </a:rPr>
              <a:t>나는 </a:t>
            </a:r>
            <a:r>
              <a:rPr lang="en-US" altLang="ko-KR" b="1" dirty="0">
                <a:latin typeface="+mj-ea"/>
                <a:ea typeface="+mj-ea"/>
              </a:rPr>
              <a:t>SNS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/>
              <a:t>오타 뿐만 아니라 인터넷에서 부정적 단어를 언급할 횟수가 많을수록 긍정적이고  빠르게 채무를 회수할 성격이</a:t>
            </a:r>
            <a:r>
              <a:rPr lang="en-US" altLang="ko-KR" b="1" dirty="0"/>
              <a:t> </a:t>
            </a:r>
            <a:r>
              <a:rPr lang="ko-KR" altLang="en-US" sz="2000" b="1" dirty="0"/>
              <a:t>아닐 확률이 높다고 예측했기에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이를 복합적으로 고려한</a:t>
            </a:r>
            <a:r>
              <a:rPr lang="en-US" altLang="ko-KR" b="1" dirty="0"/>
              <a:t> </a:t>
            </a:r>
            <a:r>
              <a:rPr lang="ko-KR" altLang="en-US" b="1" dirty="0"/>
              <a:t>수치인 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SNS_spelling_error</a:t>
            </a:r>
            <a:r>
              <a:rPr lang="ko-KR" altLang="en-US" sz="2000" b="1" dirty="0"/>
              <a:t>가 높으면 대출 연체기간 또한 길어질 것이라 생각했다</a:t>
            </a:r>
            <a:r>
              <a:rPr lang="en-US" altLang="ko-KR" sz="2000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90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F21A50E-7CC3-CDF2-609E-F1BFFF74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2113740"/>
            <a:ext cx="5367165" cy="264332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2CD0EC-8F5C-4FB4-E170-D892919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871062" cy="1371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br>
              <a:rPr lang="en-US" altLang="ko-KR" sz="1900" dirty="0"/>
            </a:br>
            <a:r>
              <a:rPr lang="en-US" altLang="ko-KR" sz="1900" dirty="0"/>
              <a:t>SNS </a:t>
            </a:r>
            <a:r>
              <a:rPr lang="ko-KR" altLang="en-US" sz="1900" b="1" dirty="0"/>
              <a:t>이용성향과 대출 연체기간의 연관성 </a:t>
            </a:r>
            <a:r>
              <a:rPr lang="en-US" altLang="ko-KR" sz="1900" b="1" dirty="0"/>
              <a:t>- </a:t>
            </a:r>
            <a:r>
              <a:rPr lang="ko-KR" altLang="en-US" sz="1900" b="1" dirty="0"/>
              <a:t>회귀분석</a:t>
            </a:r>
            <a:br>
              <a:rPr lang="en-US" altLang="ko-KR" sz="1900" b="1" dirty="0"/>
            </a:br>
            <a:endParaRPr lang="ko-KR" altLang="en-US" sz="19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5788F2-716A-6DE4-C96E-3504232F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SNS</a:t>
            </a:r>
            <a:r>
              <a:rPr lang="ko-KR" altLang="en-US" b="1" dirty="0"/>
              <a:t>이용성향 수치와 대출 연체기간  사이의 연관성을 회귀 분석으로 분석해보았다</a:t>
            </a:r>
            <a:r>
              <a:rPr lang="en-US" altLang="ko-KR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b="1" dirty="0"/>
              <a:t>그 결과 </a:t>
            </a:r>
            <a:r>
              <a:rPr lang="en-US" altLang="ko-KR" b="1" dirty="0"/>
              <a:t>R-Squared</a:t>
            </a:r>
            <a:r>
              <a:rPr lang="ko-KR" altLang="en-US" b="1" dirty="0"/>
              <a:t>는 </a:t>
            </a:r>
            <a:r>
              <a:rPr lang="en-US" altLang="ko-KR" b="1" dirty="0"/>
              <a:t>0.5281,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+mj-ea"/>
                <a:ea typeface="+mj-ea"/>
              </a:rPr>
              <a:t>P-value</a:t>
            </a:r>
            <a:r>
              <a:rPr lang="ko-KR" altLang="en-US" b="1" dirty="0">
                <a:latin typeface="+mj-ea"/>
                <a:ea typeface="+mj-ea"/>
              </a:rPr>
              <a:t>는 </a:t>
            </a:r>
            <a:r>
              <a:rPr lang="en-US" altLang="ko-KR" b="1" dirty="0">
                <a:latin typeface="+mj-ea"/>
                <a:ea typeface="+mj-ea"/>
              </a:rPr>
              <a:t>5.778e-05</a:t>
            </a:r>
            <a:r>
              <a:rPr lang="ko-KR" altLang="en-US" b="1" dirty="0">
                <a:latin typeface="+mj-ea"/>
                <a:ea typeface="+mj-ea"/>
              </a:rPr>
              <a:t>로 유의하지만 그렇게 큰 연관성을 보이고 있지는 않다는 것을 알 수 있다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CF60AB7C-4B99-499C-3052-324560B3D46A}"/>
              </a:ext>
            </a:extLst>
          </p:cNvPr>
          <p:cNvSpPr/>
          <p:nvPr/>
        </p:nvSpPr>
        <p:spPr>
          <a:xfrm>
            <a:off x="727654" y="4404852"/>
            <a:ext cx="2123701" cy="1474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AA55E396-87B1-6FD8-EB9F-7E8B44C6EAD4}"/>
              </a:ext>
            </a:extLst>
          </p:cNvPr>
          <p:cNvSpPr/>
          <p:nvPr/>
        </p:nvSpPr>
        <p:spPr>
          <a:xfrm>
            <a:off x="3460955" y="4552335"/>
            <a:ext cx="1435510" cy="1474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6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라인, 도표, 경사, 그래프이(가) 표시된 사진&#10;&#10;자동 생성된 설명">
            <a:extLst>
              <a:ext uri="{FF2B5EF4-FFF2-40B4-BE49-F238E27FC236}">
                <a16:creationId xmlns:a16="http://schemas.microsoft.com/office/drawing/2014/main" id="{1ADE930D-783B-30E7-5B2B-8B8CDD2F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67" y="1685122"/>
            <a:ext cx="5020680" cy="389102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2CD0EC-8F5C-4FB4-E170-D892919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087" y="459328"/>
            <a:ext cx="2344127" cy="11764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br>
              <a:rPr lang="en-US" altLang="ko-KR" sz="2000" b="1" cap="all" spc="-100" dirty="0"/>
            </a:br>
            <a:r>
              <a:rPr lang="en-US" altLang="ko-KR" sz="2000" b="1" cap="all" spc="-100" dirty="0"/>
              <a:t>1.</a:t>
            </a:r>
            <a:r>
              <a:rPr lang="ko-KR" altLang="en-US" sz="2000" b="1" cap="all" spc="-100" dirty="0"/>
              <a:t>ＳＮＳ 이용성향과 대출 연체기간의 연관성 </a:t>
            </a:r>
            <a:r>
              <a:rPr lang="en-US" altLang="ko-KR" sz="2000" b="1" cap="all" spc="-100" dirty="0"/>
              <a:t>- </a:t>
            </a:r>
            <a:r>
              <a:rPr lang="ko-KR" altLang="en-US" sz="2000" b="1" cap="all" spc="-100" dirty="0"/>
              <a:t>회귀분석</a:t>
            </a:r>
            <a:br>
              <a:rPr lang="en-US" altLang="ko-KR" sz="3400" b="1" cap="all" spc="-100" dirty="0"/>
            </a:br>
            <a:endParaRPr lang="en-US" altLang="ko-KR" sz="3400" b="1" cap="all" spc="-1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5788F2-716A-6DE4-C96E-3504232F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023" y="1932184"/>
            <a:ext cx="3238829" cy="44518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b="1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선형회귀분석 시각화를</a:t>
            </a:r>
            <a:endParaRPr lang="en-US" altLang="ko-KR" sz="1400" b="1" spc="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b="1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진행해 보아도</a:t>
            </a:r>
            <a:r>
              <a:rPr lang="en-US" altLang="ko-KR" sz="1400" b="1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b="1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선을 기준으로 분산된 정도가 꽤 큰 것을 알 수 있다</a:t>
            </a:r>
            <a:r>
              <a:rPr lang="en-US" altLang="ko-KR" sz="1400" b="1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b="1" spc="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b="1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추가적인 정보가 필요해 보인다</a:t>
            </a:r>
            <a:r>
              <a:rPr lang="en-US" altLang="ko-KR" sz="1400" b="1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ko-KR" altLang="en-US" sz="1400" b="1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400" spc="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61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FB6C7-75C5-468D-4181-575B66F9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7C2A0-7C52-6BA6-10C8-9F812BEA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library(</a:t>
            </a:r>
            <a:r>
              <a:rPr lang="en-US" altLang="ko-KR" dirty="0" err="1"/>
              <a:t>readxl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dplyr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daegubank1 &lt;- </a:t>
            </a:r>
            <a:r>
              <a:rPr lang="en-US" altLang="ko-KR" dirty="0" err="1"/>
              <a:t>read_excel</a:t>
            </a:r>
            <a:r>
              <a:rPr lang="en-US" altLang="ko-KR" dirty="0"/>
              <a:t>("</a:t>
            </a:r>
            <a:r>
              <a:rPr lang="en-US" altLang="ko-KR" dirty="0" err="1"/>
              <a:t>daegubank</a:t>
            </a:r>
            <a:r>
              <a:rPr lang="en-US" altLang="ko-KR" dirty="0"/>
              <a:t> dataset.xlsx")daegubank1library(ggplot2)</a:t>
            </a:r>
          </a:p>
          <a:p>
            <a:r>
              <a:rPr lang="en-US" altLang="ko-KR" dirty="0"/>
              <a:t>##SNS </a:t>
            </a:r>
            <a:r>
              <a:rPr lang="ko-KR" altLang="en-US" dirty="0"/>
              <a:t>부정지표 높을수록</a:t>
            </a:r>
            <a:r>
              <a:rPr lang="en-US" altLang="ko-KR" dirty="0"/>
              <a:t>, </a:t>
            </a:r>
            <a:r>
              <a:rPr lang="ko-KR" altLang="en-US" dirty="0"/>
              <a:t>연체기간 길 것이다</a:t>
            </a:r>
            <a:r>
              <a:rPr lang="en-US" altLang="ko-KR" dirty="0"/>
              <a:t>.##</a:t>
            </a:r>
          </a:p>
          <a:p>
            <a:r>
              <a:rPr lang="en-US" altLang="ko-KR" dirty="0"/>
              <a:t>borrower &lt;- daegubank1 %&gt;% filter(loan==1) plot(</a:t>
            </a:r>
            <a:r>
              <a:rPr lang="en-US" altLang="ko-KR" dirty="0" err="1"/>
              <a:t>SNS_spelling_error~over_loan_term,data</a:t>
            </a:r>
            <a:r>
              <a:rPr lang="en-US" altLang="ko-KR" dirty="0"/>
              <a:t>=borrower)</a:t>
            </a:r>
          </a:p>
          <a:p>
            <a:r>
              <a:rPr lang="en-US" altLang="ko-KR" dirty="0"/>
              <a:t>fit&lt;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SNS_spelling_error~over_loan_term,data</a:t>
            </a:r>
            <a:r>
              <a:rPr lang="en-US" altLang="ko-KR" dirty="0"/>
              <a:t>=borrower)</a:t>
            </a:r>
            <a:r>
              <a:rPr lang="en-US" altLang="ko-KR" dirty="0" err="1"/>
              <a:t>abline</a:t>
            </a:r>
            <a:r>
              <a:rPr lang="en-US" altLang="ko-KR" dirty="0"/>
              <a:t>(</a:t>
            </a:r>
            <a:r>
              <a:rPr lang="en-US" altLang="ko-KR" dirty="0" err="1"/>
              <a:t>fit,col</a:t>
            </a:r>
            <a:r>
              <a:rPr lang="en-US" altLang="ko-KR" dirty="0"/>
              <a:t>="red")summary(fit)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66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2CA64E-C181-4CCA-768F-48789394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이용약관 집중도와 대출 연체기간의 연관성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D4D98-453D-21BC-4DEB-E96D7A7B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약관을 얼마나 집중해서 읽는지도 대출 연체기간에 영향을 줄 여지가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나는 얼마나 이용약관을 집중해서 </a:t>
            </a:r>
            <a:r>
              <a:rPr lang="ko-KR" altLang="en-US" dirty="0" err="1"/>
              <a:t>읽느냐에</a:t>
            </a:r>
            <a:r>
              <a:rPr lang="ko-KR" altLang="en-US" dirty="0"/>
              <a:t> 따라서 대출에 대한 조심성도 이 높고</a:t>
            </a:r>
            <a:r>
              <a:rPr lang="en-US" altLang="ko-KR" dirty="0"/>
              <a:t>, </a:t>
            </a:r>
            <a:r>
              <a:rPr lang="ko-KR" altLang="en-US" dirty="0"/>
              <a:t>그에 따라 대출상환의 경각심도 높을 것이라 예측했다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771F66A-1910-179B-AEE9-9E3ADDF9C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908" y="882398"/>
            <a:ext cx="2018789" cy="50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2CA64E-C181-4CCA-768F-48789394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000" dirty="0"/>
              <a:t>이용약관 집중도와 </a:t>
            </a:r>
            <a:br>
              <a:rPr lang="en-US" altLang="ko-KR" sz="2000" dirty="0"/>
            </a:br>
            <a:r>
              <a:rPr lang="ko-KR" altLang="en-US" sz="2000" dirty="0"/>
              <a:t>대출 연체기간의 연관성</a:t>
            </a:r>
            <a:r>
              <a:rPr lang="en-US" altLang="ko-KR" sz="2000" dirty="0"/>
              <a:t>-</a:t>
            </a:r>
            <a:r>
              <a:rPr lang="ko-KR" altLang="en-US" sz="2000" dirty="0"/>
              <a:t>회귀분석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D4D98-453D-21BC-4DEB-E96D7A7B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앞선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SNS_spelling_error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의 경우처럼 회귀분석을 또다시 진행해보았다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그 결과 이번에는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R-Squard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0.6954,</a:t>
            </a:r>
          </a:p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P-value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4.145e-07</a:t>
            </a:r>
          </a:p>
          <a:p>
            <a:pPr marL="0" indent="0">
              <a:buNone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로 꽤 유의한 결과가 나왔다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4D3BEA8-E8CD-E7FA-2425-DB3090253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820278"/>
            <a:ext cx="7237877" cy="3245852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C764696-95BA-BF25-58CC-93495BD46235}"/>
              </a:ext>
            </a:extLst>
          </p:cNvPr>
          <p:cNvSpPr/>
          <p:nvPr/>
        </p:nvSpPr>
        <p:spPr>
          <a:xfrm>
            <a:off x="4049422" y="4522839"/>
            <a:ext cx="3150164" cy="2908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F736155-2E6A-D7CA-3E6C-586B53F20966}"/>
              </a:ext>
            </a:extLst>
          </p:cNvPr>
          <p:cNvSpPr/>
          <p:nvPr/>
        </p:nvSpPr>
        <p:spPr>
          <a:xfrm>
            <a:off x="8006905" y="4740818"/>
            <a:ext cx="2267805" cy="2908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2CA64E-C181-4CCA-768F-48789394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2000" dirty="0"/>
              <a:t>2.</a:t>
            </a:r>
            <a:r>
              <a:rPr lang="ko-KR" altLang="en-US" sz="2000" dirty="0"/>
              <a:t>이용약관 집중도와 대출 연체기간의 연관성</a:t>
            </a:r>
            <a:r>
              <a:rPr lang="en-US" altLang="ko-KR" sz="2000" dirty="0"/>
              <a:t>-</a:t>
            </a:r>
            <a:r>
              <a:rPr lang="ko-KR" altLang="en-US" sz="2000" dirty="0"/>
              <a:t>회귀분석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D4D98-453D-21BC-4DEB-E96D7A7B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이를 시각화해보면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오른쪽 그림과 같이 나온다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이용약관을 유의하는 정도가 높을수록 연체기간이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낮게 나타나기에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음의 기울기를 보인다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라인, 도표, 경사, 그래프이(가) 표시된 사진&#10;&#10;자동 생성된 설명">
            <a:extLst>
              <a:ext uri="{FF2B5EF4-FFF2-40B4-BE49-F238E27FC236}">
                <a16:creationId xmlns:a16="http://schemas.microsoft.com/office/drawing/2014/main" id="{66D16F87-8C8B-E013-586B-215A7F72A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01" y="882398"/>
            <a:ext cx="6629919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7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9DF8-8241-B729-2C2F-5D0AFF40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69C8-F360-FB68-7591-1925F0DD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이용수칙 </a:t>
            </a:r>
            <a:r>
              <a:rPr lang="ko-KR" altLang="en-US" dirty="0" err="1"/>
              <a:t>집중도고려</a:t>
            </a:r>
            <a:endParaRPr lang="en-US" altLang="ko-KR" dirty="0"/>
          </a:p>
          <a:p>
            <a:r>
              <a:rPr lang="en-US" altLang="ko-KR" dirty="0"/>
              <a:t>plot(</a:t>
            </a:r>
            <a:r>
              <a:rPr lang="en-US" altLang="ko-KR" dirty="0" err="1"/>
              <a:t>terms_concetrate~over_loan_term,data</a:t>
            </a:r>
            <a:r>
              <a:rPr lang="en-US" altLang="ko-KR" dirty="0"/>
              <a:t>=borrower)</a:t>
            </a:r>
          </a:p>
          <a:p>
            <a:r>
              <a:rPr lang="en-US" altLang="ko-KR" dirty="0"/>
              <a:t>fit&lt;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terms_concetrate~over_loan_term,data</a:t>
            </a:r>
            <a:r>
              <a:rPr lang="en-US" altLang="ko-KR" dirty="0"/>
              <a:t>=borrower)</a:t>
            </a:r>
            <a:r>
              <a:rPr lang="en-US" altLang="ko-KR" dirty="0" err="1"/>
              <a:t>abline</a:t>
            </a:r>
            <a:r>
              <a:rPr lang="en-US" altLang="ko-KR" dirty="0"/>
              <a:t>(</a:t>
            </a:r>
            <a:r>
              <a:rPr lang="en-US" altLang="ko-KR" dirty="0" err="1"/>
              <a:t>fit,col</a:t>
            </a:r>
            <a:r>
              <a:rPr lang="en-US" altLang="ko-KR" dirty="0"/>
              <a:t>="red")</a:t>
            </a:r>
          </a:p>
          <a:p>
            <a:r>
              <a:rPr lang="en-US" altLang="ko-KR" dirty="0"/>
              <a:t>summary(fit)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33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45E06-0D3C-FF4F-106C-2B67E555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정교화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9D5BC-85DB-3773-EA39-5BFD8B6F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대출 연체기간을 예측하기 위해 사용했던 각각의 가설을 융합하여 그 연관성을 더 정교화 할 수 있을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앞서 </a:t>
            </a:r>
            <a:r>
              <a:rPr lang="en-US" altLang="ko-KR" dirty="0"/>
              <a:t>SNS </a:t>
            </a:r>
            <a:r>
              <a:rPr lang="ko-KR" altLang="en-US" dirty="0"/>
              <a:t>부정적 이용성향이 높을수록</a:t>
            </a:r>
            <a:r>
              <a:rPr lang="en-US" altLang="ko-KR" dirty="0"/>
              <a:t>, </a:t>
            </a:r>
            <a:r>
              <a:rPr lang="ko-KR" altLang="en-US" dirty="0"/>
              <a:t>이용약관에 집중하는 정도가 낮을수록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대출 연체기간이 높다 예측했다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SNS </a:t>
            </a:r>
            <a:r>
              <a:rPr lang="ko-KR" altLang="en-US" dirty="0">
                <a:solidFill>
                  <a:srgbClr val="FF0000"/>
                </a:solidFill>
              </a:rPr>
              <a:t>부정적 이용성향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÷ </a:t>
            </a:r>
            <a:r>
              <a:rPr lang="ko-KR" altLang="en-US" dirty="0">
                <a:solidFill>
                  <a:srgbClr val="FF0000"/>
                </a:solidFill>
              </a:rPr>
              <a:t>이용약관 집중정도</a:t>
            </a:r>
            <a:r>
              <a:rPr lang="en-US" altLang="ko-KR" dirty="0">
                <a:solidFill>
                  <a:srgbClr val="FF0000"/>
                </a:solidFill>
              </a:rPr>
              <a:t>=&gt;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Negative_score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로 설정하여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 err="1"/>
              <a:t>Negative_score</a:t>
            </a:r>
            <a:r>
              <a:rPr lang="en-US" altLang="ko-KR" dirty="0"/>
              <a:t> </a:t>
            </a:r>
            <a:r>
              <a:rPr lang="ko-KR" altLang="en-US" dirty="0"/>
              <a:t>가 높을수록 대출 연체기간이 높을 것이라고 수치를 보다 정교화해서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대출 연체기간을 예측해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0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1D3CB-31D5-6E89-8266-CE06C688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DDEE5-08C8-6A60-06A1-EF15B7AE9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대구은행 데이터 셋으로 여러가지 인사이트를 추출해 보는 프로젝트를 진행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고객을 크게 대출자와 예금자와 대출자로 나누어 각각의 고객데이터를 분석하여 관련한 인사이트를 얻고</a:t>
            </a:r>
            <a:r>
              <a:rPr lang="en-US" altLang="ko-KR" dirty="0"/>
              <a:t>,</a:t>
            </a:r>
            <a:r>
              <a:rPr lang="ko-KR" altLang="en-US" dirty="0"/>
              <a:t> 이 인사이트를 통해 앞으로 어떤 전략으로 나가야 할지 제안해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253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589D9D-0E11-7731-DFB7-F043B178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4100" dirty="0"/>
              <a:t>수치 정교화 결과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7AF1EC-2B48-CFF4-DFDA-67EDE5B8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en-US" altLang="ko-KR" dirty="0"/>
              <a:t>Negative score </a:t>
            </a:r>
            <a:r>
              <a:rPr lang="ko-KR" altLang="en-US" dirty="0"/>
              <a:t>과 대출 연체기간을 회귀분석으로 분석한 결과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R-squared</a:t>
            </a:r>
            <a:r>
              <a:rPr lang="ko-KR" altLang="en-US" dirty="0"/>
              <a:t>도 눈에 띄게 증가했고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p-value </a:t>
            </a:r>
            <a:r>
              <a:rPr lang="ko-KR" altLang="en-US" dirty="0"/>
              <a:t>또한 </a:t>
            </a:r>
            <a:r>
              <a:rPr lang="en-US" altLang="ko-KR" dirty="0"/>
              <a:t>2.2e-16</a:t>
            </a:r>
            <a:r>
              <a:rPr lang="ko-KR" altLang="en-US" dirty="0"/>
              <a:t>으로 유의하게 감소했음을 알 수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FC17536-D424-C4A8-771F-D0D476F4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2" y="1690770"/>
            <a:ext cx="5092962" cy="3028715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22576F82-A531-F5AF-6586-727A17A2FC8F}"/>
              </a:ext>
            </a:extLst>
          </p:cNvPr>
          <p:cNvSpPr/>
          <p:nvPr/>
        </p:nvSpPr>
        <p:spPr>
          <a:xfrm>
            <a:off x="764152" y="4404852"/>
            <a:ext cx="2146196" cy="15731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4E91E81-E366-BC4B-4B2B-F6FE4616E9A9}"/>
              </a:ext>
            </a:extLst>
          </p:cNvPr>
          <p:cNvSpPr/>
          <p:nvPr/>
        </p:nvSpPr>
        <p:spPr>
          <a:xfrm>
            <a:off x="3539799" y="4562169"/>
            <a:ext cx="1464820" cy="15731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1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7737B3-E94E-8127-7DA7-7B0645E8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328793"/>
            <a:ext cx="5367165" cy="42132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CF5EF-C333-6893-62C4-CB59C89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시각화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E84C33-9133-E19E-9FB2-4602D5F8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선형회귀를 그래프로 시각화해 보아도</a:t>
            </a:r>
            <a:r>
              <a:rPr lang="en-US" altLang="ko-KR" dirty="0"/>
              <a:t>, </a:t>
            </a:r>
            <a:r>
              <a:rPr lang="ko-KR" altLang="en-US" dirty="0"/>
              <a:t>그 둘의 상관관계가 더욱 분명하게 드러난다</a:t>
            </a:r>
            <a:r>
              <a:rPr lang="en-US" altLang="ko-KR" dirty="0"/>
              <a:t>.</a:t>
            </a:r>
            <a:endParaRPr lang="en-US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두 가설을 종합적으로 분석한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SNS</a:t>
            </a:r>
            <a:r>
              <a:rPr lang="ko-KR" altLang="en-US" dirty="0"/>
              <a:t>이용성향이 부정적인 사람일수록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이용약관을 덜 집중하는 사람일수록 대출 연체기간이 늘어난다는 것을 파악할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09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55AC-40FD-8CA1-2BF4-350C26C3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22FB0-2044-229B-7CDE-E9DAEA55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borrower &lt;- daegubank1 %&gt;% filter(loan==1)</a:t>
            </a:r>
          </a:p>
          <a:p>
            <a:pPr marL="0" indent="0">
              <a:buNone/>
            </a:pPr>
            <a:r>
              <a:rPr lang="en-US" altLang="ko-KR" dirty="0"/>
              <a:t>%&gt;%  mutate(</a:t>
            </a:r>
            <a:r>
              <a:rPr lang="en-US" altLang="ko-KR" dirty="0" err="1"/>
              <a:t>negative_score</a:t>
            </a:r>
            <a:r>
              <a:rPr lang="en-US" altLang="ko-KR" dirty="0"/>
              <a:t>=</a:t>
            </a:r>
            <a:r>
              <a:rPr lang="en-US" altLang="ko-KR" dirty="0" err="1"/>
              <a:t>SNS_spelling_error</a:t>
            </a:r>
            <a:r>
              <a:rPr lang="en-US" altLang="ko-KR" dirty="0"/>
              <a:t>/</a:t>
            </a:r>
            <a:r>
              <a:rPr lang="en-US" altLang="ko-KR" dirty="0" err="1"/>
              <a:t>terms_concetrate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plot(</a:t>
            </a:r>
            <a:r>
              <a:rPr lang="en-US" altLang="ko-KR" dirty="0" err="1"/>
              <a:t>negative_score~over_loan_term,data</a:t>
            </a:r>
            <a:r>
              <a:rPr lang="en-US" altLang="ko-KR" dirty="0"/>
              <a:t>=borrower)     </a:t>
            </a:r>
          </a:p>
          <a:p>
            <a:pPr marL="0" indent="0">
              <a:buNone/>
            </a:pPr>
            <a:r>
              <a:rPr lang="en-US" altLang="ko-KR" dirty="0"/>
              <a:t>fit&lt;-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negative_score~over_loan_term,data</a:t>
            </a:r>
            <a:r>
              <a:rPr lang="en-US" altLang="ko-KR" dirty="0"/>
              <a:t>=borrower)     </a:t>
            </a:r>
          </a:p>
          <a:p>
            <a:pPr marL="0" indent="0">
              <a:buNone/>
            </a:pPr>
            <a:r>
              <a:rPr lang="en-US" altLang="ko-KR" dirty="0" err="1"/>
              <a:t>abline</a:t>
            </a:r>
            <a:r>
              <a:rPr lang="en-US" altLang="ko-KR" dirty="0"/>
              <a:t>(</a:t>
            </a:r>
            <a:r>
              <a:rPr lang="en-US" altLang="ko-KR" dirty="0" err="1"/>
              <a:t>fit,col</a:t>
            </a:r>
            <a:r>
              <a:rPr lang="en-US" altLang="ko-KR" dirty="0"/>
              <a:t>="blue")     </a:t>
            </a:r>
          </a:p>
          <a:p>
            <a:pPr marL="0" indent="0">
              <a:buNone/>
            </a:pPr>
            <a:r>
              <a:rPr lang="en-US" altLang="ko-KR" dirty="0"/>
              <a:t>summary(fit)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093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성과 저하를 보여주는 돋보기">
            <a:extLst>
              <a:ext uri="{FF2B5EF4-FFF2-40B4-BE49-F238E27FC236}">
                <a16:creationId xmlns:a16="http://schemas.microsoft.com/office/drawing/2014/main" id="{3AD387FD-327A-776A-117C-6E145487A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" b="1451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686E56-B20B-DEC0-2DD3-D67FDDFE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altLang="ko-KR" sz="5100" cap="all" spc="-100" dirty="0">
                <a:solidFill>
                  <a:schemeClr val="bg1"/>
                </a:solidFill>
              </a:rPr>
              <a:t>SNS</a:t>
            </a:r>
            <a:r>
              <a:rPr lang="ko-KR" altLang="en-US" sz="5100" cap="all" spc="-100" dirty="0">
                <a:solidFill>
                  <a:schemeClr val="bg1"/>
                </a:solidFill>
              </a:rPr>
              <a:t>이용성향</a:t>
            </a:r>
            <a:r>
              <a:rPr lang="en-US" altLang="ko-KR" sz="5100" cap="all" spc="-100" dirty="0">
                <a:solidFill>
                  <a:schemeClr val="bg1"/>
                </a:solidFill>
              </a:rPr>
              <a:t>, </a:t>
            </a:r>
            <a:r>
              <a:rPr lang="ko-KR" altLang="en-US" sz="5100" cap="all" spc="-100" dirty="0">
                <a:solidFill>
                  <a:schemeClr val="bg1"/>
                </a:solidFill>
              </a:rPr>
              <a:t>이용약관 유의정도가 대출 여부에 미치는 정도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성과 저하를 보여주는 돋보기">
            <a:extLst>
              <a:ext uri="{FF2B5EF4-FFF2-40B4-BE49-F238E27FC236}">
                <a16:creationId xmlns:a16="http://schemas.microsoft.com/office/drawing/2014/main" id="{23887C29-9E24-1B14-0F03-119198094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5DECE2-6053-27E6-6171-C8F3DF3E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700" dirty="0"/>
              <a:t>SNS</a:t>
            </a:r>
            <a:r>
              <a:rPr lang="ko-KR" altLang="en-US" sz="3700" dirty="0"/>
              <a:t>이용성향</a:t>
            </a:r>
            <a:r>
              <a:rPr lang="en-US" altLang="ko-KR" sz="3700" dirty="0"/>
              <a:t>, </a:t>
            </a:r>
            <a:r>
              <a:rPr lang="ko-KR" altLang="en-US" sz="3700" dirty="0"/>
              <a:t>이용약관 유의정도가 대출 여부에 미치는 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3B449-DF15-640F-7773-9044A466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ko-KR" altLang="en-US" dirty="0"/>
              <a:t>앞선 분석에서 </a:t>
            </a:r>
            <a:r>
              <a:rPr lang="en-US" altLang="ko-KR" dirty="0"/>
              <a:t>SNS </a:t>
            </a:r>
            <a:r>
              <a:rPr lang="ko-KR" altLang="en-US" dirty="0"/>
              <a:t>이용성향과 이용약관 유의정도가 대출 기간에 영향을 미친다는 사실을 발견했다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두 변수가 대출 연체기간에 영향을 미치기에</a:t>
            </a:r>
            <a:r>
              <a:rPr lang="en-US" altLang="ko-KR" dirty="0"/>
              <a:t>, </a:t>
            </a:r>
            <a:r>
              <a:rPr lang="ko-KR" altLang="en-US" dirty="0"/>
              <a:t>더 거시적으로 봤을 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대출을 받았는지 받지 않았는지에 대해서도 영향을 미칠 수 있을 것이라 예상했다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따라서 </a:t>
            </a:r>
            <a:r>
              <a:rPr lang="en-US" altLang="ko-KR" dirty="0"/>
              <a:t>, </a:t>
            </a:r>
            <a:r>
              <a:rPr lang="ko-KR" altLang="en-US" dirty="0"/>
              <a:t>이 두 독립변수가 대출여부에 얼마나 영향을 미치는지 로지스틱 회귀분석을 진행해보았다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68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1550E4-93F8-DB03-1F59-B05752B7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1800" b="1" dirty="0"/>
              <a:t>SNS</a:t>
            </a:r>
            <a:r>
              <a:rPr lang="ko-KR" altLang="en-US" sz="1800" b="1" dirty="0"/>
              <a:t>이용성향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이용약관 유의정도가 대출 여부에 미치는 정도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4F4AAE-F7F0-4A71-C3C0-3CDC7BBE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이용성향과 이용약관 집중정도를 독립변수로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대출여부를 종속변수로 설정한 다음 로지스틱 회귀분석을 진행해보았다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 결과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이용약관 집중도는 꽤나 유의한 수치를 보였지만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SNS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이용성향은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대출 여부 자체에 대해선 그렇게 큰 유의도를 보이지 않는다는 것을 알 수 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따라서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SNS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이용성향은 대출 연체기간을 예측하는 데는 유의미한 정보지만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대출 여부를 예측하는 데는 그렇게 유용한 정보가 아니라는 사실을 파악할 수 있다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A3F6C36-6E76-F23E-54FD-5F3216983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742304"/>
            <a:ext cx="7237877" cy="340180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46AD5C80-A7B8-3D34-1B23-3689C827F987}"/>
              </a:ext>
            </a:extLst>
          </p:cNvPr>
          <p:cNvSpPr/>
          <p:nvPr/>
        </p:nvSpPr>
        <p:spPr>
          <a:xfrm>
            <a:off x="4124960" y="2428240"/>
            <a:ext cx="6350000" cy="508000"/>
          </a:xfrm>
          <a:prstGeom prst="frame">
            <a:avLst>
              <a:gd name="adj1" fmla="val 108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6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F98E6-8551-AE31-2962-2C918740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8081F-3DAF-F8B2-431D-4447AC58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glm_class</a:t>
            </a:r>
            <a:r>
              <a:rPr lang="en-US" altLang="ko-KR" dirty="0"/>
              <a:t>&lt;-</a:t>
            </a:r>
            <a:r>
              <a:rPr lang="en-US" altLang="ko-KR" dirty="0" err="1"/>
              <a:t>glm</a:t>
            </a:r>
            <a:r>
              <a:rPr lang="en-US" altLang="ko-KR" dirty="0"/>
              <a:t>(</a:t>
            </a:r>
            <a:r>
              <a:rPr lang="en-US" altLang="ko-KR" dirty="0" err="1"/>
              <a:t>loan_or_not~SNS_spelling_error+terms_concetrate</a:t>
            </a:r>
            <a:r>
              <a:rPr lang="en-US" altLang="ko-KR" dirty="0"/>
              <a:t>, data=</a:t>
            </a:r>
            <a:r>
              <a:rPr lang="en-US" altLang="ko-KR" dirty="0" err="1"/>
              <a:t>loan_diff</a:t>
            </a:r>
            <a:r>
              <a:rPr lang="en-US" altLang="ko-KR" dirty="0"/>
              <a:t>, family=binomial)</a:t>
            </a:r>
          </a:p>
          <a:p>
            <a:r>
              <a:rPr lang="en-US" altLang="ko-KR" dirty="0"/>
              <a:t>summary(</a:t>
            </a:r>
            <a:r>
              <a:rPr lang="en-US" altLang="ko-KR" dirty="0" err="1"/>
              <a:t>glm_class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05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8CC09E-1EA2-70CA-573F-0CE523F3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ko-KR" altLang="en-US" sz="6800" b="1" cap="all" spc="-100" dirty="0">
                <a:solidFill>
                  <a:schemeClr val="tx1"/>
                </a:solidFill>
              </a:rPr>
              <a:t>거주지역과 대출여부의 연관성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2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대구은행에 대한 이미지 결과">
            <a:extLst>
              <a:ext uri="{FF2B5EF4-FFF2-40B4-BE49-F238E27FC236}">
                <a16:creationId xmlns:a16="http://schemas.microsoft.com/office/drawing/2014/main" id="{537D5520-883A-DFB5-1132-AD35F3B2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654" y="742098"/>
            <a:ext cx="5367165" cy="53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96A678-BC08-6B6F-2814-D9621075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3700"/>
              <a:t>거주지역과 대출여부의 연관성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95C401E3-D211-F2BA-80FE-0578F165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r>
              <a:rPr lang="ko-KR" altLang="en-US" dirty="0"/>
              <a:t>이번에는 고객데이터가 대구은행이라는 지방은행의 데이터라는 것에 집중해보았다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0" i="0" dirty="0">
                <a:effectLst/>
                <a:latin typeface="Spoqa Han Sans Neo"/>
              </a:rPr>
              <a:t>지방은행은 지역 자금을 해당 지역에 재투자하고 분배하는 선순환구조를 만드는 핵심 고리 역할을 한다</a:t>
            </a:r>
            <a:endParaRPr lang="en-US" altLang="ko-KR" b="0" i="0" dirty="0">
              <a:effectLst/>
              <a:latin typeface="Spoqa Han Sans Neo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671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대구은행에 대한 이미지 결과">
            <a:extLst>
              <a:ext uri="{FF2B5EF4-FFF2-40B4-BE49-F238E27FC236}">
                <a16:creationId xmlns:a16="http://schemas.microsoft.com/office/drawing/2014/main" id="{537D5520-883A-DFB5-1132-AD35F3B2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654" y="742098"/>
            <a:ext cx="5367165" cy="53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96A678-BC08-6B6F-2814-D9621075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3700" dirty="0"/>
              <a:t>거주지역과 대출여부의 연관성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95C401E3-D211-F2BA-80FE-0578F165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/>
              <a:t>대구은행은 대부분 지역주민의 자금을 관리하고</a:t>
            </a:r>
            <a:r>
              <a:rPr lang="en-US" altLang="ko-KR" dirty="0"/>
              <a:t>, </a:t>
            </a:r>
            <a:r>
              <a:rPr lang="ko-KR" altLang="en-US" dirty="0"/>
              <a:t>그에 따라 지역 특성에 맞는 상품을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그래서 대부분의 고객이 대구주민이다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점에서</a:t>
            </a:r>
            <a:r>
              <a:rPr lang="en-US" altLang="ko-KR" dirty="0"/>
              <a:t>,</a:t>
            </a:r>
            <a:r>
              <a:rPr lang="ko-KR" altLang="en-US" dirty="0"/>
              <a:t> 타지인이 대구은행을 이용한다는 것은</a:t>
            </a:r>
            <a:r>
              <a:rPr lang="en-US" altLang="ko-KR" dirty="0"/>
              <a:t> </a:t>
            </a:r>
            <a:r>
              <a:rPr lang="ko-KR" altLang="en-US" dirty="0"/>
              <a:t>급한 대출이 필요해</a:t>
            </a:r>
            <a:r>
              <a:rPr lang="en-US" altLang="ko-KR" dirty="0"/>
              <a:t> </a:t>
            </a:r>
            <a:r>
              <a:rPr lang="ko-KR" altLang="en-US" dirty="0"/>
              <a:t>빠르게 자금을 융통해야 하는 상황에서 벌인 대출이라고 생각했다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(*</a:t>
            </a:r>
            <a:r>
              <a:rPr lang="ko-KR" altLang="en-US" dirty="0"/>
              <a:t>실제 고객데이터에서도 타 지역 고객의 대출 비율이 월등히 높았다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969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그래프">
            <a:extLst>
              <a:ext uri="{FF2B5EF4-FFF2-40B4-BE49-F238E27FC236}">
                <a16:creationId xmlns:a16="http://schemas.microsoft.com/office/drawing/2014/main" id="{73005F15-E300-B717-73DF-9A70EEFF9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8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C0E9DF-A517-35FE-136E-3704154B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3000"/>
              </a:lnSpc>
            </a:pPr>
            <a:r>
              <a:rPr lang="ko-KR" altLang="en-US" sz="6000" cap="all" spc="-100" dirty="0">
                <a:solidFill>
                  <a:schemeClr val="bg1"/>
                </a:solidFill>
              </a:rPr>
              <a:t>대출고객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124003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3073729E-9298-8A07-6813-D679B012F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8A9DA4-D363-3775-880D-8C86F48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274C0-D4C1-95C4-11AA-9ABC12683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6" name="내용 개체 틀 2">
            <a:extLst>
              <a:ext uri="{FF2B5EF4-FFF2-40B4-BE49-F238E27FC236}">
                <a16:creationId xmlns:a16="http://schemas.microsoft.com/office/drawing/2014/main" id="{4792BA7D-33DB-70A0-F05B-F26B2FF78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88879"/>
              </p:ext>
            </p:extLst>
          </p:nvPr>
        </p:nvGraphicFramePr>
        <p:xfrm>
          <a:off x="1899920" y="727823"/>
          <a:ext cx="9549536" cy="307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28C07BE9-6C59-9F60-42D1-F3F8C6A520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3620313"/>
            <a:ext cx="6938445" cy="20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69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C293A-0B17-CA36-955C-9EC4D25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9D420-EF7C-A974-59BC-124B2409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loan_diff</a:t>
            </a:r>
            <a:r>
              <a:rPr lang="en-US" altLang="ko-KR" dirty="0"/>
              <a:t> &lt;- daegubank1 </a:t>
            </a:r>
          </a:p>
          <a:p>
            <a:pPr marL="0" indent="0">
              <a:buNone/>
            </a:pPr>
            <a:r>
              <a:rPr lang="en-US" altLang="ko-KR" dirty="0"/>
              <a:t> %&gt;% mutate(</a:t>
            </a:r>
            <a:r>
              <a:rPr lang="en-US" altLang="ko-KR" dirty="0" err="1"/>
              <a:t>daegu_citizen</a:t>
            </a:r>
            <a:r>
              <a:rPr lang="en-US" altLang="ko-KR" dirty="0"/>
              <a:t> =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grepl</a:t>
            </a:r>
            <a:r>
              <a:rPr lang="en-US" altLang="ko-KR" dirty="0"/>
              <a:t>(c("</a:t>
            </a:r>
            <a:r>
              <a:rPr lang="ko-KR" altLang="en-US" dirty="0"/>
              <a:t>대구광역시</a:t>
            </a:r>
            <a:r>
              <a:rPr lang="en-US" altLang="ko-KR" dirty="0"/>
              <a:t>","</a:t>
            </a:r>
            <a:r>
              <a:rPr lang="ko-KR" altLang="en-US" dirty="0"/>
              <a:t>경상북도</a:t>
            </a:r>
            <a:r>
              <a:rPr lang="en-US" altLang="ko-KR" dirty="0"/>
              <a:t>"), address), "</a:t>
            </a:r>
            <a:r>
              <a:rPr lang="ko-KR" altLang="en-US" dirty="0"/>
              <a:t>대구광역시</a:t>
            </a:r>
            <a:r>
              <a:rPr lang="en-US" altLang="ko-KR" dirty="0"/>
              <a:t>", "</a:t>
            </a:r>
            <a:r>
              <a:rPr lang="ko-KR" altLang="en-US" dirty="0" err="1"/>
              <a:t>대구이외지역</a:t>
            </a:r>
            <a:r>
              <a:rPr lang="en-US" altLang="ko-KR" dirty="0"/>
              <a:t>")) </a:t>
            </a:r>
          </a:p>
          <a:p>
            <a:pPr marL="0" indent="0">
              <a:buNone/>
            </a:pPr>
            <a:r>
              <a:rPr lang="en-US" altLang="ko-KR" dirty="0"/>
              <a:t>%&gt;%  select(</a:t>
            </a:r>
            <a:r>
              <a:rPr lang="en-US" altLang="ko-KR" dirty="0" err="1"/>
              <a:t>daegu_citizen,loan_or_not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result &lt;- </a:t>
            </a:r>
            <a:r>
              <a:rPr lang="en-US" altLang="ko-KR" dirty="0" err="1"/>
              <a:t>loan_diff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%&gt;%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daegu_citizen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%&gt;%  summarize(</a:t>
            </a:r>
            <a:r>
              <a:rPr lang="en-US" altLang="ko-KR" dirty="0" err="1"/>
              <a:t>loan_ratio</a:t>
            </a:r>
            <a:r>
              <a:rPr lang="en-US" altLang="ko-KR" dirty="0"/>
              <a:t> = sum(</a:t>
            </a:r>
            <a:r>
              <a:rPr lang="en-US" altLang="ko-KR" dirty="0" err="1"/>
              <a:t>loan_or_not</a:t>
            </a:r>
            <a:r>
              <a:rPr lang="en-US" altLang="ko-KR" dirty="0"/>
              <a:t>) / n())</a:t>
            </a:r>
          </a:p>
          <a:p>
            <a:pPr marL="0" indent="0">
              <a:buNone/>
            </a:pPr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34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CB632E-D722-0B4B-733A-FD9D093B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ko-KR" altLang="en-US" cap="all" spc="-100">
                <a:solidFill>
                  <a:schemeClr val="bg1"/>
                </a:solidFill>
              </a:rPr>
              <a:t>시각화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191D92-AFCD-8A69-1A6B-DAA7F539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962048"/>
            <a:ext cx="6202238" cy="49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7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FF33-BC39-F936-FA02-0FB9330A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0B040-E9DD-FC89-396C-776767CD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데이터 시각화</a:t>
            </a:r>
            <a:endParaRPr lang="en-US" altLang="ko-KR" dirty="0"/>
          </a:p>
          <a:p>
            <a:r>
              <a:rPr lang="en-US" altLang="ko-KR" dirty="0" err="1"/>
              <a:t>ggplot</a:t>
            </a:r>
            <a:r>
              <a:rPr lang="en-US" altLang="ko-KR" dirty="0"/>
              <a:t>(result, </a:t>
            </a:r>
            <a:r>
              <a:rPr lang="en-US" altLang="ko-KR" dirty="0" err="1"/>
              <a:t>aes</a:t>
            </a:r>
            <a:r>
              <a:rPr lang="en-US" altLang="ko-KR" dirty="0"/>
              <a:t>(x = </a:t>
            </a:r>
            <a:r>
              <a:rPr lang="en-US" altLang="ko-KR" dirty="0" err="1"/>
              <a:t>daegu_citizen</a:t>
            </a:r>
            <a:r>
              <a:rPr lang="en-US" altLang="ko-KR" dirty="0"/>
              <a:t>, y = </a:t>
            </a:r>
            <a:r>
              <a:rPr lang="en-US" altLang="ko-KR" dirty="0" err="1"/>
              <a:t>loan_ratio</a:t>
            </a:r>
            <a:r>
              <a:rPr lang="en-US" altLang="ko-KR" dirty="0"/>
              <a:t>, fill = </a:t>
            </a:r>
            <a:r>
              <a:rPr lang="en-US" altLang="ko-KR" dirty="0" err="1"/>
              <a:t>daegu_citizen</a:t>
            </a:r>
            <a:r>
              <a:rPr lang="en-US" altLang="ko-KR" dirty="0"/>
              <a:t>)) +  </a:t>
            </a:r>
            <a:r>
              <a:rPr lang="en-US" altLang="ko-KR" dirty="0" err="1"/>
              <a:t>geom_bar</a:t>
            </a:r>
            <a:r>
              <a:rPr lang="en-US" altLang="ko-KR" dirty="0"/>
              <a:t>(stat = "identity", position = "dodge") +  </a:t>
            </a:r>
          </a:p>
          <a:p>
            <a:r>
              <a:rPr lang="en-US" altLang="ko-KR" dirty="0"/>
              <a:t>labs(title = "</a:t>
            </a:r>
            <a:r>
              <a:rPr lang="ko-KR" altLang="en-US" dirty="0"/>
              <a:t>대구광역시와 대구 이외 지역의 대출자 비율</a:t>
            </a:r>
            <a:r>
              <a:rPr lang="en-US" altLang="ko-KR" dirty="0"/>
              <a:t>",      </a:t>
            </a:r>
          </a:p>
          <a:p>
            <a:pPr marL="0" indent="0">
              <a:buNone/>
            </a:pPr>
            <a:r>
              <a:rPr lang="en-US" altLang="ko-KR" dirty="0"/>
              <a:t> x = "</a:t>
            </a:r>
            <a:r>
              <a:rPr lang="ko-KR" altLang="en-US" dirty="0"/>
              <a:t>지역</a:t>
            </a:r>
            <a:r>
              <a:rPr lang="en-US" altLang="ko-KR" dirty="0"/>
              <a:t>",       y = "</a:t>
            </a:r>
            <a:r>
              <a:rPr lang="ko-KR" altLang="en-US" dirty="0"/>
              <a:t>대출자 비율</a:t>
            </a:r>
            <a:r>
              <a:rPr lang="en-US" altLang="ko-KR" dirty="0"/>
              <a:t>") +  </a:t>
            </a:r>
            <a:r>
              <a:rPr lang="en-US" altLang="ko-KR" dirty="0" err="1"/>
              <a:t>theme_minimal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99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8CC09E-1EA2-70CA-573F-0CE523F3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ko-KR" altLang="en-US" sz="6800" b="1" cap="all" spc="-100" dirty="0">
                <a:solidFill>
                  <a:schemeClr val="tx1"/>
                </a:solidFill>
              </a:rPr>
              <a:t>거주지역과 연체기간의 연관성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3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5A898F-CE52-0310-B9EB-6B2360FF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거주지역과 연체기간의 연관성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C1A7099-EF9A-0926-6C0B-87213FB3F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70690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208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42C906-0247-0A2D-2D8F-A437EAA9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altLang="ko-KR" sz="2800"/>
              <a:t>T-test </a:t>
            </a:r>
            <a:r>
              <a:rPr lang="ko-KR" altLang="en-US" sz="2800"/>
              <a:t>진행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8BC868-AAFE-52EC-12EF-5A006664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거주지역이 대출 연체기간에 얼마나 영향을 미치는지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T-test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진행해보니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p-value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0.001751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아주 유의한 결과가 나왔다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또한 그룹별 평균을 살펴보면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대구주민이 약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1.7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대구이외 주민이 약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개월로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대구 이외주민의 대출 연체기간이 월등히 높은 수치를 보인다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이로써 거주지역이 대출 연체기간에  유의미하게 영향을 미친다는 결론을 내릴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4B7097-9BB2-0C60-CFEF-92BD47835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2393712"/>
            <a:ext cx="7237877" cy="2098984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05EDD96B-ED65-1DA5-7FF5-D908D32A61E4}"/>
              </a:ext>
            </a:extLst>
          </p:cNvPr>
          <p:cNvSpPr/>
          <p:nvPr/>
        </p:nvSpPr>
        <p:spPr>
          <a:xfrm>
            <a:off x="5831840" y="3131389"/>
            <a:ext cx="1432560" cy="190931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8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AECD-57D6-DBB2-2A39-BF08446C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B0D50-F315-10F8-99BD-CF26E9EF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address_diff</a:t>
            </a:r>
            <a:r>
              <a:rPr lang="en-US" altLang="ko-KR" dirty="0"/>
              <a:t> &lt;- daegubank1 %&gt;%</a:t>
            </a:r>
          </a:p>
          <a:p>
            <a:r>
              <a:rPr lang="en-US" altLang="ko-KR" dirty="0"/>
              <a:t> filter(</a:t>
            </a:r>
            <a:r>
              <a:rPr lang="en-US" altLang="ko-KR" dirty="0" err="1"/>
              <a:t>loan_or_not</a:t>
            </a:r>
            <a:r>
              <a:rPr lang="en-US" altLang="ko-KR" dirty="0"/>
              <a:t>==1) %&gt;% </a:t>
            </a:r>
          </a:p>
          <a:p>
            <a:r>
              <a:rPr lang="en-US" altLang="ko-KR" dirty="0"/>
              <a:t> mutate(</a:t>
            </a:r>
            <a:r>
              <a:rPr lang="en-US" altLang="ko-KR" dirty="0" err="1"/>
              <a:t>daegu_citizen</a:t>
            </a:r>
            <a:r>
              <a:rPr lang="en-US" altLang="ko-KR" dirty="0"/>
              <a:t> =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grepl</a:t>
            </a:r>
            <a:r>
              <a:rPr lang="en-US" altLang="ko-KR" dirty="0"/>
              <a:t>(c("</a:t>
            </a:r>
            <a:r>
              <a:rPr lang="ko-KR" altLang="en-US" dirty="0"/>
              <a:t>대구광역시</a:t>
            </a:r>
            <a:r>
              <a:rPr lang="en-US" altLang="ko-KR" dirty="0"/>
              <a:t>","</a:t>
            </a:r>
            <a:r>
              <a:rPr lang="ko-KR" altLang="en-US" dirty="0"/>
              <a:t>경상북도</a:t>
            </a:r>
            <a:r>
              <a:rPr lang="en-US" altLang="ko-KR" dirty="0"/>
              <a:t>"), address), "</a:t>
            </a:r>
            <a:r>
              <a:rPr lang="ko-KR" altLang="en-US" dirty="0"/>
              <a:t>대구광역시</a:t>
            </a:r>
            <a:r>
              <a:rPr lang="en-US" altLang="ko-KR" dirty="0"/>
              <a:t>", "</a:t>
            </a:r>
            <a:r>
              <a:rPr lang="ko-KR" altLang="en-US" dirty="0" err="1"/>
              <a:t>대구이외지역</a:t>
            </a:r>
            <a:r>
              <a:rPr lang="en-US" altLang="ko-KR" dirty="0"/>
              <a:t>")) </a:t>
            </a:r>
          </a:p>
          <a:p>
            <a:r>
              <a:rPr lang="en-US" altLang="ko-KR" dirty="0"/>
              <a:t>%&gt;%   select(</a:t>
            </a:r>
            <a:r>
              <a:rPr lang="en-US" altLang="ko-KR" dirty="0" err="1"/>
              <a:t>daegu_citizen,over_loan_term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head(</a:t>
            </a:r>
            <a:r>
              <a:rPr lang="en-US" altLang="ko-KR" dirty="0" err="1"/>
              <a:t>address_diff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t.test</a:t>
            </a:r>
            <a:r>
              <a:rPr lang="en-US" altLang="ko-KR" dirty="0"/>
              <a:t>(data = </a:t>
            </a:r>
            <a:r>
              <a:rPr lang="en-US" altLang="ko-KR" dirty="0" err="1"/>
              <a:t>address_diff</a:t>
            </a:r>
            <a:r>
              <a:rPr lang="en-US" altLang="ko-KR" dirty="0"/>
              <a:t>, </a:t>
            </a:r>
            <a:r>
              <a:rPr lang="en-US" altLang="ko-KR" dirty="0" err="1"/>
              <a:t>over_loan_term</a:t>
            </a:r>
            <a:r>
              <a:rPr lang="en-US" altLang="ko-KR" dirty="0"/>
              <a:t> ~ </a:t>
            </a:r>
            <a:r>
              <a:rPr lang="en-US" altLang="ko-KR" dirty="0" err="1"/>
              <a:t>daegu_citizen</a:t>
            </a:r>
            <a:r>
              <a:rPr lang="en-US" altLang="ko-KR" dirty="0"/>
              <a:t>, </a:t>
            </a:r>
            <a:r>
              <a:rPr lang="en-US" altLang="ko-KR" dirty="0" err="1"/>
              <a:t>var.equal</a:t>
            </a:r>
            <a:r>
              <a:rPr lang="en-US" altLang="ko-KR" dirty="0"/>
              <a:t> = 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32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9D17D-E557-89F6-5815-22EBCD1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712E7-C580-1DAF-8830-78ABB7D5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살펴본 결과</a:t>
            </a:r>
            <a:r>
              <a:rPr lang="en-US" altLang="ko-KR" dirty="0"/>
              <a:t>, </a:t>
            </a:r>
            <a:r>
              <a:rPr lang="ko-KR" altLang="en-US" dirty="0"/>
              <a:t>거주지역이 대구 이외지역일수록</a:t>
            </a:r>
            <a:r>
              <a:rPr lang="en-US" altLang="ko-KR" dirty="0"/>
              <a:t> </a:t>
            </a:r>
            <a:r>
              <a:rPr lang="ko-KR" altLang="en-US" dirty="0"/>
              <a:t>대출 납입 비율이 높고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대출 연체기간 또한 높다는 것을 알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그렇기에 시중은행 전환을 앞두고 있는 대구은행은 타지역에 있는 고객들을 겨냥한 맞춤 대출상품을 개발하여 폭넓은 고객층을 확보해야 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그렇게 대출가입을 통해 유입된 고객들에게 추가적인 유인을 제공하여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 일회성의 대출 이후 이탈하지 않게 만드는 방법을 찾아내야 할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287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8CC09E-1EA2-70CA-573F-0CE523F3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ko-KR" altLang="en-US" sz="6000" b="1" cap="all" spc="-100" dirty="0">
                <a:solidFill>
                  <a:schemeClr val="tx1"/>
                </a:solidFill>
              </a:rPr>
              <a:t>머신 러닝을 통한</a:t>
            </a:r>
            <a:br>
              <a:rPr lang="en-US" altLang="ko-KR" sz="6000" b="1" cap="all" spc="-100" dirty="0">
                <a:solidFill>
                  <a:schemeClr val="tx1"/>
                </a:solidFill>
              </a:rPr>
            </a:br>
            <a:r>
              <a:rPr lang="ko-KR" altLang="en-US" sz="6000" b="1" cap="all" spc="-100" dirty="0">
                <a:solidFill>
                  <a:schemeClr val="tx1"/>
                </a:solidFill>
              </a:rPr>
              <a:t>대출 연체기간 예측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7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34954-7B27-A738-3A77-D9717B64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310777" cy="659995"/>
          </a:xfrm>
        </p:spPr>
        <p:txBody>
          <a:bodyPr/>
          <a:lstStyle/>
          <a:p>
            <a:r>
              <a:rPr lang="ko-KR" altLang="en-US" dirty="0"/>
              <a:t> 대출자 측면</a:t>
            </a:r>
          </a:p>
        </p:txBody>
      </p:sp>
      <p:pic>
        <p:nvPicPr>
          <p:cNvPr id="5" name="내용 개체 틀 4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161060C5-086D-3E12-5CA9-21E65A287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97" y="1544355"/>
            <a:ext cx="9137479" cy="18846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755CD-6FD7-2BE4-3FC7-9BFA1167458E}"/>
              </a:ext>
            </a:extLst>
          </p:cNvPr>
          <p:cNvSpPr txBox="1"/>
          <p:nvPr/>
        </p:nvSpPr>
        <p:spPr>
          <a:xfrm>
            <a:off x="1240097" y="3889804"/>
            <a:ext cx="931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대출자 데이터의 칼럼을 차례대로 보면</a:t>
            </a:r>
            <a:r>
              <a:rPr lang="en-US" altLang="ko-KR" dirty="0"/>
              <a:t>, </a:t>
            </a:r>
            <a:r>
              <a:rPr lang="ko-KR" altLang="en-US" dirty="0"/>
              <a:t>고객번호</a:t>
            </a:r>
            <a:r>
              <a:rPr lang="en-US" altLang="ko-KR" dirty="0"/>
              <a:t>,</a:t>
            </a:r>
            <a:r>
              <a:rPr lang="ko-KR" altLang="en-US" dirty="0"/>
              <a:t> 성별</a:t>
            </a:r>
            <a:r>
              <a:rPr lang="en-US" altLang="ko-KR" dirty="0"/>
              <a:t>,</a:t>
            </a:r>
            <a:r>
              <a:rPr lang="ko-KR" altLang="en-US" dirty="0"/>
              <a:t> 주소</a:t>
            </a:r>
            <a:r>
              <a:rPr lang="en-US" altLang="ko-KR" dirty="0"/>
              <a:t>,</a:t>
            </a:r>
            <a:r>
              <a:rPr lang="ko-KR" altLang="en-US" dirty="0"/>
              <a:t> 대출잔액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여신잔액</a:t>
            </a:r>
            <a:r>
              <a:rPr lang="en-US" altLang="ko-KR" dirty="0"/>
              <a:t>, </a:t>
            </a:r>
            <a:r>
              <a:rPr lang="ko-KR" altLang="en-US" dirty="0"/>
              <a:t>대출여부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r>
              <a:rPr lang="ko-KR" altLang="en-US" dirty="0"/>
              <a:t>에 부정적 단어 및 오타를 사용하는 비율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이용약관에 집중하는 비율 등이 있다． </a:t>
            </a:r>
            <a:endParaRPr lang="en-US" altLang="ko-KR" dirty="0"/>
          </a:p>
          <a:p>
            <a:r>
              <a:rPr lang="ko-KR" altLang="en-US" dirty="0"/>
              <a:t>이를 토대로 대출 연체기간에 영향을 미치는 요소를 분석해보았다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2405D01-AA40-6498-ED4F-0E0A969B47F4}"/>
              </a:ext>
            </a:extLst>
          </p:cNvPr>
          <p:cNvSpPr/>
          <p:nvPr/>
        </p:nvSpPr>
        <p:spPr>
          <a:xfrm>
            <a:off x="1240097" y="1544355"/>
            <a:ext cx="9137479" cy="27581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96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성과 저하를 보여주는 돋보기">
            <a:extLst>
              <a:ext uri="{FF2B5EF4-FFF2-40B4-BE49-F238E27FC236}">
                <a16:creationId xmlns:a16="http://schemas.microsoft.com/office/drawing/2014/main" id="{D6E83F5F-E8DC-62EA-054A-4E6FB5DF1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" r="34171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FCA1A5-635A-2323-CE37-8DBD2B63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ko-KR" altLang="en-US" sz="3700" b="1" dirty="0"/>
              <a:t>머신 러닝을 이용한 </a:t>
            </a:r>
            <a:br>
              <a:rPr lang="en-US" altLang="ko-KR" sz="3700" b="1" dirty="0"/>
            </a:br>
            <a:r>
              <a:rPr lang="ko-KR" altLang="en-US" sz="3700" b="1" dirty="0"/>
              <a:t>대출 연체기간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B10C4-EB09-F093-9647-1D41FB03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 dirty="0"/>
              <a:t>앞서 </a:t>
            </a:r>
            <a:r>
              <a:rPr lang="en-US" altLang="ko-KR" sz="1700" dirty="0"/>
              <a:t>SNS</a:t>
            </a:r>
            <a:r>
              <a:rPr lang="ko-KR" altLang="en-US" sz="1700" dirty="0"/>
              <a:t>이용성향</a:t>
            </a:r>
            <a:r>
              <a:rPr lang="en-US" altLang="ko-KR" sz="1700" dirty="0"/>
              <a:t>, </a:t>
            </a:r>
            <a:r>
              <a:rPr lang="ko-KR" altLang="en-US" sz="1700" dirty="0"/>
              <a:t>이용약관 유의정도</a:t>
            </a:r>
            <a:r>
              <a:rPr lang="en-US" altLang="ko-KR" sz="1700" dirty="0"/>
              <a:t>, </a:t>
            </a:r>
            <a:r>
              <a:rPr lang="ko-KR" altLang="en-US" sz="1700" dirty="0"/>
              <a:t>거주지역 변수가 대출 연체기간에 유의미하게 영향을 미친다는 사실을 분석했다</a:t>
            </a:r>
            <a:r>
              <a:rPr lang="en-US" altLang="ko-KR" sz="17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/>
              <a:t>이 세 가지 데이터를 알면 신규고객의 대출 연체기간 또한 예측이 가능해진다</a:t>
            </a:r>
            <a:r>
              <a:rPr lang="en-US" altLang="ko-KR" sz="17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/>
              <a:t>더 나아가</a:t>
            </a:r>
            <a:r>
              <a:rPr lang="en-US" altLang="ko-KR" sz="1700" dirty="0"/>
              <a:t>, </a:t>
            </a:r>
            <a:r>
              <a:rPr lang="ko-KR" altLang="en-US" sz="1700" dirty="0"/>
              <a:t>기존 재무정보를 이용하면 더욱 정교한 신용평가 모델 또한           구축 가능할 것이다</a:t>
            </a:r>
            <a:r>
              <a:rPr lang="en-US" altLang="ko-KR" sz="17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700" dirty="0"/>
              <a:t>그러므로 이번엔</a:t>
            </a:r>
            <a:r>
              <a:rPr lang="en-US" altLang="ko-KR" sz="1700" dirty="0"/>
              <a:t>, </a:t>
            </a:r>
            <a:r>
              <a:rPr lang="ko-KR" altLang="en-US" sz="1700" dirty="0"/>
              <a:t>세 가지 변수가 주어졌을 때 대출 연체기간이 몇 개월로 예상되는지 </a:t>
            </a:r>
            <a:r>
              <a:rPr lang="en-US" altLang="ko-KR" sz="1700" dirty="0"/>
              <a:t>Rapid Miner</a:t>
            </a:r>
            <a:r>
              <a:rPr lang="ko-KR" altLang="en-US" sz="1700" dirty="0"/>
              <a:t> 를 이용해      머신 러닝을 진행해 보고자 한다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975319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BE511D-6A96-8642-205F-9041F77A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200"/>
              <a:t>머신러닝을 이용한 대출연체기간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C8CD0-F6A4-DBEF-44F9-FFC7DDEA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먼저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대출연체기간에 영향을 미치는 세가지 칼럼만 추출해서 따로 파일을 만든 뒤 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rapid miner 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에 불러왔다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D8931-A5BE-1CFC-F2B8-95F16F2C7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235651"/>
            <a:ext cx="7237877" cy="44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4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1D9B78-49A1-B6D4-C849-1271E5C2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en-US" altLang="ko-KR" sz="4000"/>
              <a:t>Linear Regression</a:t>
            </a:r>
            <a:endParaRPr lang="ko-KR" altLang="en-US" sz="400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5468818-5D03-FE03-FA9D-31226EF7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" y="1418897"/>
            <a:ext cx="6192631" cy="1650123"/>
          </a:xfrm>
          <a:prstGeom prst="rect">
            <a:avLst/>
          </a:prstGeom>
        </p:spPr>
      </p:pic>
      <p:pic>
        <p:nvPicPr>
          <p:cNvPr id="13" name="그림 12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F18F5F43-2220-467E-1BBE-ED50FAA62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05" y="3509433"/>
            <a:ext cx="3827718" cy="277179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E942F-FF58-1B15-E0B6-2796F052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303563"/>
            <a:ext cx="4602152" cy="3715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num</a:t>
            </a:r>
            <a:r>
              <a:rPr lang="ko-KR" altLang="en-US" dirty="0"/>
              <a:t>을 </a:t>
            </a:r>
            <a:r>
              <a:rPr lang="en-US" altLang="ko-KR" dirty="0"/>
              <a:t>id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대출 연체기간을 </a:t>
            </a:r>
            <a:r>
              <a:rPr lang="en-US" altLang="ko-KR" dirty="0"/>
              <a:t>label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잡으며 변수역할을 지정했다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Linear Regression</a:t>
            </a:r>
            <a:r>
              <a:rPr lang="ko-KR" altLang="en-US" dirty="0"/>
              <a:t>을 이용해서 </a:t>
            </a:r>
            <a:r>
              <a:rPr lang="en-US" altLang="ko-KR" dirty="0"/>
              <a:t> </a:t>
            </a:r>
            <a:r>
              <a:rPr lang="ko-KR" altLang="en-US" dirty="0"/>
              <a:t>데이터와 대출 연체기간의 상관관계를 살펴봤다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343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3A64D-6D15-F863-EB26-C9D39372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altLang="ko-KR" sz="2600"/>
              <a:t>Apply Model</a:t>
            </a:r>
            <a:r>
              <a:rPr lang="ko-KR" altLang="en-US" sz="2600"/>
              <a:t>을 통한 예측값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39978-89B7-E390-EEB2-BF76E661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이번엔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apply model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오퍼레이터를 이용해 세 변수가 주어줬을 때 예측 값을 도입해보았다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*Prediction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칼럼에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예측 기간을 도입했다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육안으로 봤을 때 꽤나 유사한 수치가 나온 듯 하다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662A78-6433-109F-9B98-CADF9E3B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099941"/>
            <a:ext cx="7237877" cy="468652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99081A89-A481-9EA1-4AB9-3BD653F38706}"/>
              </a:ext>
            </a:extLst>
          </p:cNvPr>
          <p:cNvSpPr/>
          <p:nvPr/>
        </p:nvSpPr>
        <p:spPr>
          <a:xfrm>
            <a:off x="7152640" y="1099941"/>
            <a:ext cx="995680" cy="4686525"/>
          </a:xfrm>
          <a:prstGeom prst="frame">
            <a:avLst>
              <a:gd name="adj1" fmla="val 64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9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3A64D-6D15-F863-EB26-C9D39372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altLang="ko-KR" sz="2600" dirty="0"/>
              <a:t>Apply Model</a:t>
            </a:r>
            <a:r>
              <a:rPr lang="ko-KR" altLang="en-US" sz="2600" dirty="0"/>
              <a:t>을 통한 예측 값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39978-89B7-E390-EEB2-BF76E661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앞선 예측 값의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Line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데이터의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산점도를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시각화 하면 다음과 같은 결과가 나온다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꽤나 유사한 예측 값을 나타내고 있는 것 같다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C1BE03AE-3B35-E9A1-9ABF-11B0817FB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196" y="541173"/>
            <a:ext cx="8122067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04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C88856-5C40-4F5B-BCD7-CD624FFE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D5CFBE4E-17AD-7549-9AB8-52AFFF6C8F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" t="4649"/>
          <a:stretch/>
        </p:blipFill>
        <p:spPr>
          <a:xfrm>
            <a:off x="796849" y="941695"/>
            <a:ext cx="4208343" cy="228448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CD8232-575C-402F-869B-433991B5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2500">
                <a:solidFill>
                  <a:schemeClr val="bg1"/>
                </a:solidFill>
              </a:rPr>
              <a:t>Performance </a:t>
            </a:r>
            <a:r>
              <a:rPr lang="ko-KR" altLang="en-US" sz="2500">
                <a:solidFill>
                  <a:schemeClr val="bg1"/>
                </a:solidFill>
              </a:rPr>
              <a:t>오퍼레이터를 통한 모형평가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4B703A-B10A-B720-9F86-7148B5959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7" y="3631823"/>
            <a:ext cx="4776291" cy="217309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694CF-9803-83E7-A749-937839AC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845" y="2852792"/>
            <a:ext cx="4633415" cy="2572193"/>
          </a:xfrm>
        </p:spPr>
        <p:txBody>
          <a:bodyPr>
            <a:normAutofit fontScale="77500" lnSpcReduction="20000"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Performance </a:t>
            </a:r>
            <a:r>
              <a:rPr lang="ko-KR" altLang="en-US" dirty="0">
                <a:solidFill>
                  <a:schemeClr val="bg1"/>
                </a:solidFill>
              </a:rPr>
              <a:t>오퍼레이터를 도입하여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앞선 예측 결과가 정말 성공적인지 평가해보았다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그 결과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다중상관계수는 </a:t>
            </a:r>
            <a:r>
              <a:rPr lang="en-US" altLang="ko-KR" dirty="0">
                <a:solidFill>
                  <a:schemeClr val="bg1"/>
                </a:solidFill>
              </a:rPr>
              <a:t>0.936,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결정계수는 </a:t>
            </a:r>
            <a:r>
              <a:rPr lang="en-US" altLang="ko-KR" dirty="0">
                <a:solidFill>
                  <a:schemeClr val="bg1"/>
                </a:solidFill>
              </a:rPr>
              <a:t>65%</a:t>
            </a:r>
            <a:r>
              <a:rPr lang="ko-KR" altLang="en-US" dirty="0">
                <a:solidFill>
                  <a:schemeClr val="bg1"/>
                </a:solidFill>
              </a:rPr>
              <a:t>로 꽤 정확한 예측모델이 만들어졌다는 것을 알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8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9095FB-CF4E-1033-233B-EEFF300F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>
                <a:solidFill>
                  <a:schemeClr val="tx1"/>
                </a:solidFill>
              </a:rPr>
              <a:t>활용방안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E6977-C2DC-27DC-F417-484C0CE8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신규 고객의 거주지역</a:t>
            </a:r>
            <a:r>
              <a:rPr lang="en-US" altLang="ko-KR" dirty="0"/>
              <a:t>, SNS</a:t>
            </a:r>
            <a:r>
              <a:rPr lang="ko-KR" altLang="en-US" dirty="0"/>
              <a:t>이용성향</a:t>
            </a:r>
            <a:r>
              <a:rPr lang="en-US" altLang="ko-KR" dirty="0"/>
              <a:t>, </a:t>
            </a:r>
            <a:r>
              <a:rPr lang="ko-KR" altLang="en-US" dirty="0"/>
              <a:t>이용약관 유의정도의 데이터를 알면 앞선 예측모델을 이용하여 대출 연체기간을 예상해 볼 수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비 재무데이터를 활용해 만든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이 예측모델을 재무데이터와 결합하면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더욱 더 정교한 신용평가 모델을 만들 수 있을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60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그래프">
            <a:extLst>
              <a:ext uri="{FF2B5EF4-FFF2-40B4-BE49-F238E27FC236}">
                <a16:creationId xmlns:a16="http://schemas.microsoft.com/office/drawing/2014/main" id="{73005F15-E300-B717-73DF-9A70EEFF9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8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397938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C0E9DF-A517-35FE-136E-3704154B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3000"/>
              </a:lnSpc>
            </a:pPr>
            <a:r>
              <a:rPr lang="ko-KR" altLang="en-US" sz="6000" cap="all" spc="-100" dirty="0">
                <a:solidFill>
                  <a:schemeClr val="bg1"/>
                </a:solidFill>
              </a:rPr>
              <a:t>예금고객</a:t>
            </a:r>
            <a:br>
              <a:rPr lang="en-US" altLang="ko-KR" sz="6000" cap="all" spc="-100" dirty="0">
                <a:solidFill>
                  <a:schemeClr val="bg1"/>
                </a:solidFill>
              </a:rPr>
            </a:br>
            <a:r>
              <a:rPr lang="ko-KR" altLang="en-US" sz="6000" cap="all" spc="-100" dirty="0">
                <a:solidFill>
                  <a:schemeClr val="bg1"/>
                </a:solidFill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394018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라인, 스크린샷, 번호이(가) 표시된 사진&#10;&#10;자동 생성된 설명">
            <a:extLst>
              <a:ext uri="{FF2B5EF4-FFF2-40B4-BE49-F238E27FC236}">
                <a16:creationId xmlns:a16="http://schemas.microsoft.com/office/drawing/2014/main" id="{D1310F43-4265-D4F3-D8F0-7D42EB98A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2" y="1656271"/>
            <a:ext cx="7957149" cy="2674189"/>
          </a:xfrm>
          <a:prstGeom prst="rect">
            <a:avLst/>
          </a:prstGeom>
        </p:spPr>
      </p:pic>
      <p:sp>
        <p:nvSpPr>
          <p:cNvPr id="40" name="Rectangle 4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0E34FF-06CB-80BF-E1D6-B1D4DFB9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ko-KR" altLang="en-US" sz="2800" cap="all" spc="-100"/>
              <a:t>예금고객</a:t>
            </a:r>
            <a:r>
              <a:rPr lang="en-US" altLang="ko-KR" sz="2800" cap="all" spc="-100"/>
              <a:t> </a:t>
            </a:r>
            <a:r>
              <a:rPr lang="ko-KR" altLang="en-US" sz="2800" cap="all" spc="-100"/>
              <a:t>데이터 분석</a:t>
            </a:r>
            <a:endParaRPr lang="ko-KR" altLang="en-US" sz="2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A92D8D-8903-23C4-32AE-D9291A4C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예금자의 데이터를 분석하기 위해 예금과 관련한 칼럼을 살펴보았다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예금관련 데이터로는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10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년간 연도별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예금 납입여부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금리가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2%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이상인 년도에 예금상품 가입한 총 횟수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총 납입횟수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총자산 상승률 등이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93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D4A04E-6748-8267-6CF5-CC710CC8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>
                <a:solidFill>
                  <a:schemeClr val="tx1"/>
                </a:solidFill>
              </a:rPr>
              <a:t>예금 납입유형에 따른 고객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7D0DC-3197-224B-7D95-E5096087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한국은행이 지정하는 기준금리가 시기별로 변화함에 따라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은행의 예금금리도 매년 변화한다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변화하는 금리 수준에 따라</a:t>
            </a:r>
            <a:r>
              <a:rPr lang="en-US" altLang="ko-KR" dirty="0"/>
              <a:t>, </a:t>
            </a:r>
            <a:r>
              <a:rPr lang="ko-KR" altLang="en-US" dirty="0"/>
              <a:t>고금리 시기에만 집중적으로 예금을 납입하는 고객이 있을 것이고</a:t>
            </a:r>
            <a:r>
              <a:rPr lang="en-US" altLang="ko-KR" dirty="0"/>
              <a:t>, </a:t>
            </a:r>
            <a:r>
              <a:rPr lang="ko-KR" altLang="en-US" dirty="0"/>
              <a:t>금리에 상관없이 안정적으로 예금을 납입하는 사람도 있을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이처럼</a:t>
            </a:r>
            <a:r>
              <a:rPr lang="en-US" altLang="ko-KR" dirty="0"/>
              <a:t>, </a:t>
            </a:r>
            <a:r>
              <a:rPr lang="ko-KR" altLang="en-US" dirty="0"/>
              <a:t>나는 금리수준에 따른 예금 납입 횟수를 통해 고객성향을 파악하여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비슷한 성향의 고객을 군집화 할 수 있을 것이라 생각했다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627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B2ECF-C6BA-DD54-5532-2AA817E0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3700" dirty="0">
                <a:solidFill>
                  <a:srgbClr val="FF0000"/>
                </a:solidFill>
              </a:rPr>
              <a:t>＜대출 연체기간에 영향을 미치는 요소＞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026" name="Picture 2" descr="대출 둥근된 라인 아이콘 돈가방에 대한 스톡 벡터 아트 및 기타 이미지 - iStock Loan Rounded Line Icon">
            <a:extLst>
              <a:ext uri="{FF2B5EF4-FFF2-40B4-BE49-F238E27FC236}">
                <a16:creationId xmlns:a16="http://schemas.microsoft.com/office/drawing/2014/main" id="{07A7C4C4-5F5B-4779-7B25-CBA2A50E7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r="16187" b="-1"/>
          <a:stretch/>
        </p:blipFill>
        <p:spPr bwMode="auto">
          <a:xfrm>
            <a:off x="1970676" y="1206900"/>
            <a:ext cx="2883597" cy="446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636F6-AA42-7413-25E3-F5058ACA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-</a:t>
            </a:r>
            <a:r>
              <a:rPr lang="ko-KR" altLang="en-US" sz="2500" dirty="0"/>
              <a:t>ＳＮＳ 이용성향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</a:t>
            </a:r>
            <a:r>
              <a:rPr lang="ko-KR" altLang="en-US" sz="2500" dirty="0"/>
              <a:t> 이용약관 유의정도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</a:t>
            </a:r>
            <a:r>
              <a:rPr lang="ko-KR" altLang="en-US" sz="2500" dirty="0"/>
              <a:t> 거주지역</a:t>
            </a:r>
            <a:endParaRPr lang="en-US" altLang="ko-KR" sz="25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947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D8C1B3-FDE7-33BA-EBC3-BA04D36F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ko-KR" altLang="en-US" sz="2800"/>
              <a:t>예금자 군집화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B5ED8D-77BC-8B95-70C3-2545C62A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2%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를 기준으로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 이상이면 고금리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 이하면 저금리라 기준을 잡고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고금리 시기에 넣은 횟수와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저금리시기에 예금을 넣은 횟수를 기준으로 군집화를 진행해보았다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B09B9710-90CA-0CE9-42B7-493AA59E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11" y="882398"/>
            <a:ext cx="5201498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3D3C05-5EB7-D654-CA60-09758C93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데이터 표준화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310FFCF8-1F6A-4C6C-A851-374FEFF4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2" y="882398"/>
            <a:ext cx="6828816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9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4EF827-A835-5653-A068-65CF2DE1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 fontScale="90000"/>
          </a:bodyPr>
          <a:lstStyle/>
          <a:p>
            <a:r>
              <a:rPr lang="ko-KR" altLang="en-US" sz="2800" dirty="0"/>
              <a:t>군집의 수 증가에 따른 </a:t>
            </a:r>
            <a:r>
              <a:rPr lang="en-US" altLang="ko-KR" sz="2800" dirty="0"/>
              <a:t>TWSS </a:t>
            </a:r>
            <a:r>
              <a:rPr lang="ko-KR" altLang="en-US" sz="2800" dirty="0"/>
              <a:t>변화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153EF1-1F01-1566-6D17-CA6668FF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２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３부근에서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TWSS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급격히 줄기 때문에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군집의 수는 ２ 혹은 ３으로 정의해야 한다。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3C68A293-3BA1-EA73-51D5-2CD517A9B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470883"/>
            <a:ext cx="7237877" cy="39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9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0ECA78-DAAB-9B6F-1C5B-D61BFC98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군집화 실행</a:t>
            </a:r>
            <a:br>
              <a:rPr lang="en-US" altLang="ko-KR" sz="2800" dirty="0"/>
            </a:br>
            <a:r>
              <a:rPr lang="ko-KR" altLang="en-US" sz="2800" dirty="0"/>
              <a:t>（ｋ＝２）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38D5EA-8797-C502-660C-F27F2842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두개의 군집으로 분류했을 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는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각각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27.87,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7.86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으로 나타났고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군집 내 차이 분에 군집 중심 간 거리는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63.5%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％로 나타났다．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8A39FDD1-41E8-461C-01EA-C1076025B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2475138"/>
            <a:ext cx="7237877" cy="19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0ECA78-DAAB-9B6F-1C5B-D61BFC98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ko-KR" altLang="en-US" sz="2800" dirty="0"/>
              <a:t>군집화 실행</a:t>
            </a:r>
            <a:br>
              <a:rPr lang="en-US" altLang="ko-KR" sz="2800" dirty="0"/>
            </a:br>
            <a:r>
              <a:rPr lang="ko-KR" altLang="en-US" sz="2800" dirty="0"/>
              <a:t>（ｋ＝３）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38D5EA-8797-C502-660C-F27F2842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 개의 군집으로 분류했을 때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WSS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는 각각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약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3.1, 4.8, 2.6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으로 나타났고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군집 내 차이 분에 군집 중심 간 거리는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89.2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％로 나타났다．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그러므로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고객을 세 군집으로 나누는 것이 더 이상적인 군집이다．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23C6D6E-B7B8-0824-5C98-5C333DF0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94" y="2413423"/>
            <a:ext cx="7061563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0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BB02-960F-FD2F-170D-9D36D635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988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ko-KR" altLang="en-US" sz="3000" cap="all" spc="-100" dirty="0">
                <a:solidFill>
                  <a:schemeClr val="bg1"/>
                </a:solidFill>
              </a:rPr>
              <a:t>군집화 결과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76133-EF49-3859-44E6-ADCF10F5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93" y="2354317"/>
            <a:ext cx="2978282" cy="334609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spc="80" dirty="0">
                <a:solidFill>
                  <a:schemeClr val="bg1"/>
                </a:solidFill>
              </a:rPr>
              <a:t>세 가지 유형으로 고객을</a:t>
            </a: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spc="80" dirty="0">
                <a:solidFill>
                  <a:schemeClr val="bg1"/>
                </a:solidFill>
              </a:rPr>
              <a:t>군집화 한 결과</a:t>
            </a:r>
            <a:r>
              <a:rPr lang="en-US" altLang="ko-KR" sz="1400" spc="80" dirty="0">
                <a:solidFill>
                  <a:schemeClr val="bg1"/>
                </a:solidFill>
              </a:rPr>
              <a:t>,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spc="80" dirty="0">
                <a:solidFill>
                  <a:schemeClr val="bg1"/>
                </a:solidFill>
              </a:rPr>
              <a:t>예금자의 고객 유형을 크게</a:t>
            </a: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spc="80" dirty="0">
                <a:solidFill>
                  <a:schemeClr val="bg1"/>
                </a:solidFill>
              </a:rPr>
              <a:t>１</a:t>
            </a:r>
            <a:r>
              <a:rPr lang="en-US" altLang="ko-KR" sz="1400" spc="80" dirty="0">
                <a:solidFill>
                  <a:schemeClr val="bg1"/>
                </a:solidFill>
              </a:rPr>
              <a:t>.</a:t>
            </a:r>
            <a:r>
              <a:rPr lang="ko-KR" altLang="en-US" sz="1400" spc="80" dirty="0">
                <a:solidFill>
                  <a:schemeClr val="bg1"/>
                </a:solidFill>
              </a:rPr>
              <a:t>금리에 상관없이 저축을 하지 않는 집단</a:t>
            </a: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spc="80" dirty="0">
                <a:solidFill>
                  <a:schemeClr val="bg1"/>
                </a:solidFill>
              </a:rPr>
              <a:t>２</a:t>
            </a:r>
            <a:r>
              <a:rPr lang="en-US" altLang="ko-KR" sz="1400" spc="80" dirty="0">
                <a:solidFill>
                  <a:schemeClr val="bg1"/>
                </a:solidFill>
              </a:rPr>
              <a:t>.</a:t>
            </a:r>
            <a:r>
              <a:rPr lang="ko-KR" altLang="en-US" sz="1400" spc="80" dirty="0">
                <a:solidFill>
                  <a:schemeClr val="bg1"/>
                </a:solidFill>
              </a:rPr>
              <a:t>고금리시기에는 예금을 납입하고</a:t>
            </a:r>
            <a:r>
              <a:rPr lang="en-US" altLang="ko-KR" sz="1400" spc="80" dirty="0">
                <a:solidFill>
                  <a:schemeClr val="bg1"/>
                </a:solidFill>
              </a:rPr>
              <a:t>,</a:t>
            </a:r>
            <a:r>
              <a:rPr lang="ko-KR" altLang="en-US" sz="1400" spc="80" dirty="0">
                <a:solidFill>
                  <a:schemeClr val="bg1"/>
                </a:solidFill>
              </a:rPr>
              <a:t> 저금리시기에는 납입하지 않는 집단</a:t>
            </a:r>
            <a:r>
              <a:rPr lang="en-US" altLang="ko-KR" sz="1400" spc="8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spc="80" dirty="0">
                <a:solidFill>
                  <a:schemeClr val="bg1"/>
                </a:solidFill>
              </a:rPr>
              <a:t>３</a:t>
            </a:r>
            <a:r>
              <a:rPr lang="en-US" altLang="ko-KR" sz="1400" spc="80" dirty="0">
                <a:solidFill>
                  <a:schemeClr val="bg1"/>
                </a:solidFill>
              </a:rPr>
              <a:t>.</a:t>
            </a:r>
            <a:r>
              <a:rPr lang="ko-KR" altLang="en-US" sz="1400" spc="80" dirty="0">
                <a:solidFill>
                  <a:schemeClr val="bg1"/>
                </a:solidFill>
              </a:rPr>
              <a:t>금리수준에 관계없이 꾸준히 예금을 납입하는 집단</a:t>
            </a:r>
            <a:r>
              <a:rPr lang="en-US" altLang="ko-KR" sz="1400" spc="80" dirty="0">
                <a:solidFill>
                  <a:schemeClr val="bg1"/>
                </a:solidFill>
              </a:rPr>
              <a:t>.</a:t>
            </a:r>
            <a:r>
              <a:rPr lang="ko-KR" altLang="en-US" sz="1400" spc="80" dirty="0">
                <a:solidFill>
                  <a:schemeClr val="bg1"/>
                </a:solidFill>
              </a:rPr>
              <a:t> </a:t>
            </a: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1400" spc="8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1400" spc="80" dirty="0">
                <a:solidFill>
                  <a:schemeClr val="bg1"/>
                </a:solidFill>
              </a:rPr>
              <a:t>세 집단으로 분류할 수 있어 보인다．</a:t>
            </a: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1400" spc="8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400" spc="8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4C0FF093-0348-3CF6-FEBF-2D3B39B2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194632"/>
            <a:ext cx="6202238" cy="44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FF784-B2B9-2D9C-50BD-AF3FCF9F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921B1-AA79-03F9-993F-E9CEA620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8634"/>
            <a:ext cx="10058400" cy="437411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library(</a:t>
            </a:r>
            <a:r>
              <a:rPr lang="en-US" altLang="ko-KR" sz="1200" dirty="0" err="1"/>
              <a:t>readxl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data &lt;- </a:t>
            </a:r>
            <a:r>
              <a:rPr lang="en-US" altLang="ko-KR" sz="1200" dirty="0" err="1"/>
              <a:t>read_xlsx</a:t>
            </a:r>
            <a:r>
              <a:rPr lang="en-US" altLang="ko-KR" sz="1200" dirty="0"/>
              <a:t>("</a:t>
            </a:r>
            <a:r>
              <a:rPr lang="ko-KR" altLang="en-US" sz="1200" dirty="0"/>
              <a:t>금리</a:t>
            </a:r>
            <a:r>
              <a:rPr lang="en-US" altLang="ko-KR" sz="1200" dirty="0"/>
              <a:t>.xlsx")</a:t>
            </a:r>
            <a:r>
              <a:rPr lang="en-US" altLang="ko-KR" sz="1200" dirty="0" err="1"/>
              <a:t>dataplot</a:t>
            </a:r>
            <a:r>
              <a:rPr lang="en-US" altLang="ko-KR" sz="1200" dirty="0"/>
              <a:t>(data$</a:t>
            </a:r>
            <a:r>
              <a:rPr lang="ko-KR" altLang="en-US" sz="1200" dirty="0"/>
              <a:t>고금리시기</a:t>
            </a:r>
            <a:r>
              <a:rPr lang="en-US" altLang="ko-KR" sz="1200" dirty="0"/>
              <a:t>,data$</a:t>
            </a:r>
            <a:r>
              <a:rPr lang="ko-KR" altLang="en-US" sz="1200" dirty="0"/>
              <a:t>저금리시기</a:t>
            </a:r>
            <a:r>
              <a:rPr lang="en-US" altLang="ko-KR" sz="1200" dirty="0"/>
              <a:t>,     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="</a:t>
            </a:r>
            <a:r>
              <a:rPr lang="ko-KR" altLang="en-US" sz="1200" dirty="0"/>
              <a:t>고금리시기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="</a:t>
            </a:r>
            <a:r>
              <a:rPr lang="ko-KR" altLang="en-US" sz="1200" dirty="0"/>
              <a:t>저금리시기</a:t>
            </a:r>
            <a:r>
              <a:rPr lang="en-US" altLang="ko-KR" sz="1200" dirty="0"/>
              <a:t>",     </a:t>
            </a:r>
            <a:r>
              <a:rPr lang="en-US" altLang="ko-KR" sz="1200" dirty="0" err="1"/>
              <a:t>xlim</a:t>
            </a:r>
            <a:r>
              <a:rPr lang="en-US" altLang="ko-KR" sz="1200" dirty="0"/>
              <a:t>=c(0,15),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=c(0,15))text(data$</a:t>
            </a:r>
            <a:r>
              <a:rPr lang="ko-KR" altLang="en-US" sz="1200" dirty="0"/>
              <a:t>고금리시기</a:t>
            </a:r>
            <a:r>
              <a:rPr lang="en-US" altLang="ko-KR" sz="1200" dirty="0"/>
              <a:t>,data$</a:t>
            </a:r>
            <a:r>
              <a:rPr lang="ko-KR" altLang="en-US" sz="1200" dirty="0"/>
              <a:t>저금리시기</a:t>
            </a:r>
            <a:r>
              <a:rPr lang="en-US" altLang="ko-KR" sz="1200" dirty="0"/>
              <a:t>,     pos=4,col="blue")</a:t>
            </a:r>
          </a:p>
          <a:p>
            <a:pPr marL="0" indent="0">
              <a:buNone/>
            </a:pPr>
            <a:r>
              <a:rPr lang="en-US" altLang="ko-KR" sz="1200" dirty="0" err="1"/>
              <a:t>data.scaled</a:t>
            </a:r>
            <a:r>
              <a:rPr lang="en-US" altLang="ko-KR" sz="1200" dirty="0"/>
              <a:t>&lt;-</a:t>
            </a:r>
            <a:r>
              <a:rPr lang="en-US" altLang="ko-KR" sz="1200" dirty="0" err="1"/>
              <a:t>as.data.frame</a:t>
            </a:r>
            <a:r>
              <a:rPr lang="en-US" altLang="ko-KR" sz="1200" dirty="0"/>
              <a:t>(scale(data[,-1],center=</a:t>
            </a:r>
            <a:r>
              <a:rPr lang="en-US" altLang="ko-KR" sz="1200" dirty="0" err="1"/>
              <a:t>TRUE,scale</a:t>
            </a:r>
            <a:r>
              <a:rPr lang="en-US" altLang="ko-KR" sz="1200" dirty="0"/>
              <a:t>=TRUE))</a:t>
            </a:r>
            <a:r>
              <a:rPr lang="en-US" altLang="ko-KR" sz="1200" dirty="0" err="1"/>
              <a:t>data.scaledplot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data.scaled</a:t>
            </a:r>
            <a:r>
              <a:rPr lang="en-US" altLang="ko-KR" sz="1200" dirty="0"/>
              <a:t>$</a:t>
            </a:r>
            <a:r>
              <a:rPr lang="ko-KR" altLang="en-US" sz="1200" dirty="0"/>
              <a:t>고금리시기</a:t>
            </a:r>
            <a:r>
              <a:rPr lang="en-US" altLang="ko-KR" sz="1200" dirty="0"/>
              <a:t>,</a:t>
            </a:r>
            <a:r>
              <a:rPr lang="en-US" altLang="ko-KR" sz="1200" dirty="0" err="1"/>
              <a:t>data.scaled</a:t>
            </a:r>
            <a:r>
              <a:rPr lang="en-US" altLang="ko-KR" sz="1200" dirty="0"/>
              <a:t>$</a:t>
            </a:r>
            <a:r>
              <a:rPr lang="ko-KR" altLang="en-US" sz="1200" dirty="0"/>
              <a:t>저금리시기</a:t>
            </a:r>
            <a:r>
              <a:rPr lang="en-US" altLang="ko-KR" sz="1200" dirty="0"/>
              <a:t>,     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="</a:t>
            </a:r>
            <a:r>
              <a:rPr lang="ko-KR" altLang="en-US" sz="1200" dirty="0"/>
              <a:t>고금리시기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="</a:t>
            </a:r>
            <a:r>
              <a:rPr lang="ko-KR" altLang="en-US" sz="1200" dirty="0"/>
              <a:t>저금리시기</a:t>
            </a:r>
            <a:r>
              <a:rPr lang="en-US" altLang="ko-KR" sz="1200" dirty="0"/>
              <a:t>",     </a:t>
            </a:r>
            <a:r>
              <a:rPr lang="en-US" altLang="ko-KR" sz="1200" dirty="0" err="1"/>
              <a:t>xlim</a:t>
            </a:r>
            <a:r>
              <a:rPr lang="en-US" altLang="ko-KR" sz="1200" dirty="0"/>
              <a:t>=c(-2,2),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=c(-2,2))</a:t>
            </a:r>
          </a:p>
          <a:p>
            <a:pPr marL="0" indent="0">
              <a:buNone/>
            </a:pPr>
            <a:r>
              <a:rPr lang="en-US" altLang="ko-KR" sz="1200" dirty="0"/>
              <a:t>text(</a:t>
            </a:r>
            <a:r>
              <a:rPr lang="en-US" altLang="ko-KR" sz="1200" dirty="0" err="1"/>
              <a:t>data.scaled</a:t>
            </a:r>
            <a:r>
              <a:rPr lang="en-US" altLang="ko-KR" sz="1200" dirty="0"/>
              <a:t>$</a:t>
            </a:r>
            <a:r>
              <a:rPr lang="ko-KR" altLang="en-US" sz="1200" dirty="0"/>
              <a:t>고금리시기</a:t>
            </a:r>
            <a:r>
              <a:rPr lang="en-US" altLang="ko-KR" sz="1200" dirty="0"/>
              <a:t>,</a:t>
            </a:r>
            <a:r>
              <a:rPr lang="en-US" altLang="ko-KR" sz="1200" dirty="0" err="1"/>
              <a:t>data.scaled</a:t>
            </a:r>
            <a:r>
              <a:rPr lang="en-US" altLang="ko-KR" sz="1200" dirty="0"/>
              <a:t>$</a:t>
            </a:r>
            <a:r>
              <a:rPr lang="ko-KR" altLang="en-US" sz="1200" dirty="0"/>
              <a:t>저금리시기기</a:t>
            </a:r>
            <a:r>
              <a:rPr lang="en-US" altLang="ko-KR" sz="1200" dirty="0"/>
              <a:t>,     labels=</a:t>
            </a:r>
            <a:r>
              <a:rPr lang="en-US" altLang="ko-KR" sz="1200" dirty="0" err="1"/>
              <a:t>data$ID,pos</a:t>
            </a:r>
            <a:r>
              <a:rPr lang="en-US" altLang="ko-KR" sz="1200" dirty="0"/>
              <a:t>=4,col="blue")</a:t>
            </a:r>
          </a:p>
          <a:p>
            <a:pPr marL="0" indent="0">
              <a:buNone/>
            </a:pPr>
            <a:r>
              <a:rPr lang="en-US" altLang="ko-KR" sz="1200" dirty="0"/>
              <a:t>k&lt;-3 (2 </a:t>
            </a:r>
            <a:r>
              <a:rPr lang="ko-KR" altLang="en-US" sz="1200" dirty="0"/>
              <a:t>대입 이후 </a:t>
            </a:r>
            <a:r>
              <a:rPr lang="en-US" altLang="ko-KR" sz="1200" dirty="0"/>
              <a:t>3 </a:t>
            </a:r>
            <a:r>
              <a:rPr lang="ko-KR" altLang="en-US" sz="1200" dirty="0"/>
              <a:t>대입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kc&lt;-</a:t>
            </a:r>
            <a:r>
              <a:rPr lang="en-US" altLang="ko-KR" sz="1200" dirty="0" err="1"/>
              <a:t>kmeans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data.scaled,centers</a:t>
            </a:r>
            <a:r>
              <a:rPr lang="en-US" altLang="ko-KR" sz="1200" dirty="0"/>
              <a:t>=k)</a:t>
            </a:r>
            <a:r>
              <a:rPr lang="en-US" altLang="ko-KR" sz="1200" dirty="0" err="1"/>
              <a:t>kctwss</a:t>
            </a:r>
            <a:r>
              <a:rPr lang="en-US" altLang="ko-KR" sz="1200" dirty="0"/>
              <a:t>&lt;-</a:t>
            </a:r>
            <a:r>
              <a:rPr lang="en-US" altLang="ko-KR" sz="1200" dirty="0" err="1"/>
              <a:t>NULLfor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1:9){  </a:t>
            </a:r>
          </a:p>
          <a:p>
            <a:pPr marL="0" indent="0">
              <a:buNone/>
            </a:pPr>
            <a:r>
              <a:rPr lang="en-US" altLang="ko-KR" sz="1200" dirty="0"/>
              <a:t>kc&lt;-</a:t>
            </a:r>
            <a:r>
              <a:rPr lang="en-US" altLang="ko-KR" sz="1200" dirty="0" err="1"/>
              <a:t>kmeans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data.scaled,centers</a:t>
            </a:r>
            <a:r>
              <a:rPr lang="en-US" altLang="ko-KR" sz="1200" dirty="0"/>
              <a:t>=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  </a:t>
            </a:r>
          </a:p>
          <a:p>
            <a:pPr marL="0" indent="0">
              <a:buNone/>
            </a:pPr>
            <a:r>
              <a:rPr lang="en-US" altLang="ko-KR" sz="1200" dirty="0" err="1"/>
              <a:t>twss</a:t>
            </a:r>
            <a:r>
              <a:rPr lang="en-US" altLang="ko-KR" sz="1200" dirty="0"/>
              <a:t>&lt;-c(</a:t>
            </a:r>
            <a:r>
              <a:rPr lang="en-US" altLang="ko-KR" sz="1200" dirty="0" err="1"/>
              <a:t>twss,kc$tot.withinss</a:t>
            </a:r>
            <a:r>
              <a:rPr lang="en-US" altLang="ko-KR" sz="1200" dirty="0"/>
              <a:t>)}</a:t>
            </a:r>
          </a:p>
          <a:p>
            <a:pPr marL="0" indent="0">
              <a:buNone/>
            </a:pPr>
            <a:r>
              <a:rPr lang="en-US" altLang="ko-KR" sz="1200" dirty="0"/>
              <a:t>plot(1:9,twss,     </a:t>
            </a:r>
            <a:r>
              <a:rPr lang="en-US" altLang="ko-KR" sz="1200" dirty="0" err="1"/>
              <a:t>xlim</a:t>
            </a:r>
            <a:r>
              <a:rPr lang="en-US" altLang="ko-KR" sz="1200" dirty="0"/>
              <a:t>=c(0,10),type="b",     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="</a:t>
            </a:r>
            <a:r>
              <a:rPr lang="ko-KR" altLang="en-US" sz="1200" dirty="0"/>
              <a:t>군집 수</a:t>
            </a:r>
            <a:r>
              <a:rPr lang="en-US" altLang="ko-KR" sz="1200" dirty="0"/>
              <a:t>",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="TWSS")</a:t>
            </a:r>
          </a:p>
          <a:p>
            <a:pPr marL="0" indent="0">
              <a:buNone/>
            </a:pPr>
            <a:r>
              <a:rPr lang="en-US" altLang="ko-KR" sz="1200" dirty="0"/>
              <a:t>par(mar=c(5.1,4.1,4.1,5.1))plot(</a:t>
            </a:r>
            <a:r>
              <a:rPr lang="en-US" altLang="ko-KR" sz="1200" dirty="0" err="1"/>
              <a:t>data.scaled</a:t>
            </a:r>
            <a:r>
              <a:rPr lang="en-US" altLang="ko-KR" sz="1200" dirty="0"/>
              <a:t>[,1],</a:t>
            </a:r>
            <a:r>
              <a:rPr lang="en-US" altLang="ko-KR" sz="1200" dirty="0" err="1"/>
              <a:t>data.scaled</a:t>
            </a:r>
            <a:r>
              <a:rPr lang="en-US" altLang="ko-KR" sz="1200" dirty="0"/>
              <a:t>[,2],     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='</a:t>
            </a:r>
            <a:r>
              <a:rPr lang="ko-KR" altLang="en-US" sz="1200" dirty="0"/>
              <a:t>고금리시기</a:t>
            </a:r>
            <a:r>
              <a:rPr lang="en-US" altLang="ko-KR" sz="1200" dirty="0"/>
              <a:t>',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='</a:t>
            </a:r>
            <a:r>
              <a:rPr lang="ko-KR" altLang="en-US" sz="1200" dirty="0"/>
              <a:t>저금리시기</a:t>
            </a:r>
            <a:r>
              <a:rPr lang="en-US" altLang="ko-KR" sz="1200" dirty="0"/>
              <a:t>',</a:t>
            </a:r>
            <a:r>
              <a:rPr lang="en-US" altLang="ko-KR" sz="1200" dirty="0" err="1"/>
              <a:t>pch</a:t>
            </a:r>
            <a:r>
              <a:rPr lang="en-US" altLang="ko-KR" sz="1200" dirty="0"/>
              <a:t>=21,col=</a:t>
            </a:r>
            <a:r>
              <a:rPr lang="en-US" altLang="ko-KR" sz="1200" dirty="0" err="1"/>
              <a:t>kc$cluster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1033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12EF59-B3AA-A3EE-9132-872E286C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ko-KR" altLang="en-US" sz="6800" cap="all" spc="-100" dirty="0">
                <a:solidFill>
                  <a:schemeClr val="tx1"/>
                </a:solidFill>
              </a:rPr>
              <a:t>예금납입 유형에 따른 총자산 상승률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04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F85C8-A188-1D95-1153-8435896C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2813"/>
            <a:ext cx="10058400" cy="1371600"/>
          </a:xfrm>
        </p:spPr>
        <p:txBody>
          <a:bodyPr/>
          <a:lstStyle/>
          <a:p>
            <a:r>
              <a:rPr lang="ko-KR" altLang="en-US" sz="4800" cap="all" spc="-100" dirty="0">
                <a:solidFill>
                  <a:schemeClr val="tx1"/>
                </a:solidFill>
              </a:rPr>
              <a:t>예금납입 유형에 따른 총자산 상승률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BBF39-0E93-D743-D3F4-C6DD40EB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930"/>
            <a:ext cx="10058400" cy="4500475"/>
          </a:xfrm>
        </p:spPr>
        <p:txBody>
          <a:bodyPr/>
          <a:lstStyle/>
          <a:p>
            <a:r>
              <a:rPr lang="ko-KR" altLang="en-US" dirty="0"/>
              <a:t>앞서 분류한 세 유형 중</a:t>
            </a:r>
            <a:r>
              <a:rPr lang="en-US" altLang="ko-KR" dirty="0"/>
              <a:t>, </a:t>
            </a:r>
            <a:r>
              <a:rPr lang="ko-KR" altLang="en-US" dirty="0"/>
              <a:t>예금납입을 거의 진행하지 않는 첫 번째 그룹은 대부분 대출을 목적으로 대구은행을 이용하는 고객이라 예상되기 때문에 배제하고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고금리 시기에만 예금을 납입하는 유형</a:t>
            </a:r>
            <a:r>
              <a:rPr lang="en-US" altLang="ko-KR" dirty="0"/>
              <a:t>, </a:t>
            </a:r>
            <a:r>
              <a:rPr lang="ko-KR" altLang="en-US" dirty="0"/>
              <a:t>금리수준에 상관없이 꾸준히 예금을 납입하는 두 유형에 집중해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나는 고금리시기에만 예금을 납입하는 유형은</a:t>
            </a:r>
            <a:r>
              <a:rPr lang="en-US" altLang="ko-KR" dirty="0"/>
              <a:t> </a:t>
            </a:r>
            <a:r>
              <a:rPr lang="ko-KR" altLang="en-US" dirty="0"/>
              <a:t>예금의 상대적인 매력도를 판단해 예금의 매력도가 떨어진다면</a:t>
            </a:r>
            <a:r>
              <a:rPr lang="en-US" altLang="ko-KR" dirty="0"/>
              <a:t>, </a:t>
            </a:r>
            <a:r>
              <a:rPr lang="ko-KR" altLang="en-US" dirty="0"/>
              <a:t>부동산</a:t>
            </a:r>
            <a:r>
              <a:rPr lang="en-US" altLang="ko-KR" dirty="0"/>
              <a:t>,</a:t>
            </a:r>
            <a:r>
              <a:rPr lang="ko-KR" altLang="en-US" dirty="0"/>
              <a:t>주식과 같은 더 매력적인 자산으로 자금을 이동시키는 고객이라 판단하였다</a:t>
            </a:r>
            <a:r>
              <a:rPr lang="en-US" altLang="ko-KR" dirty="0"/>
              <a:t>. </a:t>
            </a:r>
            <a:r>
              <a:rPr lang="ko-KR" altLang="en-US" dirty="0"/>
              <a:t>이렇게 자산의 매력도를 고려하는 집단은</a:t>
            </a:r>
            <a:r>
              <a:rPr lang="en-US" altLang="ko-KR" dirty="0"/>
              <a:t> </a:t>
            </a:r>
            <a:r>
              <a:rPr lang="ko-KR" altLang="en-US" dirty="0"/>
              <a:t>그만큼 재테크에 대한 관심이 많을 것이고</a:t>
            </a:r>
            <a:r>
              <a:rPr lang="en-US" altLang="ko-KR" dirty="0"/>
              <a:t>, </a:t>
            </a:r>
            <a:r>
              <a:rPr lang="ko-KR" altLang="en-US" dirty="0"/>
              <a:t>이에 따라 총 자산의 상승률이 비교적 높을 것이라 예상했다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금리수준에 상관없이 예금을 납입하는 유형은</a:t>
            </a:r>
            <a:r>
              <a:rPr lang="en-US" altLang="ko-KR" dirty="0"/>
              <a:t>, </a:t>
            </a:r>
            <a:r>
              <a:rPr lang="ko-KR" altLang="en-US" dirty="0"/>
              <a:t>적극적인 재테크보다는</a:t>
            </a:r>
            <a:r>
              <a:rPr lang="en-US" altLang="ko-KR" dirty="0"/>
              <a:t>, </a:t>
            </a:r>
            <a:r>
              <a:rPr lang="ko-KR" altLang="en-US" dirty="0"/>
              <a:t>꾸준히 예금만 납입하는 집단이다</a:t>
            </a:r>
            <a:r>
              <a:rPr lang="en-US" altLang="ko-KR" dirty="0"/>
              <a:t>. </a:t>
            </a:r>
            <a:r>
              <a:rPr lang="ko-KR" altLang="en-US" dirty="0"/>
              <a:t>따라서 이 집단의</a:t>
            </a:r>
            <a:r>
              <a:rPr lang="en-US" altLang="ko-KR" dirty="0"/>
              <a:t> </a:t>
            </a:r>
            <a:r>
              <a:rPr lang="ko-KR" altLang="en-US" dirty="0"/>
              <a:t>총자산 상승률은 그렇게 높지 않을 것이라 예상했다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904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A99A66-273D-7F03-3481-BCE91F4E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400" b="1"/>
              <a:t>예금 관련 뉴스 텍스트 네트워크 분석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AB8B6B-1325-F305-881B-1E48FA37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예금과 관련한 정보를 얼마나 획득할 수 있는지 알아보기 위해 예금을 키워드로 하는 뉴스기사를 크롤링하여 텍스트 네트워크 분석을 해 보았다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기준금리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정기예금 최고 우대 등과 같은 예금 수익 정보가 연결되어 넘쳐난다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그럼에도 예금을 꾸준히 납입한다는 것은 다른 고위험 자산을 통한 재테크에 관심이 높지 않다는 것을 예측해볼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도표, 원, 스크린샷, 라인이(가) 표시된 사진&#10;&#10;자동 생성된 설명">
            <a:extLst>
              <a:ext uri="{FF2B5EF4-FFF2-40B4-BE49-F238E27FC236}">
                <a16:creationId xmlns:a16="http://schemas.microsoft.com/office/drawing/2014/main" id="{77A44886-620B-3995-4FA0-DA13AB11D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94" y="882398"/>
            <a:ext cx="6608533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95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07263-886C-4331-6F14-71EBCD9B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2091"/>
            <a:ext cx="10058400" cy="540065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500" dirty="0">
                <a:solidFill>
                  <a:srgbClr val="FF0000"/>
                </a:solidFill>
              </a:rPr>
              <a:t>＜</a:t>
            </a:r>
            <a:r>
              <a:rPr lang="ko-KR" altLang="en-US" sz="1500" dirty="0" err="1">
                <a:solidFill>
                  <a:srgbClr val="FF0000"/>
                </a:solidFill>
              </a:rPr>
              <a:t>대출연체기간에</a:t>
            </a:r>
            <a:r>
              <a:rPr lang="ko-KR" altLang="en-US" sz="1500" dirty="0">
                <a:solidFill>
                  <a:srgbClr val="FF0000"/>
                </a:solidFill>
              </a:rPr>
              <a:t> 영향을 미치는 요소＞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 dirty="0"/>
              <a:t> </a:t>
            </a:r>
            <a:r>
              <a:rPr lang="en-US" altLang="ko-KR" b="1" dirty="0"/>
              <a:t>SNS</a:t>
            </a:r>
            <a:r>
              <a:rPr lang="ko-KR" altLang="en-US" b="1" dirty="0"/>
              <a:t> 이용성향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ko-KR" altLang="en-US" sz="1500" b="1" dirty="0"/>
              <a:t>개인의 경제활동에는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전체적인 재무 상황이 크게 영향을 미치지만</a:t>
            </a:r>
            <a:r>
              <a:rPr lang="en-US" altLang="ko-KR" sz="1500" b="1" dirty="0"/>
              <a:t>,</a:t>
            </a:r>
          </a:p>
          <a:p>
            <a:pPr marL="0" indent="0"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성격적 측면도 큰 영향을 미친다</a:t>
            </a:r>
            <a:r>
              <a:rPr lang="en-US" altLang="ko-KR" sz="1500" b="1" dirty="0"/>
              <a:t>. </a:t>
            </a:r>
          </a:p>
          <a:p>
            <a:pPr marL="0" indent="0"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성격적 측면이 저축성향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소비습관 등에 영향을 미칠 뿐만 아니라</a:t>
            </a:r>
            <a:endParaRPr lang="en-US" altLang="ko-KR" sz="1500" b="1" dirty="0"/>
          </a:p>
          <a:p>
            <a:pPr marL="0" indent="0"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대출성향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대출 연체기간 신용도 등에도 영향을 미친다</a:t>
            </a:r>
            <a:r>
              <a:rPr lang="en-US" altLang="ko-KR" sz="1500" b="1" dirty="0"/>
              <a:t>.</a:t>
            </a:r>
          </a:p>
          <a:p>
            <a:pPr marL="0" indent="0"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그렇기에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개인의 성격을 통해 개인의 대출성향 또한 유추해 볼 수</a:t>
            </a:r>
            <a:endParaRPr lang="en-US" altLang="ko-KR" sz="1500" b="1" dirty="0"/>
          </a:p>
          <a:p>
            <a:pPr marL="0" indent="0"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있을 것이다</a:t>
            </a:r>
            <a:r>
              <a:rPr lang="en-US" altLang="ko-KR" sz="1500" b="1" dirty="0"/>
              <a:t>.</a:t>
            </a:r>
            <a:r>
              <a:rPr lang="ko-KR" altLang="en-US" sz="1500" b="1" dirty="0"/>
              <a:t> 이러한 개인의 성격이 가장 잘 드러나는 곳은 </a:t>
            </a:r>
            <a:r>
              <a:rPr lang="en-US" altLang="ko-KR" sz="1500" b="1" dirty="0"/>
              <a:t>SNS </a:t>
            </a:r>
            <a:r>
              <a:rPr lang="ko-KR" altLang="en-US" sz="1500" b="1" dirty="0"/>
              <a:t>및 </a:t>
            </a:r>
            <a:endParaRPr lang="en-US" altLang="ko-KR" sz="1500" b="1" dirty="0"/>
          </a:p>
          <a:p>
            <a:pPr marL="0" indent="0"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커뮤니티 공간이다</a:t>
            </a:r>
            <a:r>
              <a:rPr lang="en-US" altLang="ko-KR" sz="1500" b="1" dirty="0"/>
              <a:t>.</a:t>
            </a:r>
            <a:r>
              <a:rPr lang="ko-KR" altLang="en-US" sz="1500" b="1" dirty="0"/>
              <a:t> 이 사실을 미리 알아차린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미국의 한 신용평가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500" b="1" dirty="0"/>
              <a:t> 기관에서는 실제로 </a:t>
            </a:r>
            <a:r>
              <a:rPr lang="en-US" altLang="ko-KR" sz="1500" b="1" dirty="0"/>
              <a:t>SNS</a:t>
            </a:r>
            <a:r>
              <a:rPr lang="ko-KR" altLang="en-US" sz="1500" b="1" dirty="0"/>
              <a:t> 오타비율을 신용평가에 도입하고 있다</a:t>
            </a:r>
            <a:r>
              <a:rPr lang="en-US" altLang="ko-KR" sz="1500" b="1" dirty="0"/>
              <a:t>.</a:t>
            </a:r>
          </a:p>
          <a:p>
            <a:pPr marL="0" indent="0">
              <a:buNone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나는 오타비율 뿐만 아니라</a:t>
            </a:r>
            <a:r>
              <a:rPr lang="en-US" altLang="ko-KR" sz="1500" b="1" dirty="0"/>
              <a:t>,</a:t>
            </a:r>
            <a:r>
              <a:rPr lang="ko-KR" altLang="en-US" sz="1500" b="1" dirty="0"/>
              <a:t> 전체적인 </a:t>
            </a:r>
            <a:r>
              <a:rPr lang="en-US" altLang="ko-KR" sz="1500" b="1" dirty="0"/>
              <a:t>SNS </a:t>
            </a:r>
            <a:r>
              <a:rPr lang="ko-KR" altLang="en-US" sz="1500" b="1" dirty="0"/>
              <a:t>이용성향이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500" b="1" dirty="0"/>
              <a:t> 대출 성향 및 대출 연체기간에 큰 영향을 줄 것이라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생각했다</a:t>
            </a:r>
            <a:r>
              <a:rPr lang="en-US" altLang="ko-KR" sz="1500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1B8435E4-4FF1-1CF6-2C77-1750C9B5643D}"/>
              </a:ext>
            </a:extLst>
          </p:cNvPr>
          <p:cNvSpPr/>
          <p:nvPr/>
        </p:nvSpPr>
        <p:spPr>
          <a:xfrm>
            <a:off x="1130060" y="1517731"/>
            <a:ext cx="5851584" cy="4692769"/>
          </a:xfrm>
          <a:prstGeom prst="frame">
            <a:avLst>
              <a:gd name="adj1" fmla="val 9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6865E2-E019-E95F-E545-FD859F882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44" y="1517731"/>
            <a:ext cx="4362092" cy="46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32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B914-7721-9EB6-1854-DDB4A843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6549"/>
            <a:ext cx="10058400" cy="1371600"/>
          </a:xfrm>
        </p:spPr>
        <p:txBody>
          <a:bodyPr/>
          <a:lstStyle/>
          <a:p>
            <a:r>
              <a:rPr lang="ko-KR" altLang="en-US" dirty="0"/>
              <a:t>관련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7671-56A4-DDFE-96C1-45BCFBFF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8393"/>
            <a:ext cx="10058400" cy="5348451"/>
          </a:xfrm>
        </p:spPr>
        <p:txBody>
          <a:bodyPr/>
          <a:lstStyle/>
          <a:p>
            <a:r>
              <a:rPr lang="en-US" altLang="ko-KR" sz="1100" dirty="0"/>
              <a:t>library(tm)library(</a:t>
            </a:r>
            <a:r>
              <a:rPr lang="en-US" altLang="ko-KR" sz="1100" dirty="0" err="1"/>
              <a:t>KoNLP</a:t>
            </a:r>
            <a:r>
              <a:rPr lang="en-US" altLang="ko-KR" sz="1100" dirty="0"/>
              <a:t>)library(</a:t>
            </a:r>
            <a:r>
              <a:rPr lang="en-US" altLang="ko-KR" sz="1100" dirty="0" err="1"/>
              <a:t>arules</a:t>
            </a:r>
            <a:r>
              <a:rPr lang="en-US" altLang="ko-KR" sz="1100" dirty="0"/>
              <a:t>)library(</a:t>
            </a:r>
            <a:r>
              <a:rPr lang="en-US" altLang="ko-KR" sz="1100" dirty="0" err="1"/>
              <a:t>igraph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texts &lt;- read.csv("news1.csv", header = TRUE, encoding = "UTF-8")</a:t>
            </a:r>
          </a:p>
          <a:p>
            <a:r>
              <a:rPr lang="en-US" altLang="ko-KR" sz="1100" dirty="0"/>
              <a:t>texts &lt;- </a:t>
            </a:r>
            <a:r>
              <a:rPr lang="en-US" altLang="ko-KR" sz="1100" dirty="0" err="1"/>
              <a:t>data.frame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article_POS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texts$article_POS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stringsAsFactors</a:t>
            </a:r>
            <a:r>
              <a:rPr lang="en-US" altLang="ko-KR" sz="1100" dirty="0"/>
              <a:t> = FALSE)</a:t>
            </a:r>
          </a:p>
          <a:p>
            <a:r>
              <a:rPr lang="en-US" altLang="ko-KR" sz="1100" dirty="0" err="1"/>
              <a:t>lword</a:t>
            </a:r>
            <a:r>
              <a:rPr lang="en-US" altLang="ko-KR" sz="1100" dirty="0"/>
              <a:t> &lt;- Map(</a:t>
            </a:r>
            <a:r>
              <a:rPr lang="en-US" altLang="ko-KR" sz="1100" dirty="0" err="1"/>
              <a:t>extractNoun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texts$article_POS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lword</a:t>
            </a:r>
            <a:r>
              <a:rPr lang="en-US" altLang="ko-KR" sz="1100" dirty="0"/>
              <a:t> &lt;- unique(</a:t>
            </a:r>
            <a:r>
              <a:rPr lang="en-US" altLang="ko-KR" sz="1100" dirty="0" err="1"/>
              <a:t>lword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lword</a:t>
            </a:r>
            <a:r>
              <a:rPr lang="en-US" altLang="ko-KR" sz="1100" dirty="0"/>
              <a:t> &lt;- </a:t>
            </a:r>
            <a:r>
              <a:rPr lang="en-US" altLang="ko-KR" sz="1100" dirty="0" err="1"/>
              <a:t>sapply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lword</a:t>
            </a:r>
            <a:r>
              <a:rPr lang="en-US" altLang="ko-KR" sz="1100" dirty="0"/>
              <a:t>, unique)</a:t>
            </a:r>
          </a:p>
          <a:p>
            <a:r>
              <a:rPr lang="en-US" altLang="ko-KR" sz="1100" dirty="0"/>
              <a:t>filter1 &lt;- function(x) {  </a:t>
            </a:r>
            <a:r>
              <a:rPr lang="en-US" altLang="ko-KR" sz="1100" dirty="0" err="1"/>
              <a:t>nchar</a:t>
            </a:r>
            <a:r>
              <a:rPr lang="en-US" altLang="ko-KR" sz="1100" dirty="0"/>
              <a:t>(x) &lt;= 4 &amp;&amp; </a:t>
            </a:r>
            <a:r>
              <a:rPr lang="en-US" altLang="ko-KR" sz="1100" dirty="0" err="1"/>
              <a:t>nchar</a:t>
            </a:r>
            <a:r>
              <a:rPr lang="en-US" altLang="ko-KR" sz="1100" dirty="0"/>
              <a:t>(x) &gt;= 2 &amp;&amp; </a:t>
            </a:r>
            <a:r>
              <a:rPr lang="en-US" altLang="ko-KR" sz="1100" dirty="0" err="1"/>
              <a:t>is.hangul</a:t>
            </a:r>
            <a:r>
              <a:rPr lang="en-US" altLang="ko-KR" sz="1100" dirty="0"/>
              <a:t>(x)}</a:t>
            </a:r>
          </a:p>
          <a:p>
            <a:r>
              <a:rPr lang="en-US" altLang="ko-KR" sz="1100" dirty="0"/>
              <a:t>filter2 &lt;- function(x) {  Filter(filter1, x)}</a:t>
            </a:r>
          </a:p>
          <a:p>
            <a:r>
              <a:rPr lang="en-US" altLang="ko-KR" sz="1100" dirty="0" err="1"/>
              <a:t>lword</a:t>
            </a:r>
            <a:r>
              <a:rPr lang="en-US" altLang="ko-KR" sz="1100" dirty="0"/>
              <a:t> &lt;- </a:t>
            </a:r>
            <a:r>
              <a:rPr lang="en-US" altLang="ko-KR" sz="1100" dirty="0" err="1"/>
              <a:t>sapply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lword</a:t>
            </a:r>
            <a:r>
              <a:rPr lang="en-US" altLang="ko-KR" sz="1100" dirty="0"/>
              <a:t>, filter2)</a:t>
            </a:r>
          </a:p>
          <a:p>
            <a:r>
              <a:rPr lang="en-US" altLang="ko-KR" sz="1100" dirty="0" err="1"/>
              <a:t>wordtran</a:t>
            </a:r>
            <a:r>
              <a:rPr lang="en-US" altLang="ko-KR" sz="1100" dirty="0"/>
              <a:t> &lt;- as(</a:t>
            </a:r>
            <a:r>
              <a:rPr lang="en-US" altLang="ko-KR" sz="1100" dirty="0" err="1"/>
              <a:t>lword</a:t>
            </a:r>
            <a:r>
              <a:rPr lang="en-US" altLang="ko-KR" sz="1100" dirty="0"/>
              <a:t>, "transactions")</a:t>
            </a:r>
          </a:p>
          <a:p>
            <a:r>
              <a:rPr lang="en-US" altLang="ko-KR" sz="1100" dirty="0" err="1"/>
              <a:t>tranrules</a:t>
            </a:r>
            <a:r>
              <a:rPr lang="en-US" altLang="ko-KR" sz="1100" dirty="0"/>
              <a:t> &lt;- </a:t>
            </a:r>
            <a:r>
              <a:rPr lang="en-US" altLang="ko-KR" sz="1100" dirty="0" err="1"/>
              <a:t>apriori</a:t>
            </a:r>
            <a:r>
              <a:rPr lang="en-US" altLang="ko-KR" sz="1100" dirty="0"/>
              <a:t>(</a:t>
            </a:r>
            <a:r>
              <a:rPr lang="en-US" altLang="ko-KR" sz="1100" dirty="0" err="1"/>
              <a:t>wordtran</a:t>
            </a:r>
            <a:r>
              <a:rPr lang="en-US" altLang="ko-KR" sz="1100" dirty="0"/>
              <a:t>, parameter = list(supp = 0.25, conf = 0.05))</a:t>
            </a:r>
          </a:p>
          <a:p>
            <a:r>
              <a:rPr lang="en-US" altLang="ko-KR" sz="1100" dirty="0"/>
              <a:t>rules &lt;- labels(</a:t>
            </a:r>
            <a:r>
              <a:rPr lang="en-US" altLang="ko-KR" sz="1100" dirty="0" err="1"/>
              <a:t>tranrules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ruleSep</a:t>
            </a:r>
            <a:r>
              <a:rPr lang="en-US" altLang="ko-KR" sz="1100" dirty="0"/>
              <a:t> = " ")</a:t>
            </a:r>
          </a:p>
          <a:p>
            <a:r>
              <a:rPr lang="en-US" altLang="ko-KR" sz="1100" dirty="0"/>
              <a:t>rules &lt;- </a:t>
            </a:r>
            <a:r>
              <a:rPr lang="en-US" altLang="ko-KR" sz="1100" dirty="0" err="1"/>
              <a:t>sapply</a:t>
            </a:r>
            <a:r>
              <a:rPr lang="en-US" altLang="ko-KR" sz="1100" dirty="0"/>
              <a:t>(rules, </a:t>
            </a:r>
            <a:r>
              <a:rPr lang="en-US" altLang="ko-KR" sz="1100" dirty="0" err="1"/>
              <a:t>strsplit</a:t>
            </a:r>
            <a:r>
              <a:rPr lang="en-US" altLang="ko-KR" sz="1100" dirty="0"/>
              <a:t>, " ", USE.NAMES = FALSE)</a:t>
            </a:r>
          </a:p>
          <a:p>
            <a:r>
              <a:rPr lang="en-US" altLang="ko-KR" sz="1100" dirty="0" err="1"/>
              <a:t>rulemat</a:t>
            </a:r>
            <a:r>
              <a:rPr lang="en-US" altLang="ko-KR" sz="1100" dirty="0"/>
              <a:t> &lt;- </a:t>
            </a:r>
            <a:r>
              <a:rPr lang="en-US" altLang="ko-KR" sz="1100" dirty="0" err="1"/>
              <a:t>do.call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rbind</a:t>
            </a:r>
            <a:r>
              <a:rPr lang="en-US" altLang="ko-KR" sz="1100" dirty="0"/>
              <a:t>", rules)</a:t>
            </a:r>
          </a:p>
          <a:p>
            <a:r>
              <a:rPr lang="en-US" altLang="ko-KR" sz="1100" dirty="0" err="1"/>
              <a:t>ruleg</a:t>
            </a:r>
            <a:r>
              <a:rPr lang="en-US" altLang="ko-KR" sz="1100" dirty="0"/>
              <a:t> &lt;- </a:t>
            </a:r>
            <a:r>
              <a:rPr lang="en-US" altLang="ko-KR" sz="1100" dirty="0" err="1"/>
              <a:t>graph.edgelist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rulemat</a:t>
            </a:r>
            <a:r>
              <a:rPr lang="en-US" altLang="ko-KR" sz="1100" dirty="0"/>
              <a:t>, directed = FALSE)</a:t>
            </a:r>
          </a:p>
          <a:p>
            <a:r>
              <a:rPr lang="en-US" altLang="ko-KR" sz="1100" dirty="0" err="1"/>
              <a:t>plot.igraph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ruleg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vertex.label</a:t>
            </a:r>
            <a:r>
              <a:rPr lang="en-US" altLang="ko-KR" sz="1100" dirty="0"/>
              <a:t> = V(</a:t>
            </a:r>
            <a:r>
              <a:rPr lang="en-US" altLang="ko-KR" sz="1100" dirty="0" err="1"/>
              <a:t>ruleg</a:t>
            </a:r>
            <a:r>
              <a:rPr lang="en-US" altLang="ko-KR" sz="1100" dirty="0"/>
              <a:t>)$name,            </a:t>
            </a:r>
            <a:r>
              <a:rPr lang="en-US" altLang="ko-KR" sz="1100" dirty="0" err="1"/>
              <a:t>vertex.label.cex</a:t>
            </a:r>
            <a:r>
              <a:rPr lang="en-US" altLang="ko-KR" sz="1100" dirty="0"/>
              <a:t> = 1.2, </a:t>
            </a:r>
            <a:r>
              <a:rPr lang="en-US" altLang="ko-KR" sz="1100" dirty="0" err="1"/>
              <a:t>vertex.label.color</a:t>
            </a:r>
            <a:r>
              <a:rPr lang="en-US" altLang="ko-KR" sz="1100" dirty="0"/>
              <a:t> = 'black',            </a:t>
            </a:r>
            <a:r>
              <a:rPr lang="en-US" altLang="ko-KR" sz="1100" dirty="0" err="1"/>
              <a:t>vertex.size</a:t>
            </a:r>
            <a:r>
              <a:rPr lang="en-US" altLang="ko-KR" sz="1100" dirty="0"/>
              <a:t> = 20, </a:t>
            </a:r>
            <a:r>
              <a:rPr lang="en-US" altLang="ko-KR" sz="1100" dirty="0" err="1"/>
              <a:t>vertex.color</a:t>
            </a:r>
            <a:r>
              <a:rPr lang="en-US" altLang="ko-KR" sz="1100" dirty="0"/>
              <a:t> = 'gray', </a:t>
            </a:r>
            <a:r>
              <a:rPr lang="en-US" altLang="ko-KR" sz="1100" dirty="0" err="1"/>
              <a:t>vertex.frame.color</a:t>
            </a:r>
            <a:r>
              <a:rPr lang="en-US" altLang="ko-KR" sz="1100" dirty="0"/>
              <a:t> = 'blue')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08723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5CCC5-129F-823C-EB1A-A1D0979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cap="all" spc="-100" dirty="0">
                <a:solidFill>
                  <a:schemeClr val="tx1"/>
                </a:solidFill>
              </a:rPr>
              <a:t>예금납입 유형에 따른 총자산 상승률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418BA-497C-8179-10E3-5F89EE50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527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고금리시기에 집중적으로 예금을 가입하는 고객의 총자산 상승률이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금리수준에 상관없이 예금상품에 가입하는 고객의 총자산 상승률이 높을 것이다 라는 가설을 회귀분석을 통해 살펴보려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고금리시기에 예금을 집중적으로 가입한다는 것은</a:t>
            </a:r>
            <a:r>
              <a:rPr lang="en-US" altLang="ko-KR" dirty="0"/>
              <a:t>, </a:t>
            </a:r>
            <a:r>
              <a:rPr lang="ko-KR" altLang="en-US" dirty="0"/>
              <a:t>전체 가입 횟수 대비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고금리 시기에 예금가입 횟수가 높다는 것을 유추할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또한 금리에 상관없이 예금상품에 가입한다는 것은 총 가입횟수가 많아진다는 것을 의미하기 때문에</a:t>
            </a:r>
            <a:r>
              <a:rPr lang="en-US" altLang="ko-KR" dirty="0"/>
              <a:t>, </a:t>
            </a:r>
            <a:r>
              <a:rPr lang="ko-KR" altLang="en-US" dirty="0"/>
              <a:t>전체가입 횟수 대비 고금리시기 가입 횟수가 낮다는 것을 유추할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그렇기에 </a:t>
            </a:r>
            <a:r>
              <a:rPr lang="ko-KR" altLang="en-US" dirty="0">
                <a:solidFill>
                  <a:srgbClr val="FF0000"/>
                </a:solidFill>
              </a:rPr>
              <a:t>고금리시기 가입횟수 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÷ 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전체 예금가입 횟수를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high_interest_rate_ratio</a:t>
            </a:r>
            <a:r>
              <a:rPr lang="en-US" altLang="ko-KR" dirty="0"/>
              <a:t> </a:t>
            </a:r>
            <a:r>
              <a:rPr lang="ko-KR" altLang="en-US" dirty="0"/>
              <a:t>로 설정하여 이 수치가 높으면 고금리시기에 집중적으로 예금을 납입하는 집단이라 판단할 수 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505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문서의 그래프와 펜">
            <a:extLst>
              <a:ext uri="{FF2B5EF4-FFF2-40B4-BE49-F238E27FC236}">
                <a16:creationId xmlns:a16="http://schemas.microsoft.com/office/drawing/2014/main" id="{A58B9B5B-C51B-244B-3962-F80D6A7BA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5CCC5-129F-823C-EB1A-A1D0979A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ko-KR" altLang="en-US" cap="all" spc="-100"/>
              <a:t>예금납입 유형에 따른 총자산 상승률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CC418BA-497C-8179-10E3-5F89EE505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그렇기에 고금리시기 가입횟수 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÷ 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전체 예금가입 횟수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=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u="none" strike="noStrike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high_interest_rate_ratio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로 설정하였다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 수치가 높은 고객은 고금리시기에 집중적으로 예금을 납입하는 집단에 속하기 때문에 총자산 상승률이 높을 것이고</a:t>
            </a:r>
            <a:r>
              <a:rPr lang="en-US" altLang="ko-KR" dirty="0"/>
              <a:t>, </a:t>
            </a:r>
            <a:r>
              <a:rPr lang="ko-KR" altLang="en-US" dirty="0"/>
              <a:t>이 수치가 낮은 고객은 금리수준에 상관없이 예금을 납입하는 집단이기 때문에 총자산 상승률이 낮을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2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2FB5AA-94E5-A78B-BF0A-CFCB6CA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ko-KR" altLang="en-US" sz="2600" cap="all" spc="-100" dirty="0"/>
              <a:t>예금납입 유형에 따른 총자산 상승률</a:t>
            </a:r>
            <a:endParaRPr lang="ko-KR" altLang="en-US" sz="2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796C19-0F19-DE27-9EE8-90F09E9A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앞서 언급한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high_interest_rate_ratio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</a:t>
            </a:r>
            <a:endParaRPr lang="en-US" altLang="ko-KR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총자산 상승률 간에 선형회귀분석을 진행해보았다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먼저 요약결과를 보면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R-squared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는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0.7502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P-value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는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1.085e-08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 </a:t>
            </a:r>
            <a:endParaRPr lang="en-US" altLang="ko-KR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모델이 통계적으로 유의하다는 결론을 낼 수 있다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CC669B4-157A-D17F-4112-232976D35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461836"/>
            <a:ext cx="7237877" cy="396273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9A3D66C-69A3-858B-EC01-A8E529719E9E}"/>
              </a:ext>
            </a:extLst>
          </p:cNvPr>
          <p:cNvSpPr/>
          <p:nvPr/>
        </p:nvSpPr>
        <p:spPr>
          <a:xfrm>
            <a:off x="4049422" y="4873925"/>
            <a:ext cx="3032865" cy="2760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8E263D4-C30C-848A-640C-A4AFAA2B8BB6}"/>
              </a:ext>
            </a:extLst>
          </p:cNvPr>
          <p:cNvSpPr/>
          <p:nvPr/>
        </p:nvSpPr>
        <p:spPr>
          <a:xfrm>
            <a:off x="7927675" y="5055080"/>
            <a:ext cx="2070340" cy="2760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76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2FB5AA-94E5-A78B-BF0A-CFCB6CA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ko-KR" altLang="en-US" sz="2600" cap="all" spc="-100" dirty="0"/>
              <a:t>예금납입 유형에 따른 총자산 상승률</a:t>
            </a:r>
            <a:endParaRPr lang="ko-KR" altLang="en-US" sz="2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796C19-0F19-DE27-9EE8-90F09E9A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그래프로 시각화 해보면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고금리 납입비율이 올라갈 수록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총자산 상승률이 따라서 올라간다는 것을 파악할 수 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E6914686-C969-2478-B1D6-BE8A85C3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64" y="882398"/>
            <a:ext cx="6545192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41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6B5F5-204B-1A2F-77FA-D336599B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01569-FA7A-AF14-9C94-749B1872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daegubank1 &lt;- </a:t>
            </a:r>
            <a:r>
              <a:rPr lang="en-US" altLang="ko-KR" dirty="0" err="1"/>
              <a:t>read_excel</a:t>
            </a:r>
            <a:r>
              <a:rPr lang="en-US" altLang="ko-KR" dirty="0"/>
              <a:t>("</a:t>
            </a:r>
            <a:r>
              <a:rPr lang="en-US" altLang="ko-KR" dirty="0" err="1"/>
              <a:t>daegubank</a:t>
            </a:r>
            <a:r>
              <a:rPr lang="en-US" altLang="ko-KR" dirty="0"/>
              <a:t> dataset.xlsx")</a:t>
            </a:r>
          </a:p>
          <a:p>
            <a:r>
              <a:rPr lang="en-US" altLang="ko-KR" dirty="0" err="1"/>
              <a:t>Daegubank</a:t>
            </a:r>
            <a:endParaRPr lang="en-US" altLang="ko-KR" dirty="0"/>
          </a:p>
          <a:p>
            <a:r>
              <a:rPr lang="en-US" altLang="ko-KR" dirty="0"/>
              <a:t>1library(ggplot2)</a:t>
            </a:r>
          </a:p>
          <a:p>
            <a:r>
              <a:rPr lang="en-US" altLang="ko-KR" dirty="0"/>
              <a:t>deposit &lt;- daegubank1 %&gt;% filter(</a:t>
            </a:r>
            <a:r>
              <a:rPr lang="en-US" altLang="ko-KR" dirty="0" err="1"/>
              <a:t>loan_or_not</a:t>
            </a:r>
            <a:r>
              <a:rPr lang="en-US" altLang="ko-KR" dirty="0"/>
              <a:t>==0) plot(</a:t>
            </a:r>
            <a:r>
              <a:rPr lang="en-US" altLang="ko-KR" dirty="0" err="1"/>
              <a:t>high_interest_rate_ratio~increase_of_total_asset,data</a:t>
            </a:r>
            <a:r>
              <a:rPr lang="en-US" altLang="ko-KR" dirty="0"/>
              <a:t>=deposit)</a:t>
            </a:r>
          </a:p>
          <a:p>
            <a:r>
              <a:rPr lang="en-US" altLang="ko-KR" dirty="0"/>
              <a:t>fit&lt;</a:t>
            </a:r>
            <a:r>
              <a:rPr lang="en-US" altLang="ko-KR" dirty="0" err="1"/>
              <a:t>lm</a:t>
            </a:r>
            <a:r>
              <a:rPr lang="en-US" altLang="ko-KR" dirty="0"/>
              <a:t>(</a:t>
            </a:r>
            <a:r>
              <a:rPr lang="en-US" altLang="ko-KR" dirty="0" err="1"/>
              <a:t>high_interest_rate_ratio~increase_of_total_asset,data</a:t>
            </a:r>
            <a:r>
              <a:rPr lang="en-US" altLang="ko-KR" dirty="0"/>
              <a:t>=deposit)</a:t>
            </a:r>
            <a:r>
              <a:rPr lang="en-US" altLang="ko-KR" dirty="0" err="1"/>
              <a:t>abline</a:t>
            </a:r>
            <a:r>
              <a:rPr lang="en-US" altLang="ko-KR" dirty="0"/>
              <a:t>(</a:t>
            </a:r>
            <a:r>
              <a:rPr lang="en-US" altLang="ko-KR" dirty="0" err="1"/>
              <a:t>fit,col</a:t>
            </a:r>
            <a:r>
              <a:rPr lang="en-US" altLang="ko-KR" dirty="0"/>
              <a:t>="red")</a:t>
            </a:r>
          </a:p>
          <a:p>
            <a:r>
              <a:rPr lang="en-US" altLang="ko-KR" dirty="0"/>
              <a:t>summary(fit)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715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주식 시세 표시">
            <a:extLst>
              <a:ext uri="{FF2B5EF4-FFF2-40B4-BE49-F238E27FC236}">
                <a16:creationId xmlns:a16="http://schemas.microsoft.com/office/drawing/2014/main" id="{71EB13A6-1197-5515-B8D2-0A39436FC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15" b="9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F3A73D-F763-723E-B29E-1D4BBFD4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ko-KR" altLang="en-US" dirty="0"/>
              <a:t>전략제안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6DBB2-0CCA-F25A-07D6-E3B64945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살펴본 바에 따르면</a:t>
            </a:r>
            <a:r>
              <a:rPr lang="en-US" altLang="ko-KR" dirty="0"/>
              <a:t>, </a:t>
            </a:r>
            <a:r>
              <a:rPr lang="ko-KR" altLang="en-US" dirty="0"/>
              <a:t>예금을 꾸준히 납입한 고객보다 고금리 시기에 집중적으로 납입한 고객의 총 자산 상승률이 높다는 것을 알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고객의 입장과 달리</a:t>
            </a:r>
            <a:r>
              <a:rPr lang="en-US" altLang="ko-KR" dirty="0"/>
              <a:t>, </a:t>
            </a:r>
            <a:r>
              <a:rPr lang="ko-KR" altLang="en-US" dirty="0"/>
              <a:t>은행의 입장에서는 고금리시기에만 납입하는 고객보다</a:t>
            </a:r>
            <a:r>
              <a:rPr lang="en-US" altLang="ko-KR" dirty="0"/>
              <a:t>, </a:t>
            </a:r>
            <a:r>
              <a:rPr lang="ko-KR" altLang="en-US" dirty="0"/>
              <a:t>꾸준히 예금을 납입하는 고객집단이 더 우수한 고객이다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하지만 총자산 상승률의 차이가 점점</a:t>
            </a:r>
            <a:r>
              <a:rPr lang="en-US" altLang="ko-KR" dirty="0"/>
              <a:t> </a:t>
            </a:r>
            <a:r>
              <a:rPr lang="ko-KR" altLang="en-US" dirty="0"/>
              <a:t>두드러질수록</a:t>
            </a:r>
            <a:r>
              <a:rPr lang="en-US" altLang="ko-KR" dirty="0"/>
              <a:t>, </a:t>
            </a:r>
            <a:r>
              <a:rPr lang="ko-KR" altLang="en-US" dirty="0"/>
              <a:t>상대적 박탈감에 의해 꾸준히 예금을 납입하는 집단이 고금리시기에 집중적으로 </a:t>
            </a:r>
            <a:r>
              <a:rPr lang="en-US" altLang="ko-KR" dirty="0"/>
              <a:t> </a:t>
            </a:r>
            <a:r>
              <a:rPr lang="ko-KR" altLang="en-US" dirty="0"/>
              <a:t>예금을 납입하는 집단으로 이탈할 가능성이 높다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은행은 일정기간 이상 예금을 납입한 집단에 추가적인 금리혜택을 부여하는  추가적인 유인을 제공함으로써 꾸준히 예금을 납입하는 집단의 이탈을 방지해야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8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ko-KR" alt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9454AC-25A3-3271-C27D-F3EE8430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ko-KR" altLang="en-US" sz="6800" b="1" cap="all" spc="-100" dirty="0">
                <a:solidFill>
                  <a:schemeClr val="tx1"/>
                </a:solidFill>
              </a:rPr>
              <a:t>감사합니다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4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0F628F7-2BD8-FBEE-DB66-C432FCB98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25"/>
          <a:stretch/>
        </p:blipFill>
        <p:spPr>
          <a:xfrm>
            <a:off x="1596372" y="1206900"/>
            <a:ext cx="3632205" cy="446236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A4089-978A-FB3E-A0EE-9C72A990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229" y="892220"/>
            <a:ext cx="4957554" cy="3496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900" dirty="0"/>
              <a:t>＜대출 연체기간에 영향을 미치는 요소＞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/>
              <a:t>SNS</a:t>
            </a:r>
            <a:r>
              <a:rPr lang="ko-KR" altLang="en-US" sz="1900" b="1" dirty="0"/>
              <a:t> 이용성향</a:t>
            </a:r>
            <a:endParaRPr lang="en-US" altLang="ko-KR" sz="1900" b="1" dirty="0"/>
          </a:p>
          <a:p>
            <a:pPr marL="0" indent="0">
              <a:buNone/>
            </a:pPr>
            <a:r>
              <a:rPr lang="en-US" altLang="ko-KR" sz="1900" b="1" dirty="0"/>
              <a:t>-</a:t>
            </a:r>
            <a:r>
              <a:rPr lang="ko-KR" altLang="en-US" sz="1900" b="1" dirty="0"/>
              <a:t>먼저 대출자들의 전체적인 특성을 파악하기 위해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대출자들이 </a:t>
            </a:r>
            <a:r>
              <a:rPr lang="ko-KR" altLang="en-US" sz="1900" b="1" dirty="0" err="1"/>
              <a:t>모여있는</a:t>
            </a:r>
            <a:r>
              <a:rPr lang="ko-KR" altLang="en-US" sz="1900" b="1" dirty="0"/>
              <a:t> 커뮤니티의 글들을 데이터 </a:t>
            </a:r>
            <a:r>
              <a:rPr lang="ko-KR" altLang="en-US" sz="1900" b="1" dirty="0" err="1"/>
              <a:t>스크래퍼</a:t>
            </a:r>
            <a:r>
              <a:rPr lang="ko-KR" altLang="en-US" sz="1900" b="1" dirty="0" err="1">
                <a:latin typeface="Eras Bold ITC" panose="020B0907030504020204" pitchFamily="34" charset="0"/>
                <a:ea typeface="+mj-ea"/>
              </a:rPr>
              <a:t>를</a:t>
            </a:r>
            <a:r>
              <a:rPr lang="ko-KR" altLang="en-US" sz="1900" b="1" dirty="0">
                <a:latin typeface="Eras Bold ITC" panose="020B0907030504020204" pitchFamily="34" charset="0"/>
                <a:ea typeface="+mj-ea"/>
              </a:rPr>
              <a:t> 통해 </a:t>
            </a:r>
            <a:r>
              <a:rPr lang="ko-KR" altLang="en-US" sz="1900" b="1" dirty="0" err="1">
                <a:latin typeface="Eras Bold ITC" panose="020B0907030504020204" pitchFamily="34" charset="0"/>
                <a:ea typeface="+mj-ea"/>
              </a:rPr>
              <a:t>크롤링</a:t>
            </a:r>
            <a:r>
              <a:rPr lang="ko-KR" altLang="en-US" sz="1900" b="1" dirty="0">
                <a:latin typeface="Eras Bold ITC" panose="020B0907030504020204" pitchFamily="34" charset="0"/>
                <a:ea typeface="+mj-ea"/>
              </a:rPr>
              <a:t> 하였다</a:t>
            </a:r>
            <a:r>
              <a:rPr lang="en-US" altLang="ko-KR" sz="1900" b="1" dirty="0">
                <a:latin typeface="Eras Bold ITC" panose="020B0907030504020204" pitchFamily="34" charset="0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sz="1900" b="1" dirty="0">
                <a:latin typeface="Eras Bold ITC" panose="020B0907030504020204" pitchFamily="34" charset="0"/>
                <a:ea typeface="+mj-ea"/>
              </a:rPr>
              <a:t>그 후</a:t>
            </a:r>
            <a:r>
              <a:rPr lang="en-US" altLang="ko-KR" sz="1900" b="1" dirty="0">
                <a:latin typeface="Eras Bold ITC" panose="020B0907030504020204" pitchFamily="34" charset="0"/>
                <a:ea typeface="+mj-ea"/>
              </a:rPr>
              <a:t>, </a:t>
            </a:r>
            <a:r>
              <a:rPr lang="ko-KR" altLang="en-US" sz="1900" b="1" dirty="0" err="1">
                <a:latin typeface="Eras Bold ITC" panose="020B0907030504020204" pitchFamily="34" charset="0"/>
                <a:ea typeface="+mj-ea"/>
              </a:rPr>
              <a:t>워드크라우드를</a:t>
            </a:r>
            <a:r>
              <a:rPr lang="ko-KR" altLang="en-US" sz="1900" b="1" dirty="0">
                <a:latin typeface="Eras Bold ITC" panose="020B0907030504020204" pitchFamily="34" charset="0"/>
                <a:ea typeface="+mj-ea"/>
              </a:rPr>
              <a:t> 통해</a:t>
            </a:r>
            <a:r>
              <a:rPr lang="en-US" altLang="ko-KR" sz="1900" b="1" dirty="0">
                <a:latin typeface="Eras Bold ITC" panose="020B0907030504020204" pitchFamily="34" charset="0"/>
                <a:ea typeface="+mj-ea"/>
              </a:rPr>
              <a:t> </a:t>
            </a:r>
            <a:r>
              <a:rPr lang="ko-KR" altLang="en-US" sz="1900" b="1" dirty="0">
                <a:latin typeface="Eras Bold ITC" panose="020B0907030504020204" pitchFamily="34" charset="0"/>
                <a:ea typeface="+mj-ea"/>
              </a:rPr>
              <a:t>전체적인 내용을 시각화 해보았다．</a:t>
            </a:r>
            <a:endParaRPr lang="en-US" altLang="ko-KR" sz="1900" b="1" dirty="0">
              <a:latin typeface="Eras Bold ITC" panose="020B0907030504020204" pitchFamily="34" charset="0"/>
              <a:ea typeface="+mj-ea"/>
            </a:endParaRPr>
          </a:p>
          <a:p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77941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17F3-FDAC-5554-7090-6434468C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883" y="575603"/>
            <a:ext cx="2718619" cy="743754"/>
          </a:xfrm>
        </p:spPr>
        <p:txBody>
          <a:bodyPr/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결과예측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BE5CA-77BC-6C00-1F2B-465E530F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478594" cy="3849624"/>
          </a:xfrm>
        </p:spPr>
        <p:txBody>
          <a:bodyPr/>
          <a:lstStyle/>
          <a:p>
            <a:r>
              <a:rPr lang="ko-KR" altLang="en-US" dirty="0"/>
              <a:t>죽고 싶다， 도움이 필요하다， 과격한 언행， 욕설， 등과 같이 부정적인 단어가 많이 나타날 것이라고 예상했다．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92E0125B-F654-5B7C-F015-3767D8E46A50}"/>
              </a:ext>
            </a:extLst>
          </p:cNvPr>
          <p:cNvSpPr/>
          <p:nvPr/>
        </p:nvSpPr>
        <p:spPr>
          <a:xfrm>
            <a:off x="1066800" y="2103120"/>
            <a:ext cx="4232787" cy="3669835"/>
          </a:xfrm>
          <a:prstGeom prst="frame">
            <a:avLst>
              <a:gd name="adj1" fmla="val 20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4EA79-C727-EDE6-78C0-D5EF531D3A13}"/>
              </a:ext>
            </a:extLst>
          </p:cNvPr>
          <p:cNvSpPr txBox="1"/>
          <p:nvPr/>
        </p:nvSpPr>
        <p:spPr>
          <a:xfrm>
            <a:off x="7865805" y="747425"/>
            <a:ext cx="2399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워드클라우드</a:t>
            </a:r>
            <a:r>
              <a:rPr lang="ko-KR" altLang="en-US" sz="2000" b="1" dirty="0">
                <a:solidFill>
                  <a:srgbClr val="FF0000"/>
                </a:solidFill>
              </a:rPr>
              <a:t> 결과</a:t>
            </a:r>
          </a:p>
        </p:txBody>
      </p:sp>
      <p:pic>
        <p:nvPicPr>
          <p:cNvPr id="14" name="그림 13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7E8FD79D-28BA-29FE-AF76-A12D04F4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11" y="1386336"/>
            <a:ext cx="4873627" cy="43365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1AA61A-CA1E-8FB9-1CFE-74D37493E1DC}"/>
              </a:ext>
            </a:extLst>
          </p:cNvPr>
          <p:cNvSpPr/>
          <p:nvPr/>
        </p:nvSpPr>
        <p:spPr>
          <a:xfrm>
            <a:off x="8790039" y="2349910"/>
            <a:ext cx="255638" cy="216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039AB9-78AA-1E19-43DC-0CF6FBED089F}"/>
              </a:ext>
            </a:extLst>
          </p:cNvPr>
          <p:cNvSpPr/>
          <p:nvPr/>
        </p:nvSpPr>
        <p:spPr>
          <a:xfrm>
            <a:off x="8062451" y="4119717"/>
            <a:ext cx="432620" cy="2654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9E19A57A-66EB-4A33-840C-19E6C7257171}"/>
              </a:ext>
            </a:extLst>
          </p:cNvPr>
          <p:cNvSpPr/>
          <p:nvPr/>
        </p:nvSpPr>
        <p:spPr>
          <a:xfrm>
            <a:off x="7934632" y="3077499"/>
            <a:ext cx="1809136" cy="900365"/>
          </a:xfrm>
          <a:prstGeom prst="frame">
            <a:avLst>
              <a:gd name="adj1" fmla="val 47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8EBD3DA-37BD-A7CF-0864-6E6AD95305E9}"/>
              </a:ext>
            </a:extLst>
          </p:cNvPr>
          <p:cNvSpPr/>
          <p:nvPr/>
        </p:nvSpPr>
        <p:spPr>
          <a:xfrm>
            <a:off x="8593394" y="2217882"/>
            <a:ext cx="978307" cy="480363"/>
          </a:xfrm>
          <a:prstGeom prst="frame">
            <a:avLst>
              <a:gd name="adj1" fmla="val 47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EBD08EA8-1208-8628-29B1-08C30A6900CC}"/>
              </a:ext>
            </a:extLst>
          </p:cNvPr>
          <p:cNvSpPr/>
          <p:nvPr/>
        </p:nvSpPr>
        <p:spPr>
          <a:xfrm>
            <a:off x="8918173" y="4503176"/>
            <a:ext cx="909802" cy="511276"/>
          </a:xfrm>
          <a:prstGeom prst="frame">
            <a:avLst>
              <a:gd name="adj1" fmla="val 47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1EF16614-E4B1-8059-5C67-D7A3E55286E6}"/>
              </a:ext>
            </a:extLst>
          </p:cNvPr>
          <p:cNvSpPr/>
          <p:nvPr/>
        </p:nvSpPr>
        <p:spPr>
          <a:xfrm rot="5400000">
            <a:off x="7670066" y="2400135"/>
            <a:ext cx="859616" cy="495111"/>
          </a:xfrm>
          <a:prstGeom prst="frame">
            <a:avLst>
              <a:gd name="adj1" fmla="val 47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23FF1C50-361A-D51A-AE06-F9D08149CACB}"/>
              </a:ext>
            </a:extLst>
          </p:cNvPr>
          <p:cNvSpPr/>
          <p:nvPr/>
        </p:nvSpPr>
        <p:spPr>
          <a:xfrm>
            <a:off x="7934632" y="3945576"/>
            <a:ext cx="1258529" cy="655921"/>
          </a:xfrm>
          <a:prstGeom prst="frame">
            <a:avLst>
              <a:gd name="adj1" fmla="val 47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1C3E792D-B4E0-4CDC-6157-171394433D21}"/>
              </a:ext>
            </a:extLst>
          </p:cNvPr>
          <p:cNvSpPr/>
          <p:nvPr/>
        </p:nvSpPr>
        <p:spPr>
          <a:xfrm>
            <a:off x="8190269" y="1331554"/>
            <a:ext cx="2202427" cy="373581"/>
          </a:xfrm>
          <a:prstGeom prst="frame">
            <a:avLst>
              <a:gd name="adj1" fmla="val 47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4F26A3-12A7-9751-799D-9A78AA9B435D}"/>
              </a:ext>
            </a:extLst>
          </p:cNvPr>
          <p:cNvSpPr txBox="1"/>
          <p:nvPr/>
        </p:nvSpPr>
        <p:spPr>
          <a:xfrm>
            <a:off x="6430612" y="5888056"/>
            <a:ext cx="487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실제로 욕설과 부정적인 단어、 도움과 관련한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내용의 빈도가 높게 나타났다</a:t>
            </a:r>
            <a:r>
              <a:rPr lang="ko-KR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318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52EB4-BCFA-7D9C-5A71-05A20B0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378542"/>
            <a:ext cx="6543368" cy="712839"/>
          </a:xfrm>
        </p:spPr>
        <p:txBody>
          <a:bodyPr/>
          <a:lstStyle/>
          <a:p>
            <a:r>
              <a:rPr lang="ko-KR" altLang="en-US" dirty="0" err="1"/>
              <a:t>워드클라우드</a:t>
            </a:r>
            <a:r>
              <a:rPr lang="ko-KR" altLang="en-US" dirty="0"/>
              <a:t>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C63D4-A128-F929-B0A3-7F09C4BA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229032"/>
            <a:ext cx="10328787" cy="52504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 err="1"/>
              <a:t>install.packages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multilinguer</a:t>
            </a:r>
            <a:r>
              <a:rPr lang="en-US" altLang="ko-KR" sz="1200" dirty="0"/>
              <a:t>")library(</a:t>
            </a:r>
            <a:r>
              <a:rPr lang="en-US" altLang="ko-KR" sz="1200" dirty="0" err="1"/>
              <a:t>multilinguer</a:t>
            </a:r>
            <a:r>
              <a:rPr lang="en-US" altLang="ko-KR" sz="1200" dirty="0"/>
              <a:t>)</a:t>
            </a:r>
            <a:r>
              <a:rPr lang="en-US" altLang="ko-KR" sz="1200" dirty="0" err="1"/>
              <a:t>install_jdk</a:t>
            </a:r>
            <a:r>
              <a:rPr lang="en-US" altLang="ko-KR" sz="1200" dirty="0"/>
              <a:t>( ) </a:t>
            </a:r>
            <a:r>
              <a:rPr lang="en-US" altLang="ko-KR" sz="1200" dirty="0" err="1"/>
              <a:t>install.packages</a:t>
            </a:r>
            <a:r>
              <a:rPr lang="en-US" altLang="ko-KR" sz="1200" dirty="0"/>
              <a:t>(c("hash", "tau", "Sejong", "</a:t>
            </a:r>
            <a:r>
              <a:rPr lang="en-US" altLang="ko-KR" sz="1200" dirty="0" err="1"/>
              <a:t>RSQLite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devtools</a:t>
            </a:r>
            <a:r>
              <a:rPr lang="en-US" altLang="ko-KR" sz="1200" dirty="0"/>
              <a:t>", "bit", "rex", "</a:t>
            </a:r>
            <a:r>
              <a:rPr lang="en-US" altLang="ko-KR" sz="1200" dirty="0" err="1"/>
              <a:t>lazyeval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htmlwidgets</a:t>
            </a:r>
            <a:r>
              <a:rPr lang="en-US" altLang="ko-KR" sz="1200" dirty="0"/>
              <a:t>", "crosstalk", "promises", "later", "</a:t>
            </a:r>
            <a:r>
              <a:rPr lang="en-US" altLang="ko-KR" sz="1200" dirty="0" err="1"/>
              <a:t>sessioninfo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xopen</a:t>
            </a:r>
            <a:r>
              <a:rPr lang="en-US" altLang="ko-KR" sz="1200" dirty="0"/>
              <a:t>", "bit64", "blob", "DBI", "</a:t>
            </a:r>
            <a:r>
              <a:rPr lang="en-US" altLang="ko-KR" sz="1200" dirty="0" err="1"/>
              <a:t>memoise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plogr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covr</a:t>
            </a:r>
            <a:r>
              <a:rPr lang="en-US" altLang="ko-KR" sz="1200" dirty="0"/>
              <a:t>", "DT", "</a:t>
            </a:r>
            <a:r>
              <a:rPr lang="en-US" altLang="ko-KR" sz="1200" dirty="0" err="1"/>
              <a:t>rcmdcheck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rversions</a:t>
            </a:r>
            <a:r>
              <a:rPr lang="en-US" altLang="ko-KR" sz="1200" dirty="0"/>
              <a:t>"), type = "binary") remotes::</a:t>
            </a:r>
            <a:r>
              <a:rPr lang="en-US" altLang="ko-KR" sz="1200" dirty="0" err="1"/>
              <a:t>install_github</a:t>
            </a:r>
            <a:r>
              <a:rPr lang="en-US" altLang="ko-KR" sz="1200" dirty="0"/>
              <a:t>('haven-jeon/</a:t>
            </a:r>
            <a:r>
              <a:rPr lang="en-US" altLang="ko-KR" sz="1200" dirty="0" err="1"/>
              <a:t>KoNLP</a:t>
            </a:r>
            <a:r>
              <a:rPr lang="en-US" altLang="ko-KR" sz="1200" dirty="0"/>
              <a:t>', upgrade = "never", </a:t>
            </a:r>
            <a:r>
              <a:rPr lang="en-US" altLang="ko-KR" sz="1200" dirty="0" err="1"/>
              <a:t>INSTALL_opts</a:t>
            </a:r>
            <a:r>
              <a:rPr lang="en-US" altLang="ko-KR" sz="1200" dirty="0"/>
              <a:t>=c("--no-</a:t>
            </a:r>
            <a:r>
              <a:rPr lang="en-US" altLang="ko-KR" sz="1200" dirty="0" err="1"/>
              <a:t>multiarch</a:t>
            </a:r>
            <a:r>
              <a:rPr lang="en-US" altLang="ko-KR" sz="1200" dirty="0"/>
              <a:t>")) library(</a:t>
            </a:r>
            <a:r>
              <a:rPr lang="en-US" altLang="ko-KR" sz="1200" dirty="0" err="1"/>
              <a:t>KoNLP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extractNoun</a:t>
            </a:r>
            <a:r>
              <a:rPr lang="en-US" altLang="ko-KR" sz="1200" dirty="0"/>
              <a:t>('</a:t>
            </a:r>
            <a:r>
              <a:rPr lang="ko-KR" altLang="en-US" sz="1200" dirty="0"/>
              <a:t>이 문장에서 명사만 추출되었다면 성공입니다</a:t>
            </a:r>
            <a:r>
              <a:rPr lang="en-US" altLang="ko-KR" sz="1200" dirty="0"/>
              <a:t>.’)</a:t>
            </a:r>
          </a:p>
          <a:p>
            <a:pPr marL="0" indent="0">
              <a:buNone/>
            </a:pPr>
            <a:r>
              <a:rPr lang="en-US" altLang="ko-KR" sz="1200" dirty="0" err="1"/>
              <a:t>install.packages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wordcloud</a:t>
            </a:r>
            <a:r>
              <a:rPr lang="en-US" altLang="ko-KR" sz="1200" dirty="0"/>
              <a:t>") library(</a:t>
            </a:r>
            <a:r>
              <a:rPr lang="en-US" altLang="ko-KR" sz="1200" dirty="0" err="1"/>
              <a:t>wordcloud</a:t>
            </a:r>
            <a:r>
              <a:rPr lang="en-US" altLang="ko-KR" sz="1200" dirty="0"/>
              <a:t>) library(</a:t>
            </a:r>
            <a:r>
              <a:rPr lang="en-US" altLang="ko-KR" sz="1200" dirty="0" err="1"/>
              <a:t>KoNLP</a:t>
            </a:r>
            <a:r>
              <a:rPr lang="en-US" altLang="ko-KR" sz="1200" dirty="0"/>
              <a:t>) library(</a:t>
            </a:r>
            <a:r>
              <a:rPr lang="en-US" altLang="ko-KR" sz="1200" dirty="0" err="1"/>
              <a:t>RColorBrewer</a:t>
            </a:r>
            <a:r>
              <a:rPr lang="en-US" altLang="ko-KR" sz="1200" dirty="0"/>
              <a:t>)</a:t>
            </a:r>
            <a:r>
              <a:rPr lang="en-US" altLang="ko-KR" sz="1200" dirty="0" err="1"/>
              <a:t>useSejongDic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pal2 &lt;- </a:t>
            </a:r>
            <a:r>
              <a:rPr lang="en-US" altLang="ko-KR" sz="1200" dirty="0" err="1"/>
              <a:t>brewer.pal</a:t>
            </a:r>
            <a:r>
              <a:rPr lang="en-US" altLang="ko-KR" sz="1200" dirty="0"/>
              <a:t>(8,"Dark2")text &lt;- </a:t>
            </a:r>
            <a:r>
              <a:rPr lang="en-US" altLang="ko-KR" sz="1200" dirty="0" err="1"/>
              <a:t>readLines</a:t>
            </a:r>
            <a:r>
              <a:rPr lang="en-US" altLang="ko-KR" sz="1200" dirty="0"/>
              <a:t>("C:/Users/</a:t>
            </a:r>
            <a:r>
              <a:rPr lang="ko-KR" altLang="en-US" sz="1200" dirty="0"/>
              <a:t>문성인</a:t>
            </a:r>
            <a:r>
              <a:rPr lang="en-US" altLang="ko-KR" sz="1200" dirty="0"/>
              <a:t>/Desktop/23-2</a:t>
            </a:r>
            <a:r>
              <a:rPr lang="ko-KR" altLang="en-US" sz="1200" dirty="0"/>
              <a:t>강의자료</a:t>
            </a:r>
            <a:r>
              <a:rPr lang="en-US" altLang="ko-KR" sz="1200" dirty="0"/>
              <a:t>/R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easy_r</a:t>
            </a:r>
            <a:r>
              <a:rPr lang="en-US" altLang="ko-KR" sz="1200" dirty="0"/>
              <a:t>/debt.txt", encoding="UTF-8", warn=FALSE)</a:t>
            </a:r>
          </a:p>
          <a:p>
            <a:pPr marL="0" indent="0">
              <a:buNone/>
            </a:pPr>
            <a:r>
              <a:rPr lang="en-US" altLang="ko-KR" sz="1200" dirty="0" err="1"/>
              <a:t>textnoun</a:t>
            </a:r>
            <a:r>
              <a:rPr lang="en-US" altLang="ko-KR" sz="1200" dirty="0"/>
              <a:t> &lt;- </a:t>
            </a:r>
            <a:r>
              <a:rPr lang="en-US" altLang="ko-KR" sz="1200" dirty="0" err="1"/>
              <a:t>sapply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text,extractNoun</a:t>
            </a:r>
            <a:r>
              <a:rPr lang="en-US" altLang="ko-KR" sz="1200" dirty="0"/>
              <a:t>, USE.NAMES = F)</a:t>
            </a:r>
          </a:p>
          <a:p>
            <a:pPr marL="0" indent="0">
              <a:buNone/>
            </a:pPr>
            <a:r>
              <a:rPr lang="en-US" altLang="ko-KR" sz="1200" dirty="0" err="1"/>
              <a:t>nounclass</a:t>
            </a:r>
            <a:r>
              <a:rPr lang="en-US" altLang="ko-KR" sz="1200" dirty="0"/>
              <a:t>(noun)</a:t>
            </a:r>
          </a:p>
          <a:p>
            <a:pPr marL="0" indent="0">
              <a:buNone/>
            </a:pPr>
            <a:r>
              <a:rPr lang="en-US" altLang="ko-KR" sz="1200" dirty="0"/>
              <a:t>noun2 &lt;- </a:t>
            </a:r>
            <a:r>
              <a:rPr lang="en-US" altLang="ko-KR" sz="1200" dirty="0" err="1"/>
              <a:t>unlist</a:t>
            </a:r>
            <a:r>
              <a:rPr lang="en-US" altLang="ko-KR" sz="1200" dirty="0"/>
              <a:t>(noun) </a:t>
            </a:r>
          </a:p>
          <a:p>
            <a:pPr marL="0" indent="0">
              <a:buNone/>
            </a:pPr>
            <a:r>
              <a:rPr lang="en-US" altLang="ko-KR" sz="1200" dirty="0"/>
              <a:t>wordcount &lt;- table(noun2)</a:t>
            </a:r>
          </a:p>
          <a:p>
            <a:pPr marL="0" indent="0">
              <a:buNone/>
            </a:pPr>
            <a:r>
              <a:rPr lang="en-US" altLang="ko-KR" sz="1200" dirty="0"/>
              <a:t>temp &lt;- sort(</a:t>
            </a:r>
            <a:r>
              <a:rPr lang="en-US" altLang="ko-KR" sz="1200" dirty="0" err="1"/>
              <a:t>wordcount,decreasing</a:t>
            </a:r>
            <a:r>
              <a:rPr lang="en-US" altLang="ko-KR" sz="1200" dirty="0"/>
              <a:t> = T)[1:10] </a:t>
            </a:r>
            <a:r>
              <a:rPr lang="en-US" altLang="ko-KR" sz="1200" dirty="0" err="1"/>
              <a:t>tempbarplot</a:t>
            </a:r>
            <a:r>
              <a:rPr lang="en-US" altLang="ko-KR" sz="1200" dirty="0"/>
              <a:t>(temp, las = 2, </a:t>
            </a:r>
            <a:r>
              <a:rPr lang="en-US" altLang="ko-KR" sz="1200" dirty="0" err="1"/>
              <a:t>names.arg</a:t>
            </a:r>
            <a:r>
              <a:rPr lang="en-US" altLang="ko-KR" sz="1200" dirty="0"/>
              <a:t> = names(temp), col = "</a:t>
            </a:r>
            <a:r>
              <a:rPr lang="en-US" altLang="ko-KR" sz="1200" dirty="0" err="1"/>
              <a:t>lightblue</a:t>
            </a:r>
            <a:r>
              <a:rPr lang="en-US" altLang="ko-KR" sz="1200" dirty="0"/>
              <a:t>",                  main = "Most frequent Words", </a:t>
            </a:r>
            <a:r>
              <a:rPr lang="en-US" altLang="ko-KR" sz="1200" dirty="0" err="1"/>
              <a:t>ylab</a:t>
            </a:r>
            <a:r>
              <a:rPr lang="en-US" altLang="ko-KR" sz="1200" dirty="0"/>
              <a:t> = "Word frequencies")</a:t>
            </a:r>
          </a:p>
          <a:p>
            <a:pPr marL="0" indent="0">
              <a:buNone/>
            </a:pPr>
            <a:r>
              <a:rPr lang="en-US" altLang="ko-KR" sz="1200" dirty="0"/>
              <a:t>noun2 &lt;- noun2[</a:t>
            </a:r>
            <a:r>
              <a:rPr lang="en-US" altLang="ko-KR" sz="1200" dirty="0" err="1"/>
              <a:t>nchar</a:t>
            </a:r>
            <a:r>
              <a:rPr lang="en-US" altLang="ko-KR" sz="1200" dirty="0"/>
              <a:t>(noun2)&gt;1] 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/>
              <a:t>영준이형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보틀형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/>
              <a:t>진짜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/>
              <a:t>영준아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("\\&gt;", "", 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ㅎ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ㅋ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ㅅ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ㄷ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("&gt;","",noun2)noun2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("\x5E", "", 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("[^[:</a:t>
            </a:r>
            <a:r>
              <a:rPr lang="en-US" altLang="ko-KR" sz="1200" dirty="0" err="1"/>
              <a:t>alnum</a:t>
            </a:r>
            <a:r>
              <a:rPr lang="en-US" altLang="ko-KR" sz="1200" dirty="0"/>
              <a:t>:][:space:]]", "", 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("[[:</a:t>
            </a:r>
            <a:r>
              <a:rPr lang="en-US" altLang="ko-KR" sz="1200" dirty="0" err="1"/>
              <a:t>punct</a:t>
            </a:r>
            <a:r>
              <a:rPr lang="en-US" altLang="ko-KR" sz="1200" dirty="0"/>
              <a:t>:]]", "", 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("&lt;","",noun2)noun2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/>
              <a:t>오늘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ㅅㅅㅅㅅㅅ</a:t>
            </a:r>
            <a:r>
              <a:rPr lang="en-US" altLang="ko-KR" sz="1200" dirty="0"/>
              <a:t>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 ^","",noun2)noun2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/>
              <a:t>근데</a:t>
            </a:r>
            <a:r>
              <a:rPr lang="en-US" altLang="ko-KR" sz="1200" dirty="0"/>
              <a:t>", "", 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바틀아</a:t>
            </a:r>
            <a:r>
              <a:rPr lang="en-US" altLang="ko-KR" sz="1200" dirty="0"/>
              <a:t>", "", 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("59</a:t>
            </a:r>
            <a:r>
              <a:rPr lang="ko-KR" altLang="en-US" sz="1200" dirty="0"/>
              <a:t>형</a:t>
            </a:r>
            <a:r>
              <a:rPr lang="en-US" altLang="ko-KR" sz="1200" dirty="0"/>
              <a:t>", "", noun2)noun2 &lt;- </a:t>
            </a:r>
            <a:r>
              <a:rPr lang="en-US" altLang="ko-KR" sz="1200" dirty="0" err="1"/>
              <a:t>gsub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바틀이형</a:t>
            </a:r>
            <a:r>
              <a:rPr lang="en-US" altLang="ko-KR" sz="1200" dirty="0"/>
              <a:t>", "", noun2)wordcount &lt;- table(noun2)</a:t>
            </a:r>
            <a:r>
              <a:rPr lang="en-US" altLang="ko-KR" sz="1200" dirty="0" err="1"/>
              <a:t>wordcloud</a:t>
            </a:r>
            <a:r>
              <a:rPr lang="en-US" altLang="ko-KR" sz="1200" dirty="0"/>
              <a:t>(names(wordcount),                    </a:t>
            </a:r>
            <a:r>
              <a:rPr lang="en-US" altLang="ko-KR" sz="1200" dirty="0" err="1"/>
              <a:t>freq</a:t>
            </a:r>
            <a:r>
              <a:rPr lang="en-US" altLang="ko-KR" sz="1200" dirty="0"/>
              <a:t>=wordcount,                    scale = c(6,0.7),                    </a:t>
            </a:r>
            <a:r>
              <a:rPr lang="en-US" altLang="ko-KR" sz="1200" dirty="0" err="1"/>
              <a:t>min.freq</a:t>
            </a:r>
            <a:r>
              <a:rPr lang="en-US" altLang="ko-KR" sz="1200" dirty="0"/>
              <a:t> = 3,                       </a:t>
            </a:r>
            <a:r>
              <a:rPr lang="en-US" altLang="ko-KR" sz="1200" dirty="0" err="1"/>
              <a:t>random.order</a:t>
            </a:r>
            <a:r>
              <a:rPr lang="en-US" altLang="ko-KR" sz="1200" dirty="0"/>
              <a:t> = F,                       </a:t>
            </a:r>
            <a:r>
              <a:rPr lang="en-US" altLang="ko-KR" sz="1200" dirty="0" err="1"/>
              <a:t>rot.per</a:t>
            </a:r>
            <a:r>
              <a:rPr lang="en-US" altLang="ko-KR" sz="1200" dirty="0"/>
              <a:t> = 0.1,                       colors = pal2)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9710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21370</TotalTime>
  <Words>3836</Words>
  <Application>Microsoft Office PowerPoint</Application>
  <PresentationFormat>와이드스크린</PresentationFormat>
  <Paragraphs>352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Microsoft GothicNeo</vt:lpstr>
      <vt:lpstr>Spoqa Han Sans Neo</vt:lpstr>
      <vt:lpstr>맑은 고딕</vt:lpstr>
      <vt:lpstr>ADLaM Display</vt:lpstr>
      <vt:lpstr>Arial</vt:lpstr>
      <vt:lpstr>Eras Bold ITC</vt:lpstr>
      <vt:lpstr>Garamond</vt:lpstr>
      <vt:lpstr>SavonVTI</vt:lpstr>
      <vt:lpstr>대구은행 고객 데이터분석과 전략 제안</vt:lpstr>
      <vt:lpstr>소개</vt:lpstr>
      <vt:lpstr>대출고객 데이터 분석</vt:lpstr>
      <vt:lpstr> 대출자 측면</vt:lpstr>
      <vt:lpstr>＜대출 연체기간에 영향을 미치는 요소＞</vt:lpstr>
      <vt:lpstr>PowerPoint 프레젠테이션</vt:lpstr>
      <vt:lpstr>PowerPoint 프레젠테이션</vt:lpstr>
      <vt:lpstr>결과예측</vt:lpstr>
      <vt:lpstr>워드클라우드 코드</vt:lpstr>
      <vt:lpstr> ＳＮＳ 이용성향과 대출 연체기간의 연관성 </vt:lpstr>
      <vt:lpstr> SNS 이용성향과 대출 연체기간의 연관성 </vt:lpstr>
      <vt:lpstr> SNS 이용성향과 대출 연체기간의 연관성 - 회귀분석 </vt:lpstr>
      <vt:lpstr> 1.ＳＮＳ 이용성향과 대출 연체기간의 연관성 - 회귀분석 </vt:lpstr>
      <vt:lpstr>관련코드</vt:lpstr>
      <vt:lpstr>이용약관 집중도와 대출 연체기간의 연관성</vt:lpstr>
      <vt:lpstr>이용약관 집중도와  대출 연체기간의 연관성-회귀분석</vt:lpstr>
      <vt:lpstr>2.이용약관 집중도와 대출 연체기간의 연관성-회귀분석</vt:lpstr>
      <vt:lpstr>관련코드</vt:lpstr>
      <vt:lpstr>수치 정교화 </vt:lpstr>
      <vt:lpstr>수치 정교화 결과</vt:lpstr>
      <vt:lpstr>시각화</vt:lpstr>
      <vt:lpstr>관련 코드</vt:lpstr>
      <vt:lpstr>SNS이용성향, 이용약관 유의정도가 대출 여부에 미치는 정도</vt:lpstr>
      <vt:lpstr>SNS이용성향, 이용약관 유의정도가 대출 여부에 미치는 정도</vt:lpstr>
      <vt:lpstr>SNS이용성향, 이용약관 유의정도가 대출 여부에 미치는 정도</vt:lpstr>
      <vt:lpstr>관련코드</vt:lpstr>
      <vt:lpstr>거주지역과 대출여부의 연관성</vt:lpstr>
      <vt:lpstr>거주지역과 대출여부의 연관성</vt:lpstr>
      <vt:lpstr>거주지역과 대출여부의 연관성</vt:lpstr>
      <vt:lpstr>PowerPoint 프레젠테이션</vt:lpstr>
      <vt:lpstr>관련 코드</vt:lpstr>
      <vt:lpstr>시각화</vt:lpstr>
      <vt:lpstr>관련코드</vt:lpstr>
      <vt:lpstr>거주지역과 연체기간의 연관성</vt:lpstr>
      <vt:lpstr>거주지역과 연체기간의 연관성</vt:lpstr>
      <vt:lpstr>T-test 진행</vt:lpstr>
      <vt:lpstr>관련코드</vt:lpstr>
      <vt:lpstr>전략제안</vt:lpstr>
      <vt:lpstr>머신 러닝을 통한 대출 연체기간 예측 </vt:lpstr>
      <vt:lpstr>머신 러닝을 이용한  대출 연체기간 예측</vt:lpstr>
      <vt:lpstr>머신러닝을 이용한 대출연체기간 예측</vt:lpstr>
      <vt:lpstr>Linear Regression</vt:lpstr>
      <vt:lpstr>Apply Model을 통한 예측값 도입</vt:lpstr>
      <vt:lpstr>Apply Model을 통한 예측 값 도입</vt:lpstr>
      <vt:lpstr>Performance 오퍼레이터를 통한 모형평가</vt:lpstr>
      <vt:lpstr>활용방안</vt:lpstr>
      <vt:lpstr>예금고객 데이터 분석</vt:lpstr>
      <vt:lpstr>예금고객 데이터 분석</vt:lpstr>
      <vt:lpstr>예금 납입유형에 따른 고객 분류</vt:lpstr>
      <vt:lpstr>예금자 군집화</vt:lpstr>
      <vt:lpstr>데이터 표준화</vt:lpstr>
      <vt:lpstr>군집의 수 증가에 따른 TWSS 변화</vt:lpstr>
      <vt:lpstr>군집화 실행 （ｋ＝２）</vt:lpstr>
      <vt:lpstr>군집화 실행 （ｋ＝３）</vt:lpstr>
      <vt:lpstr>군집화 결과</vt:lpstr>
      <vt:lpstr>관련 코드</vt:lpstr>
      <vt:lpstr>예금납입 유형에 따른 총자산 상승률</vt:lpstr>
      <vt:lpstr>예금납입 유형에 따른 총자산 상승률</vt:lpstr>
      <vt:lpstr>예금 관련 뉴스 텍스트 네트워크 분석</vt:lpstr>
      <vt:lpstr>관련 코드</vt:lpstr>
      <vt:lpstr>예금납입 유형에 따른 총자산 상승률</vt:lpstr>
      <vt:lpstr>예금납입 유형에 따른 총자산 상승률</vt:lpstr>
      <vt:lpstr>예금납입 유형에 따른 총자산 상승률</vt:lpstr>
      <vt:lpstr>예금납입 유형에 따른 총자산 상승률</vt:lpstr>
      <vt:lpstr>관련코드</vt:lpstr>
      <vt:lpstr>전략제안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대구은행 데이터분석과 전략 제안</dc:title>
  <dc:creator>Si Moon</dc:creator>
  <cp:lastModifiedBy>Moon Si</cp:lastModifiedBy>
  <cp:revision>3</cp:revision>
  <dcterms:created xsi:type="dcterms:W3CDTF">2023-11-30T11:20:34Z</dcterms:created>
  <dcterms:modified xsi:type="dcterms:W3CDTF">2023-12-15T07:31:32Z</dcterms:modified>
</cp:coreProperties>
</file>