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95" r:id="rId3"/>
    <p:sldId id="297" r:id="rId4"/>
    <p:sldId id="296" r:id="rId5"/>
    <p:sldId id="299" r:id="rId6"/>
    <p:sldId id="300" r:id="rId7"/>
    <p:sldId id="281" r:id="rId8"/>
    <p:sldId id="298" r:id="rId9"/>
    <p:sldId id="301" r:id="rId10"/>
    <p:sldId id="291" r:id="rId11"/>
    <p:sldId id="284" r:id="rId12"/>
    <p:sldId id="272" r:id="rId13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6" autoAdjust="0"/>
    <p:restoredTop sz="94706"/>
  </p:normalViewPr>
  <p:slideViewPr>
    <p:cSldViewPr snapToGrid="0">
      <p:cViewPr>
        <p:scale>
          <a:sx n="75" d="100"/>
          <a:sy n="75" d="100"/>
        </p:scale>
        <p:origin x="-1018" y="-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A209-E193-AF4E-96D2-86F5B16E1682}" type="datetimeFigureOut">
              <a:rPr kumimoji="1" lang="x-none" altLang="en-US" smtClean="0"/>
              <a:t>2025-03-17</a:t>
            </a:fld>
            <a:endParaRPr kumimoji="1" lang="x-none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x-none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7DEA0-5FF4-2A4E-84C2-5BCE6818F764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2849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DEA0-5FF4-2A4E-84C2-5BCE6818F764}" type="slidenum">
              <a:rPr kumimoji="1" lang="x-none" altLang="en-US" smtClean="0"/>
              <a:t>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705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DEA0-5FF4-2A4E-84C2-5BCE6818F764}" type="slidenum">
              <a:rPr kumimoji="1" lang="x-none" altLang="en-US" smtClean="0"/>
              <a:t>11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159326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DEA0-5FF4-2A4E-84C2-5BCE6818F764}" type="slidenum">
              <a:rPr kumimoji="1" lang="x-none" altLang="en-US" smtClean="0"/>
              <a:t>12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67773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DEA0-5FF4-2A4E-84C2-5BCE6818F764}" type="slidenum">
              <a:rPr kumimoji="1" lang="x-none" altLang="en-US" smtClean="0"/>
              <a:t>3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705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DEA0-5FF4-2A4E-84C2-5BCE6818F764}" type="slidenum">
              <a:rPr kumimoji="1" lang="x-none" altLang="en-US" smtClean="0"/>
              <a:t>4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370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DEA0-5FF4-2A4E-84C2-5BCE6818F764}" type="slidenum">
              <a:rPr kumimoji="1" lang="x-none" altLang="en-US" smtClean="0"/>
              <a:t>5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7866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DEA0-5FF4-2A4E-84C2-5BCE6818F764}" type="slidenum">
              <a:rPr kumimoji="1" lang="x-none" altLang="en-US" smtClean="0"/>
              <a:t>6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78664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DEA0-5FF4-2A4E-84C2-5BCE6818F764}" type="slidenum">
              <a:rPr kumimoji="1" lang="x-none" altLang="en-US" smtClean="0"/>
              <a:t>7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7866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DEA0-5FF4-2A4E-84C2-5BCE6818F764}" type="slidenum">
              <a:rPr kumimoji="1" lang="x-none" altLang="en-US" smtClean="0"/>
              <a:t>8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78664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DEA0-5FF4-2A4E-84C2-5BCE6818F764}" type="slidenum">
              <a:rPr kumimoji="1" lang="x-none" altLang="en-US" smtClean="0"/>
              <a:t>9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7866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7DEA0-5FF4-2A4E-84C2-5BCE6818F764}" type="slidenum">
              <a:rPr kumimoji="1" lang="x-none" altLang="en-US" smtClean="0"/>
              <a:t>10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5574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4264AB2-0C9C-BE26-B45D-9B6054006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AE023CB-7048-1296-D09D-B30D63613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446F6C-0637-441D-33D5-25404A09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E25-DBD0-FC44-B711-2AC18ED37A48}" type="datetimeFigureOut">
              <a:rPr kumimoji="1" lang="x-none" altLang="en-US" smtClean="0"/>
              <a:t>2025-03-17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948C89D-0C40-95AB-25AB-D676F9D6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830244E-089F-AFE9-0431-4E153AD6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5CA-7A6B-5C40-8417-069C34FF9A5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54824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4716827-DE01-B8C6-6141-405EE832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F4DD3DE-B373-69AE-67A8-F6B881674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6593810-3CF2-733F-2B8E-1437B03E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E25-DBD0-FC44-B711-2AC18ED37A48}" type="datetimeFigureOut">
              <a:rPr kumimoji="1" lang="x-none" altLang="en-US" smtClean="0"/>
              <a:t>2025-03-17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01670A-18D6-C75D-481F-635D1BF5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7A491C5-AFF9-3315-A4BD-9286B72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5CA-7A6B-5C40-8417-069C34FF9A5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549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D1DA4092-8A82-E91A-DDEA-000832B6A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81F319A-36FF-1079-342E-6A6EFA047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19B7102-EB5B-26E1-8662-08166B0D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E25-DBD0-FC44-B711-2AC18ED37A48}" type="datetimeFigureOut">
              <a:rPr kumimoji="1" lang="x-none" altLang="en-US" smtClean="0"/>
              <a:t>2025-03-17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1E4041C-5D98-E4C8-F8AD-5805AE42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360AC35-DFEA-ECB1-4753-CFA37DDC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5CA-7A6B-5C40-8417-069C34FF9A5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70112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C0513C4-6371-6ED7-59F2-E42CFD78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7C7697A-D756-D41D-AD22-B8D280D1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0BF9930-871B-E332-1DFC-C24946C0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E25-DBD0-FC44-B711-2AC18ED37A48}" type="datetimeFigureOut">
              <a:rPr kumimoji="1" lang="x-none" altLang="en-US" smtClean="0"/>
              <a:t>2025-03-17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286344B-1E1B-3E4B-97D0-7FCF36A9B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6503858-59FD-C18B-0E97-F43D9A0E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5CA-7A6B-5C40-8417-069C34FF9A5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32413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219AE8C-E654-978E-E401-72598630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3D742EA-8196-9E87-64F6-22DF5A3B3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4919E45-55F7-96C8-932E-62D7EDC9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E25-DBD0-FC44-B711-2AC18ED37A48}" type="datetimeFigureOut">
              <a:rPr kumimoji="1" lang="x-none" altLang="en-US" smtClean="0"/>
              <a:t>2025-03-17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911ADBD-E569-D944-26C1-89E46B33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6365A9D-B098-CE0B-4A29-4221B2CA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5CA-7A6B-5C40-8417-069C34FF9A5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99796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FD2D13-9B6A-3E5D-665B-A35C9891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444E142-61D5-B33E-6173-4F049823F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FE0E391E-D41A-DF41-BE70-C56831E13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18239381-A80B-3F2C-D13A-18986C38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E25-DBD0-FC44-B711-2AC18ED37A48}" type="datetimeFigureOut">
              <a:rPr kumimoji="1" lang="x-none" altLang="en-US" smtClean="0"/>
              <a:t>2025-03-17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13414FF-2B6E-00ED-6487-9779916B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028D744F-3F47-55CB-27ED-2D7A7DCC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5CA-7A6B-5C40-8417-069C34FF9A5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35394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841B43-0CE8-6922-40D6-7B73776B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50A45A4A-0253-CA18-E8F3-6F9FFE84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4573F2C-1C7B-D28A-CDAB-EDA17E188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ECE07362-0C10-0A52-2513-CEBCA8E8B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36795D9-8452-D2D8-366F-1C806AAFE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48985E19-0021-E1F5-2C93-34AA4118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E25-DBD0-FC44-B711-2AC18ED37A48}" type="datetimeFigureOut">
              <a:rPr kumimoji="1" lang="x-none" altLang="en-US" smtClean="0"/>
              <a:t>2025-03-17</a:t>
            </a:fld>
            <a:endParaRPr kumimoji="1" lang="x-none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BC5CD6A3-E98D-7B16-B844-657DB212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583BE7D-9639-857E-D10D-43454E8FA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5CA-7A6B-5C40-8417-069C34FF9A5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2526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34FBBB6-4E33-0FB9-1686-CB93C57F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39B92342-7E50-0C00-1BCA-F016FDFB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E25-DBD0-FC44-B711-2AC18ED37A48}" type="datetimeFigureOut">
              <a:rPr kumimoji="1" lang="x-none" altLang="en-US" smtClean="0"/>
              <a:t>2025-03-17</a:t>
            </a:fld>
            <a:endParaRPr kumimoji="1" lang="x-none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ECA0CC7-E698-BD43-0ADA-DAB91BDA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4CA53B9-173A-6482-02E1-A8DF3174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5CA-7A6B-5C40-8417-069C34FF9A5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3426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8C0BF3C-5ABC-A435-A328-E3B9CB19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E25-DBD0-FC44-B711-2AC18ED37A48}" type="datetimeFigureOut">
              <a:rPr kumimoji="1" lang="x-none" altLang="en-US" smtClean="0"/>
              <a:t>2025-03-17</a:t>
            </a:fld>
            <a:endParaRPr kumimoji="1" lang="x-none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BF2034C-86C3-7E12-AEE9-11E41B32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461EC00E-1B6E-6D2C-AE9A-E110EC33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5CA-7A6B-5C40-8417-069C34FF9A5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89122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8C921BF-5A32-C444-C861-7F30B393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6B0A48B-FDFE-919D-3CAA-783694923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B73644E-D41A-9725-F505-5703FB537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AC54D98-6B68-1010-9BDC-E11664AA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E25-DBD0-FC44-B711-2AC18ED37A48}" type="datetimeFigureOut">
              <a:rPr kumimoji="1" lang="x-none" altLang="en-US" smtClean="0"/>
              <a:t>2025-03-17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D73F92F1-3BCB-3B62-3171-86E08500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D3319A9C-25A1-83DB-4B0D-12B78286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5CA-7A6B-5C40-8417-069C34FF9A5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99388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741A85A-E41F-4DFF-383B-5A6C34EB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0940B1D-3734-6C07-1AC2-88907B682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x-none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C4CEA74E-48B9-7A9A-A129-7B9459DFA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5E85D31-DA3C-4BA7-6AC7-A0E362BC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0E25-DBD0-FC44-B711-2AC18ED37A48}" type="datetimeFigureOut">
              <a:rPr kumimoji="1" lang="x-none" altLang="en-US" smtClean="0"/>
              <a:t>2025-03-17</a:t>
            </a:fld>
            <a:endParaRPr kumimoji="1" lang="x-none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D17B4A4-D042-8FCB-7FFB-065E6EFA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6FB4B41-9DC8-A99F-AE52-DBAFCBF7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235CA-7A6B-5C40-8417-069C34FF9A5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770569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35947E7-9508-DDFD-7AAC-C00AF599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6722EE1-9AD3-FADF-FD25-96CF7E8B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x-none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126D21C-22D1-8D1C-9DA2-C79074F06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0E25-DBD0-FC44-B711-2AC18ED37A48}" type="datetimeFigureOut">
              <a:rPr kumimoji="1" lang="x-none" altLang="en-US" smtClean="0"/>
              <a:t>2025-03-17</a:t>
            </a:fld>
            <a:endParaRPr kumimoji="1" lang="x-none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306209AF-048D-9458-5B27-E4942AE73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327FD89-3734-39A1-62FD-AF1B41CBA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235CA-7A6B-5C40-8417-069C34FF9A59}" type="slidenum">
              <a:rPr kumimoji="1" lang="x-none" altLang="en-US" smtClean="0"/>
              <a:t>‹#›</a:t>
            </a:fld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1072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376DC8A-ADA0-DFC9-F247-EB18ED089E6C}"/>
              </a:ext>
            </a:extLst>
          </p:cNvPr>
          <p:cNvSpPr/>
          <p:nvPr/>
        </p:nvSpPr>
        <p:spPr>
          <a:xfrm>
            <a:off x="0" y="0"/>
            <a:ext cx="164592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67"/>
                </a:schemeClr>
              </a:gs>
              <a:gs pos="100000">
                <a:schemeClr val="bg1"/>
              </a:gs>
              <a:gs pos="1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1325EC0-ADF6-440D-E684-4F1E369AB06B}"/>
              </a:ext>
            </a:extLst>
          </p:cNvPr>
          <p:cNvGrpSpPr/>
          <p:nvPr/>
        </p:nvGrpSpPr>
        <p:grpSpPr>
          <a:xfrm>
            <a:off x="606153" y="329184"/>
            <a:ext cx="433615" cy="291709"/>
            <a:chOff x="3133344" y="573024"/>
            <a:chExt cx="414528" cy="291709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D710EFB-CCD0-71E7-E725-F9245FEEB10B}"/>
                </a:ext>
              </a:extLst>
            </p:cNvPr>
            <p:cNvSpPr/>
            <p:nvPr/>
          </p:nvSpPr>
          <p:spPr>
            <a:xfrm>
              <a:off x="3133344" y="573024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3C414B6-CC93-F9E8-0B90-3A7BCC98B294}"/>
                </a:ext>
              </a:extLst>
            </p:cNvPr>
            <p:cNvSpPr/>
            <p:nvPr/>
          </p:nvSpPr>
          <p:spPr>
            <a:xfrm>
              <a:off x="3133344" y="690747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28C0F506-7992-514B-3DFB-A8531A82B539}"/>
                </a:ext>
              </a:extLst>
            </p:cNvPr>
            <p:cNvSpPr/>
            <p:nvPr/>
          </p:nvSpPr>
          <p:spPr>
            <a:xfrm>
              <a:off x="3133344" y="815965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699C8DB-0CF1-C763-6EB3-21BC2DC5E1FB}"/>
              </a:ext>
            </a:extLst>
          </p:cNvPr>
          <p:cNvSpPr/>
          <p:nvPr/>
        </p:nvSpPr>
        <p:spPr>
          <a:xfrm>
            <a:off x="1645920" y="0"/>
            <a:ext cx="1054608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95D99A2-DE61-0CC4-4BD5-B7BAF5016CAC}"/>
              </a:ext>
            </a:extLst>
          </p:cNvPr>
          <p:cNvSpPr txBox="1"/>
          <p:nvPr/>
        </p:nvSpPr>
        <p:spPr>
          <a:xfrm>
            <a:off x="2262433" y="1962398"/>
            <a:ext cx="9209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b="1" dirty="0" smtClean="0">
                <a:latin typeface="SB AggroOTF Medium" panose="02020503020101020101" pitchFamily="18" charset="-127"/>
                <a:ea typeface="SB AggroOTF Medium" panose="02020503020101020101" pitchFamily="18" charset="-127"/>
                <a:cs typeface="Pretendard" panose="02000503000000020004" pitchFamily="2" charset="-127"/>
              </a:rPr>
              <a:t>이미지를 통한 제품 결함 탐지</a:t>
            </a:r>
            <a:endParaRPr kumimoji="1" lang="x-none" altLang="en-US" sz="5400" b="1" dirty="0">
              <a:latin typeface="SB AggroOTF Medium" panose="02020503020101020101" pitchFamily="18" charset="-127"/>
              <a:ea typeface="SB AggroOTF Medium" panose="02020503020101020101" pitchFamily="18" charset="-127"/>
              <a:cs typeface="Pretendard" panose="02000503000000020004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5CD1AF6-7FA8-AEAA-4794-46EC7D9FA225}"/>
              </a:ext>
            </a:extLst>
          </p:cNvPr>
          <p:cNvSpPr txBox="1"/>
          <p:nvPr/>
        </p:nvSpPr>
        <p:spPr>
          <a:xfrm>
            <a:off x="2851150" y="3844612"/>
            <a:ext cx="813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cs typeface="Pretendard" panose="02000503000000020004" pitchFamily="2" charset="-127"/>
              </a:rPr>
              <a:t>2143956 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cs typeface="Pretendard" panose="02000503000000020004" pitchFamily="2" charset="-127"/>
              </a:rPr>
              <a:t>선창범</a:t>
            </a:r>
            <a:r>
              <a:rPr kumimoji="1" lang="en-US" altLang="ko-KR" sz="2400" dirty="0" smtClean="0">
                <a:solidFill>
                  <a:schemeClr val="bg1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dirty="0">
                <a:solidFill>
                  <a:schemeClr val="bg1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cs typeface="Pretendard" panose="02000503000000020004" pitchFamily="2" charset="-127"/>
              </a:rPr>
              <a:t/>
            </a:r>
            <a:br>
              <a:rPr kumimoji="1" lang="en-US" altLang="ko-KR" sz="2400" dirty="0">
                <a:solidFill>
                  <a:schemeClr val="bg1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cs typeface="Pretendard" panose="02000503000000020004" pitchFamily="2" charset="-127"/>
              </a:rPr>
            </a:br>
            <a:r>
              <a:rPr kumimoji="1" lang="en-US" altLang="ko-KR" sz="2400" dirty="0">
                <a:solidFill>
                  <a:schemeClr val="bg1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cs typeface="Pretendard" panose="02000503000000020004" pitchFamily="2" charset="-127"/>
              </a:rPr>
              <a:t>2243807 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cs typeface="Pretendard" panose="02000503000000020004" pitchFamily="2" charset="-127"/>
              </a:rPr>
              <a:t>문석영 </a:t>
            </a:r>
            <a:endParaRPr kumimoji="1" lang="en-US" altLang="ko-KR" sz="2400" dirty="0" smtClean="0">
              <a:solidFill>
                <a:schemeClr val="bg1">
                  <a:lumMod val="50000"/>
                </a:schemeClr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2400" dirty="0">
                <a:solidFill>
                  <a:schemeClr val="bg1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cs typeface="Pretendard" panose="02000503000000020004" pitchFamily="2" charset="-127"/>
              </a:rPr>
              <a:t>2144112 </a:t>
            </a:r>
            <a:r>
              <a:rPr kumimoji="1" lang="ko-KR" altLang="en-US" sz="2400" dirty="0" smtClean="0">
                <a:solidFill>
                  <a:schemeClr val="bg1">
                    <a:lumMod val="50000"/>
                  </a:schemeClr>
                </a:solidFill>
                <a:latin typeface="NanumSquareRoundOTF Regular" panose="020B0600000101010101" pitchFamily="34" charset="-127"/>
                <a:ea typeface="NanumSquareRoundOTF Regular" panose="020B0600000101010101" pitchFamily="34" charset="-127"/>
                <a:cs typeface="Pretendard" panose="02000503000000020004" pitchFamily="2" charset="-127"/>
              </a:rPr>
              <a:t>최혜성</a:t>
            </a:r>
            <a:endParaRPr kumimoji="1" lang="x-none" altLang="en-US" sz="2400" dirty="0">
              <a:solidFill>
                <a:schemeClr val="bg1">
                  <a:lumMod val="50000"/>
                </a:schemeClr>
              </a:solidFill>
              <a:latin typeface="NanumSquareRoundOTF Regular" panose="020B0600000101010101" pitchFamily="34" charset="-127"/>
              <a:ea typeface="NanumSquareRoundOTF Regular" panose="020B0600000101010101" pitchFamily="34" charset="-127"/>
              <a:cs typeface="Pretendard" panose="02000503000000020004" pitchFamily="2" charset="-127"/>
            </a:endParaRPr>
          </a:p>
        </p:txBody>
      </p:sp>
      <p:pic>
        <p:nvPicPr>
          <p:cNvPr id="1026" name="Picture 2" descr="동아대학교 로고 ai 일러스트 파일 다운">
            <a:extLst>
              <a:ext uri="{FF2B5EF4-FFF2-40B4-BE49-F238E27FC236}">
                <a16:creationId xmlns="" xmlns:a16="http://schemas.microsoft.com/office/drawing/2014/main" id="{6DD229DB-5899-C905-216A-6B7C69CA2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4" t="14222" r="14132" b="37048"/>
          <a:stretch/>
        </p:blipFill>
        <p:spPr bwMode="auto">
          <a:xfrm>
            <a:off x="67887" y="3011116"/>
            <a:ext cx="1510146" cy="105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43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376DC8A-ADA0-DFC9-F247-EB18ED089E6C}"/>
              </a:ext>
            </a:extLst>
          </p:cNvPr>
          <p:cNvSpPr/>
          <p:nvPr/>
        </p:nvSpPr>
        <p:spPr>
          <a:xfrm>
            <a:off x="0" y="0"/>
            <a:ext cx="164592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67"/>
                </a:schemeClr>
              </a:gs>
              <a:gs pos="100000">
                <a:schemeClr val="bg1"/>
              </a:gs>
              <a:gs pos="1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1325EC0-ADF6-440D-E684-4F1E369AB06B}"/>
              </a:ext>
            </a:extLst>
          </p:cNvPr>
          <p:cNvGrpSpPr/>
          <p:nvPr/>
        </p:nvGrpSpPr>
        <p:grpSpPr>
          <a:xfrm>
            <a:off x="606153" y="254483"/>
            <a:ext cx="433615" cy="433615"/>
            <a:chOff x="3133343" y="498323"/>
            <a:chExt cx="414528" cy="433615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D710EFB-CCD0-71E7-E725-F9245FEEB10B}"/>
                </a:ext>
              </a:extLst>
            </p:cNvPr>
            <p:cNvSpPr/>
            <p:nvPr/>
          </p:nvSpPr>
          <p:spPr>
            <a:xfrm rot="18900000">
              <a:off x="3133343" y="690745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3C414B6-CC93-F9E8-0B90-3A7BCC98B294}"/>
                </a:ext>
              </a:extLst>
            </p:cNvPr>
            <p:cNvSpPr/>
            <p:nvPr/>
          </p:nvSpPr>
          <p:spPr>
            <a:xfrm rot="2700000">
              <a:off x="3123801" y="691820"/>
              <a:ext cx="433615" cy="46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EC54BA-6CEF-795C-92DE-ADF8402A6D1F}"/>
              </a:ext>
            </a:extLst>
          </p:cNvPr>
          <p:cNvSpPr txBox="1"/>
          <p:nvPr/>
        </p:nvSpPr>
        <p:spPr>
          <a:xfrm>
            <a:off x="441290" y="2899355"/>
            <a:ext cx="763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진행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24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사항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24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점검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A71CF58-CEF5-58C6-94F2-3100F24EC3A8}"/>
              </a:ext>
            </a:extLst>
          </p:cNvPr>
          <p:cNvSpPr txBox="1"/>
          <p:nvPr/>
        </p:nvSpPr>
        <p:spPr>
          <a:xfrm>
            <a:off x="480061" y="635720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7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endParaRPr kumimoji="1" lang="x-none" altLang="en-US" sz="2000" dirty="0">
              <a:solidFill>
                <a:schemeClr val="bg1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="" xmlns:a16="http://schemas.microsoft.com/office/drawing/2014/main" id="{D96E2FAA-9E39-917D-5D34-5FBE40CB92AB}"/>
              </a:ext>
            </a:extLst>
          </p:cNvPr>
          <p:cNvSpPr/>
          <p:nvPr/>
        </p:nvSpPr>
        <p:spPr>
          <a:xfrm>
            <a:off x="5267632" y="2513679"/>
            <a:ext cx="3086012" cy="4282568"/>
          </a:xfrm>
          <a:prstGeom prst="roundRect">
            <a:avLst>
              <a:gd name="adj" fmla="val 9817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2700"/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="" xmlns:a16="http://schemas.microsoft.com/office/drawing/2014/main" id="{51D07C26-AF8B-77EC-CEC4-0A5F4CA06510}"/>
              </a:ext>
            </a:extLst>
          </p:cNvPr>
          <p:cNvSpPr/>
          <p:nvPr/>
        </p:nvSpPr>
        <p:spPr>
          <a:xfrm>
            <a:off x="8765192" y="2498567"/>
            <a:ext cx="3086012" cy="4282568"/>
          </a:xfrm>
          <a:prstGeom prst="roundRect">
            <a:avLst>
              <a:gd name="adj" fmla="val 9817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2700"/>
          </a:p>
        </p:txBody>
      </p:sp>
      <p:cxnSp>
        <p:nvCxnSpPr>
          <p:cNvPr id="26" name="Straight Connector 53">
            <a:extLst>
              <a:ext uri="{FF2B5EF4-FFF2-40B4-BE49-F238E27FC236}">
                <a16:creationId xmlns="" xmlns:a16="http://schemas.microsoft.com/office/drawing/2014/main" id="{0E23F169-73CF-2F5A-2344-B81C8E5AA0AB}"/>
              </a:ext>
            </a:extLst>
          </p:cNvPr>
          <p:cNvCxnSpPr/>
          <p:nvPr/>
        </p:nvCxnSpPr>
        <p:spPr>
          <a:xfrm>
            <a:off x="6583996" y="3961006"/>
            <a:ext cx="4726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889C3CF-0D04-ADDC-7B64-95B67249287A}"/>
              </a:ext>
            </a:extLst>
          </p:cNvPr>
          <p:cNvSpPr txBox="1"/>
          <p:nvPr/>
        </p:nvSpPr>
        <p:spPr>
          <a:xfrm>
            <a:off x="8765192" y="3036936"/>
            <a:ext cx="3086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NanumSquare Neo OTF ExtraBold" pitchFamily="2" charset="-127"/>
                <a:ea typeface="NanumSquare Neo OTF ExtraBold" pitchFamily="2" charset="-127"/>
              </a:rPr>
              <a:t>문석영</a:t>
            </a:r>
            <a:endParaRPr lang="x-none" sz="3200" b="1" dirty="0"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cxnSp>
        <p:nvCxnSpPr>
          <p:cNvPr id="28" name="Straight Connector 56">
            <a:extLst>
              <a:ext uri="{FF2B5EF4-FFF2-40B4-BE49-F238E27FC236}">
                <a16:creationId xmlns="" xmlns:a16="http://schemas.microsoft.com/office/drawing/2014/main" id="{295FB753-8E09-E162-262D-2AC3E915A0B7}"/>
              </a:ext>
            </a:extLst>
          </p:cNvPr>
          <p:cNvCxnSpPr/>
          <p:nvPr/>
        </p:nvCxnSpPr>
        <p:spPr>
          <a:xfrm>
            <a:off x="10163537" y="3961006"/>
            <a:ext cx="4726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">
            <a:extLst>
              <a:ext uri="{FF2B5EF4-FFF2-40B4-BE49-F238E27FC236}">
                <a16:creationId xmlns="" xmlns:a16="http://schemas.microsoft.com/office/drawing/2014/main" id="{9C1E6A6E-D48C-4E98-3CAC-9154EED1F315}"/>
              </a:ext>
            </a:extLst>
          </p:cNvPr>
          <p:cNvSpPr/>
          <p:nvPr/>
        </p:nvSpPr>
        <p:spPr>
          <a:xfrm>
            <a:off x="1696478" y="2498567"/>
            <a:ext cx="3086012" cy="4282568"/>
          </a:xfrm>
          <a:prstGeom prst="roundRect">
            <a:avLst>
              <a:gd name="adj" fmla="val 9817"/>
            </a:avLst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sz="2700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6F5098B1-5666-A86E-F832-AED0CB85EFFE}"/>
              </a:ext>
            </a:extLst>
          </p:cNvPr>
          <p:cNvSpPr txBox="1"/>
          <p:nvPr/>
        </p:nvSpPr>
        <p:spPr>
          <a:xfrm>
            <a:off x="1696478" y="3036938"/>
            <a:ext cx="3086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NanumSquare Neo OTF ExtraBold" pitchFamily="2" charset="-127"/>
                <a:ea typeface="NanumSquare Neo OTF ExtraBold" pitchFamily="2" charset="-127"/>
              </a:rPr>
              <a:t>선창범</a:t>
            </a:r>
            <a:endParaRPr lang="x-none" sz="3200" b="1" dirty="0"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cxnSp>
        <p:nvCxnSpPr>
          <p:cNvPr id="32" name="Straight Connector 59">
            <a:extLst>
              <a:ext uri="{FF2B5EF4-FFF2-40B4-BE49-F238E27FC236}">
                <a16:creationId xmlns="" xmlns:a16="http://schemas.microsoft.com/office/drawing/2014/main" id="{22A0F757-96F3-2D1C-31CE-C8CF29142FE7}"/>
              </a:ext>
            </a:extLst>
          </p:cNvPr>
          <p:cNvCxnSpPr/>
          <p:nvPr/>
        </p:nvCxnSpPr>
        <p:spPr>
          <a:xfrm>
            <a:off x="3003140" y="3986975"/>
            <a:ext cx="47268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4A834474-87E8-3B45-F2A3-418103F15F7A}"/>
              </a:ext>
            </a:extLst>
          </p:cNvPr>
          <p:cNvSpPr txBox="1"/>
          <p:nvPr/>
        </p:nvSpPr>
        <p:spPr>
          <a:xfrm>
            <a:off x="8765192" y="4339564"/>
            <a:ext cx="3086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NanumSquare Neo OTF ExtraBold" pitchFamily="2" charset="-127"/>
                <a:ea typeface="NanumSquare Neo OTF ExtraBold" pitchFamily="2" charset="-127"/>
              </a:rPr>
              <a:t>실제 데이터 </a:t>
            </a:r>
            <a:r>
              <a:rPr lang="ko-KR" altLang="en-US" sz="3200" b="1" dirty="0" err="1" smtClean="0">
                <a:latin typeface="NanumSquare Neo OTF ExtraBold" pitchFamily="2" charset="-127"/>
                <a:ea typeface="NanumSquare Neo OTF ExtraBold" pitchFamily="2" charset="-127"/>
              </a:rPr>
              <a:t>로더</a:t>
            </a:r>
            <a:r>
              <a:rPr lang="ko-KR" altLang="en-US" sz="3200" b="1" dirty="0" smtClean="0">
                <a:latin typeface="NanumSquare Neo OTF ExtraBold" pitchFamily="2" charset="-127"/>
                <a:ea typeface="NanumSquare Neo OTF ExtraBold" pitchFamily="2" charset="-127"/>
              </a:rPr>
              <a:t> 및 모델 구현</a:t>
            </a:r>
            <a:endParaRPr lang="x-none" sz="3200" b="1" dirty="0"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5A693B48-9C23-A4D6-1056-E60EC29176D3}"/>
              </a:ext>
            </a:extLst>
          </p:cNvPr>
          <p:cNvGrpSpPr/>
          <p:nvPr/>
        </p:nvGrpSpPr>
        <p:grpSpPr>
          <a:xfrm>
            <a:off x="2094916" y="393349"/>
            <a:ext cx="10233855" cy="646331"/>
            <a:chOff x="2284613" y="1450774"/>
            <a:chExt cx="8185952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5AE894A2-6C09-57F6-191B-553079215711}"/>
                </a:ext>
              </a:extLst>
            </p:cNvPr>
            <p:cNvSpPr txBox="1"/>
            <p:nvPr/>
          </p:nvSpPr>
          <p:spPr>
            <a:xfrm>
              <a:off x="2284613" y="1450774"/>
              <a:ext cx="6249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36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🪧</a:t>
              </a:r>
              <a:endParaRPr kumimoji="1" lang="x-none" altLang="en-US" sz="3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503DF4D8-7059-7904-A319-F4CCB5978868}"/>
                </a:ext>
              </a:extLst>
            </p:cNvPr>
            <p:cNvSpPr txBox="1"/>
            <p:nvPr/>
          </p:nvSpPr>
          <p:spPr>
            <a:xfrm>
              <a:off x="2847794" y="1492131"/>
              <a:ext cx="76227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역할 분담</a:t>
              </a:r>
              <a:endParaRPr lang="x-none" altLang="en-US" sz="3200" b="1" dirty="0">
                <a:latin typeface="SB AggroOTF Light" panose="02020503020101020101" pitchFamily="18" charset="-127"/>
                <a:ea typeface="SB AggroOTF Light" panose="02020503020101020101" pitchFamily="18" charset="-127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F5098B1-5666-A86E-F832-AED0CB85EFFE}"/>
              </a:ext>
            </a:extLst>
          </p:cNvPr>
          <p:cNvSpPr txBox="1"/>
          <p:nvPr/>
        </p:nvSpPr>
        <p:spPr>
          <a:xfrm>
            <a:off x="1696478" y="4104437"/>
            <a:ext cx="30860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NanumSquare Neo OTF ExtraBold" pitchFamily="2" charset="-127"/>
                <a:ea typeface="NanumSquare Neo OTF ExtraBold" pitchFamily="2" charset="-127"/>
              </a:rPr>
              <a:t>프로젝트 총괄 </a:t>
            </a:r>
            <a:r>
              <a:rPr lang="en-US" altLang="ko-KR" sz="3200" b="1" dirty="0" smtClean="0">
                <a:latin typeface="NanumSquare Neo OTF ExtraBold" pitchFamily="2" charset="-127"/>
                <a:ea typeface="NanumSquare Neo OTF ExtraBold" pitchFamily="2" charset="-127"/>
              </a:rPr>
              <a:t>(</a:t>
            </a:r>
            <a:r>
              <a:rPr lang="ko-KR" altLang="en-US" sz="3200" b="1" dirty="0" smtClean="0">
                <a:latin typeface="NanumSquare Neo OTF ExtraBold" pitchFamily="2" charset="-127"/>
                <a:ea typeface="NanumSquare Neo OTF ExtraBold" pitchFamily="2" charset="-127"/>
              </a:rPr>
              <a:t>조장</a:t>
            </a:r>
            <a:r>
              <a:rPr lang="en-US" altLang="ko-KR" sz="3200" b="1" dirty="0" smtClean="0">
                <a:latin typeface="NanumSquare Neo OTF ExtraBold" pitchFamily="2" charset="-127"/>
                <a:ea typeface="NanumSquare Neo OTF ExtraBold" pitchFamily="2" charset="-127"/>
              </a:rPr>
              <a:t>)</a:t>
            </a:r>
            <a:br>
              <a:rPr lang="en-US" altLang="ko-KR" sz="3200" b="1" dirty="0" smtClean="0">
                <a:latin typeface="NanumSquare Neo OTF ExtraBold" pitchFamily="2" charset="-127"/>
                <a:ea typeface="NanumSquare Neo OTF ExtraBold" pitchFamily="2" charset="-127"/>
              </a:rPr>
            </a:br>
            <a:r>
              <a:rPr lang="ko-KR" altLang="en-US" sz="3200" b="1" dirty="0" smtClean="0">
                <a:latin typeface="NanumSquare Neo OTF ExtraBold" pitchFamily="2" charset="-127"/>
                <a:ea typeface="NanumSquare Neo OTF ExtraBold" pitchFamily="2" charset="-127"/>
              </a:rPr>
              <a:t>발표 자료 제작 보조 및 발표</a:t>
            </a:r>
            <a:endParaRPr lang="x-none" sz="3200" b="1" dirty="0"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6F5098B1-5666-A86E-F832-AED0CB85EFFE}"/>
              </a:ext>
            </a:extLst>
          </p:cNvPr>
          <p:cNvSpPr txBox="1"/>
          <p:nvPr/>
        </p:nvSpPr>
        <p:spPr>
          <a:xfrm>
            <a:off x="1645920" y="1350378"/>
            <a:ext cx="10546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NanumSquare Neo OTF ExtraBold" pitchFamily="2" charset="-127"/>
                <a:ea typeface="NanumSquare Neo OTF ExtraBold" pitchFamily="2" charset="-127"/>
              </a:rPr>
              <a:t>공동</a:t>
            </a:r>
            <a:endParaRPr lang="en-US" altLang="ko-KR" sz="3200" b="1" dirty="0" smtClean="0">
              <a:latin typeface="NanumSquare Neo OTF ExtraBold" pitchFamily="2" charset="-127"/>
              <a:ea typeface="NanumSquare Neo OTF ExtraBold" pitchFamily="2" charset="-127"/>
            </a:endParaRPr>
          </a:p>
          <a:p>
            <a:pPr algn="ctr"/>
            <a:r>
              <a:rPr lang="ko-KR" altLang="en-US" sz="3200" b="1" dirty="0" smtClean="0">
                <a:latin typeface="NanumSquare Neo OTF ExtraBold" pitchFamily="2" charset="-127"/>
                <a:ea typeface="NanumSquare Neo OTF ExtraBold" pitchFamily="2" charset="-127"/>
              </a:rPr>
              <a:t>논문 </a:t>
            </a:r>
            <a:r>
              <a:rPr lang="ko-KR" altLang="en-US" sz="3200" b="1" smtClean="0">
                <a:latin typeface="NanumSquare Neo OTF ExtraBold" pitchFamily="2" charset="-127"/>
                <a:ea typeface="NanumSquare Neo OTF ExtraBold" pitchFamily="2" charset="-127"/>
              </a:rPr>
              <a:t>리딩</a:t>
            </a:r>
            <a:endParaRPr lang="x-none" sz="3200" b="1" dirty="0"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6F5098B1-5666-A86E-F832-AED0CB85EFFE}"/>
              </a:ext>
            </a:extLst>
          </p:cNvPr>
          <p:cNvSpPr txBox="1"/>
          <p:nvPr/>
        </p:nvSpPr>
        <p:spPr>
          <a:xfrm>
            <a:off x="5267632" y="3036937"/>
            <a:ext cx="3086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NanumSquare Neo OTF ExtraBold" pitchFamily="2" charset="-127"/>
                <a:ea typeface="NanumSquare Neo OTF ExtraBold" pitchFamily="2" charset="-127"/>
              </a:rPr>
              <a:t>최혜성</a:t>
            </a:r>
            <a:endParaRPr lang="x-none" sz="3200" b="1" dirty="0">
              <a:latin typeface="NanumSquare Neo OTF ExtraBold" pitchFamily="2" charset="-127"/>
              <a:ea typeface="NanumSquare Neo OTF ExtraBold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6F5098B1-5666-A86E-F832-AED0CB85EFFE}"/>
              </a:ext>
            </a:extLst>
          </p:cNvPr>
          <p:cNvSpPr txBox="1"/>
          <p:nvPr/>
        </p:nvSpPr>
        <p:spPr>
          <a:xfrm>
            <a:off x="5277334" y="4226150"/>
            <a:ext cx="3086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latin typeface="NanumSquare Neo OTF ExtraBold" pitchFamily="2" charset="-127"/>
                <a:ea typeface="NanumSquare Neo OTF ExtraBold" pitchFamily="2" charset="-127"/>
              </a:rPr>
              <a:t>발표 자료 및 회의록 등 문서 작성 위주</a:t>
            </a:r>
            <a:endParaRPr lang="x-none" sz="3200" b="1" dirty="0">
              <a:latin typeface="NanumSquare Neo OTF ExtraBold" pitchFamily="2" charset="-127"/>
              <a:ea typeface="NanumSquare Neo OTF Extra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52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376DC8A-ADA0-DFC9-F247-EB18ED089E6C}"/>
              </a:ext>
            </a:extLst>
          </p:cNvPr>
          <p:cNvSpPr/>
          <p:nvPr/>
        </p:nvSpPr>
        <p:spPr>
          <a:xfrm>
            <a:off x="0" y="0"/>
            <a:ext cx="164592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67"/>
                </a:schemeClr>
              </a:gs>
              <a:gs pos="100000">
                <a:schemeClr val="bg1"/>
              </a:gs>
              <a:gs pos="1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699C8DB-0CF1-C763-6EB3-21BC2DC5E1FB}"/>
              </a:ext>
            </a:extLst>
          </p:cNvPr>
          <p:cNvSpPr/>
          <p:nvPr/>
        </p:nvSpPr>
        <p:spPr>
          <a:xfrm>
            <a:off x="1645919" y="-17398"/>
            <a:ext cx="1054608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1325EC0-ADF6-440D-E684-4F1E369AB06B}"/>
              </a:ext>
            </a:extLst>
          </p:cNvPr>
          <p:cNvGrpSpPr/>
          <p:nvPr/>
        </p:nvGrpSpPr>
        <p:grpSpPr>
          <a:xfrm>
            <a:off x="606153" y="254483"/>
            <a:ext cx="433615" cy="433615"/>
            <a:chOff x="3133343" y="498323"/>
            <a:chExt cx="414528" cy="433615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D710EFB-CCD0-71E7-E725-F9245FEEB10B}"/>
                </a:ext>
              </a:extLst>
            </p:cNvPr>
            <p:cNvSpPr/>
            <p:nvPr/>
          </p:nvSpPr>
          <p:spPr>
            <a:xfrm rot="18900000">
              <a:off x="3133343" y="690745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3C414B6-CC93-F9E8-0B90-3A7BCC98B294}"/>
                </a:ext>
              </a:extLst>
            </p:cNvPr>
            <p:cNvSpPr/>
            <p:nvPr/>
          </p:nvSpPr>
          <p:spPr>
            <a:xfrm rot="2700000">
              <a:off x="3123801" y="691820"/>
              <a:ext cx="433615" cy="46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FEC54BA-6CEF-795C-92DE-ADF8402A6D1F}"/>
              </a:ext>
            </a:extLst>
          </p:cNvPr>
          <p:cNvSpPr txBox="1"/>
          <p:nvPr/>
        </p:nvSpPr>
        <p:spPr>
          <a:xfrm>
            <a:off x="441290" y="2899355"/>
            <a:ext cx="763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진행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24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사항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24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점검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A41D76A-AA2F-961A-FBEE-377ED44B6372}"/>
              </a:ext>
            </a:extLst>
          </p:cNvPr>
          <p:cNvSpPr txBox="1"/>
          <p:nvPr/>
        </p:nvSpPr>
        <p:spPr>
          <a:xfrm>
            <a:off x="2196788" y="1878480"/>
            <a:ext cx="92433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300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sz="2300" b="1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년동안의</a:t>
            </a:r>
            <a:r>
              <a:rPr kumimoji="1" lang="ko-KR" altLang="en-US" sz="23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가장 이상적인 목표는 중소 공장에서 실제 제품을 통해 테스트 </a:t>
            </a:r>
            <a:r>
              <a:rPr kumimoji="1" lang="ko-KR" altLang="en-US" sz="23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하는것</a:t>
            </a:r>
            <a:r>
              <a:rPr kumimoji="1" lang="en-US" altLang="ko-KR" sz="23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ctr"/>
            <a:endParaRPr kumimoji="1" lang="en-US" altLang="ko-KR" sz="2300" b="1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2300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 </a:t>
            </a:r>
            <a:r>
              <a:rPr kumimoji="1" lang="ko-KR" altLang="en-US" sz="2300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논문을 제대로 이해 및 구현하여 한 학기는 이 토대를 </a:t>
            </a:r>
            <a:r>
              <a:rPr kumimoji="1" lang="ko-KR" altLang="en-US" sz="2300" b="1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만드는것</a:t>
            </a:r>
            <a:r>
              <a:rPr kumimoji="1" lang="en-US" altLang="ko-KR" sz="23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kumimoji="1" lang="ko-KR" altLang="en-US" sz="2300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kumimoji="1" lang="en-US" altLang="ko-KR" sz="23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A71CF58-CEF5-58C6-94F2-3100F24EC3A8}"/>
              </a:ext>
            </a:extLst>
          </p:cNvPr>
          <p:cNvSpPr txBox="1"/>
          <p:nvPr/>
        </p:nvSpPr>
        <p:spPr>
          <a:xfrm>
            <a:off x="480061" y="6357203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8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endParaRPr kumimoji="1" lang="x-none" altLang="en-US" sz="2000" dirty="0">
              <a:solidFill>
                <a:schemeClr val="bg1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5A693B48-9C23-A4D6-1056-E60EC29176D3}"/>
              </a:ext>
            </a:extLst>
          </p:cNvPr>
          <p:cNvGrpSpPr/>
          <p:nvPr/>
        </p:nvGrpSpPr>
        <p:grpSpPr>
          <a:xfrm>
            <a:off x="2113291" y="620430"/>
            <a:ext cx="10233855" cy="646331"/>
            <a:chOff x="2284613" y="1450774"/>
            <a:chExt cx="8185952" cy="646331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5AE894A2-6C09-57F6-191B-553079215711}"/>
                </a:ext>
              </a:extLst>
            </p:cNvPr>
            <p:cNvSpPr txBox="1"/>
            <p:nvPr/>
          </p:nvSpPr>
          <p:spPr>
            <a:xfrm>
              <a:off x="2284613" y="1450774"/>
              <a:ext cx="6249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36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🪧</a:t>
              </a:r>
              <a:endParaRPr kumimoji="1" lang="x-none" altLang="en-US" sz="3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03DF4D8-7059-7904-A319-F4CCB5978868}"/>
                </a:ext>
              </a:extLst>
            </p:cNvPr>
            <p:cNvSpPr txBox="1"/>
            <p:nvPr/>
          </p:nvSpPr>
          <p:spPr>
            <a:xfrm>
              <a:off x="2847794" y="1492131"/>
              <a:ext cx="76227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최종 결과물</a:t>
              </a:r>
              <a:endParaRPr lang="x-none" altLang="en-US" sz="3200" b="1" dirty="0">
                <a:latin typeface="SB AggroOTF Light" panose="02020503020101020101" pitchFamily="18" charset="-127"/>
                <a:ea typeface="SB AggroOTF Light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707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376DC8A-ADA0-DFC9-F247-EB18ED089E6C}"/>
              </a:ext>
            </a:extLst>
          </p:cNvPr>
          <p:cNvSpPr/>
          <p:nvPr/>
        </p:nvSpPr>
        <p:spPr>
          <a:xfrm>
            <a:off x="0" y="0"/>
            <a:ext cx="164592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67"/>
                </a:schemeClr>
              </a:gs>
              <a:gs pos="100000">
                <a:schemeClr val="bg1"/>
              </a:gs>
              <a:gs pos="1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1325EC0-ADF6-440D-E684-4F1E369AB06B}"/>
              </a:ext>
            </a:extLst>
          </p:cNvPr>
          <p:cNvGrpSpPr/>
          <p:nvPr/>
        </p:nvGrpSpPr>
        <p:grpSpPr>
          <a:xfrm>
            <a:off x="606153" y="329184"/>
            <a:ext cx="433615" cy="291709"/>
            <a:chOff x="3133344" y="573024"/>
            <a:chExt cx="414528" cy="291709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D710EFB-CCD0-71E7-E725-F9245FEEB10B}"/>
                </a:ext>
              </a:extLst>
            </p:cNvPr>
            <p:cNvSpPr/>
            <p:nvPr/>
          </p:nvSpPr>
          <p:spPr>
            <a:xfrm>
              <a:off x="3133344" y="573024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3C414B6-CC93-F9E8-0B90-3A7BCC98B294}"/>
                </a:ext>
              </a:extLst>
            </p:cNvPr>
            <p:cNvSpPr/>
            <p:nvPr/>
          </p:nvSpPr>
          <p:spPr>
            <a:xfrm>
              <a:off x="3133344" y="690747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="" xmlns:a16="http://schemas.microsoft.com/office/drawing/2014/main" id="{28C0F506-7992-514B-3DFB-A8531A82B539}"/>
                </a:ext>
              </a:extLst>
            </p:cNvPr>
            <p:cNvSpPr/>
            <p:nvPr/>
          </p:nvSpPr>
          <p:spPr>
            <a:xfrm>
              <a:off x="3133344" y="815965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699C8DB-0CF1-C763-6EB3-21BC2DC5E1FB}"/>
              </a:ext>
            </a:extLst>
          </p:cNvPr>
          <p:cNvSpPr/>
          <p:nvPr/>
        </p:nvSpPr>
        <p:spPr>
          <a:xfrm>
            <a:off x="1645920" y="0"/>
            <a:ext cx="1054608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95D99A2-DE61-0CC4-4BD5-B7BAF5016CAC}"/>
              </a:ext>
            </a:extLst>
          </p:cNvPr>
          <p:cNvSpPr txBox="1"/>
          <p:nvPr/>
        </p:nvSpPr>
        <p:spPr>
          <a:xfrm>
            <a:off x="2851150" y="2967335"/>
            <a:ext cx="8135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b="1" dirty="0">
                <a:latin typeface="SB AggroOTF Medium" panose="02020503020101020101" pitchFamily="18" charset="-127"/>
                <a:ea typeface="SB AggroOTF Medium" panose="02020503020101020101" pitchFamily="18" charset="-127"/>
                <a:cs typeface="Pretendard" panose="02000503000000020004" pitchFamily="2" charset="-127"/>
              </a:rPr>
              <a:t>감사합니다</a:t>
            </a:r>
            <a:endParaRPr kumimoji="1" lang="x-none" altLang="en-US" sz="5400" b="1" dirty="0">
              <a:latin typeface="SB AggroOTF Medium" panose="02020503020101020101" pitchFamily="18" charset="-127"/>
              <a:ea typeface="SB AggroOTF Medium" panose="02020503020101020101" pitchFamily="18" charset="-127"/>
              <a:cs typeface="Pretendard" panose="02000503000000020004" pitchFamily="2" charset="-127"/>
            </a:endParaRPr>
          </a:p>
        </p:txBody>
      </p:sp>
      <p:pic>
        <p:nvPicPr>
          <p:cNvPr id="1026" name="Picture 2" descr="동아대학교 로고 ai 일러스트 파일 다운">
            <a:extLst>
              <a:ext uri="{FF2B5EF4-FFF2-40B4-BE49-F238E27FC236}">
                <a16:creationId xmlns="" xmlns:a16="http://schemas.microsoft.com/office/drawing/2014/main" id="{6DD229DB-5899-C905-216A-6B7C69CA2A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4" t="14222" r="14132" b="37048"/>
          <a:stretch/>
        </p:blipFill>
        <p:spPr bwMode="auto">
          <a:xfrm>
            <a:off x="67887" y="3011116"/>
            <a:ext cx="1510146" cy="105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89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376DC8A-ADA0-DFC9-F247-EB18ED089E6C}"/>
              </a:ext>
            </a:extLst>
          </p:cNvPr>
          <p:cNvSpPr/>
          <p:nvPr/>
        </p:nvSpPr>
        <p:spPr>
          <a:xfrm>
            <a:off x="0" y="0"/>
            <a:ext cx="164592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67"/>
                </a:schemeClr>
              </a:gs>
              <a:gs pos="100000">
                <a:schemeClr val="bg1"/>
              </a:gs>
              <a:gs pos="1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699C8DB-0CF1-C763-6EB3-21BC2DC5E1FB}"/>
              </a:ext>
            </a:extLst>
          </p:cNvPr>
          <p:cNvSpPr/>
          <p:nvPr/>
        </p:nvSpPr>
        <p:spPr>
          <a:xfrm>
            <a:off x="1645920" y="0"/>
            <a:ext cx="1054608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21325EC0-ADF6-440D-E684-4F1E369AB06B}"/>
              </a:ext>
            </a:extLst>
          </p:cNvPr>
          <p:cNvGrpSpPr/>
          <p:nvPr/>
        </p:nvGrpSpPr>
        <p:grpSpPr>
          <a:xfrm>
            <a:off x="606153" y="254483"/>
            <a:ext cx="433615" cy="433615"/>
            <a:chOff x="3133343" y="498323"/>
            <a:chExt cx="414528" cy="43361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D710EFB-CCD0-71E7-E725-F9245FEEB10B}"/>
                </a:ext>
              </a:extLst>
            </p:cNvPr>
            <p:cNvSpPr/>
            <p:nvPr/>
          </p:nvSpPr>
          <p:spPr>
            <a:xfrm rot="18900000">
              <a:off x="3133343" y="690745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3C414B6-CC93-F9E8-0B90-3A7BCC98B294}"/>
                </a:ext>
              </a:extLst>
            </p:cNvPr>
            <p:cNvSpPr/>
            <p:nvPr/>
          </p:nvSpPr>
          <p:spPr>
            <a:xfrm rot="2700000">
              <a:off x="3123801" y="691820"/>
              <a:ext cx="433615" cy="46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EC54BA-6CEF-795C-92DE-ADF8402A6D1F}"/>
              </a:ext>
            </a:extLst>
          </p:cNvPr>
          <p:cNvSpPr txBox="1"/>
          <p:nvPr/>
        </p:nvSpPr>
        <p:spPr>
          <a:xfrm>
            <a:off x="-90105" y="3084021"/>
            <a:ext cx="1826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문제 정의서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A71CF58-CEF5-58C6-94F2-3100F24EC3A8}"/>
              </a:ext>
            </a:extLst>
          </p:cNvPr>
          <p:cNvSpPr txBox="1"/>
          <p:nvPr/>
        </p:nvSpPr>
        <p:spPr>
          <a:xfrm>
            <a:off x="480061" y="635720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endParaRPr kumimoji="1" lang="x-none" altLang="en-US" sz="2000" dirty="0">
              <a:solidFill>
                <a:schemeClr val="bg1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5A693B48-9C23-A4D6-1056-E60EC29176D3}"/>
              </a:ext>
            </a:extLst>
          </p:cNvPr>
          <p:cNvGrpSpPr/>
          <p:nvPr/>
        </p:nvGrpSpPr>
        <p:grpSpPr>
          <a:xfrm>
            <a:off x="2094916" y="393349"/>
            <a:ext cx="10233855" cy="646331"/>
            <a:chOff x="2284613" y="1450774"/>
            <a:chExt cx="8185952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AE894A2-6C09-57F6-191B-553079215711}"/>
                </a:ext>
              </a:extLst>
            </p:cNvPr>
            <p:cNvSpPr txBox="1"/>
            <p:nvPr/>
          </p:nvSpPr>
          <p:spPr>
            <a:xfrm>
              <a:off x="2284613" y="1450774"/>
              <a:ext cx="6249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36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🪧</a:t>
              </a:r>
              <a:endParaRPr kumimoji="1" lang="x-none" altLang="en-US" sz="3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03DF4D8-7059-7904-A319-F4CCB5978868}"/>
                </a:ext>
              </a:extLst>
            </p:cNvPr>
            <p:cNvSpPr txBox="1"/>
            <p:nvPr/>
          </p:nvSpPr>
          <p:spPr>
            <a:xfrm>
              <a:off x="2847794" y="1492131"/>
              <a:ext cx="76227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문제 정의서 설명 </a:t>
              </a:r>
              <a:r>
                <a:rPr lang="en-US" altLang="ko-KR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– </a:t>
              </a:r>
              <a:r>
                <a:rPr lang="ko-KR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문제 배경 </a:t>
              </a:r>
              <a:endParaRPr lang="x-none" altLang="en-US" sz="3200" b="1" dirty="0">
                <a:latin typeface="SB AggroOTF Light" panose="02020503020101020101" pitchFamily="18" charset="-127"/>
                <a:ea typeface="SB AggroOTF Light" panose="020205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B9C35BD-DE95-AD23-B1E8-AAE5CCA1132E}"/>
              </a:ext>
            </a:extLst>
          </p:cNvPr>
          <p:cNvSpPr txBox="1"/>
          <p:nvPr/>
        </p:nvSpPr>
        <p:spPr>
          <a:xfrm>
            <a:off x="1904214" y="1139975"/>
            <a:ext cx="10209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중소 현장에서 기존의 결함 탐지는 사람에 의해 이루어짐</a:t>
            </a:r>
            <a:r>
              <a:rPr kumimoji="1" lang="en-US" altLang="ko-KR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kumimoji="1"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이미지로 결함을 탐지하는 시스템을 구축함으로써 더 정확하고 저렴한 시스템을 </a:t>
            </a:r>
            <a:r>
              <a:rPr kumimoji="1" lang="ko-KR" altLang="en-US" sz="2800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만들겠다는게</a:t>
            </a:r>
            <a:r>
              <a:rPr kumimoji="1"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목표</a:t>
            </a:r>
            <a:endParaRPr kumimoji="1"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A41D76A-AA2F-961A-FBEE-377ED44B6372}"/>
              </a:ext>
            </a:extLst>
          </p:cNvPr>
          <p:cNvSpPr txBox="1"/>
          <p:nvPr/>
        </p:nvSpPr>
        <p:spPr>
          <a:xfrm>
            <a:off x="2023126" y="4987598"/>
            <a:ext cx="940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이를 통해 최종적으로 브랜드의 </a:t>
            </a:r>
            <a:endParaRPr lang="en-US" altLang="ko-KR" sz="2400" dirty="0"/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0EFC10A2-7300-71E0-BEA8-417263985806}"/>
              </a:ext>
            </a:extLst>
          </p:cNvPr>
          <p:cNvGrpSpPr/>
          <p:nvPr/>
        </p:nvGrpSpPr>
        <p:grpSpPr>
          <a:xfrm>
            <a:off x="2327926" y="3312160"/>
            <a:ext cx="9545622" cy="3245098"/>
            <a:chOff x="2136408" y="641838"/>
            <a:chExt cx="9545622" cy="2787162"/>
          </a:xfrm>
        </p:grpSpPr>
        <p:sp>
          <p:nvSpPr>
            <p:cNvPr id="25" name="모서리가 둥근 직사각형 24">
              <a:extLst>
                <a:ext uri="{FF2B5EF4-FFF2-40B4-BE49-F238E27FC236}">
                  <a16:creationId xmlns="" xmlns:a16="http://schemas.microsoft.com/office/drawing/2014/main" id="{B8520F09-8E0C-0A37-E293-104E332A3B4B}"/>
                </a:ext>
              </a:extLst>
            </p:cNvPr>
            <p:cNvSpPr/>
            <p:nvPr/>
          </p:nvSpPr>
          <p:spPr>
            <a:xfrm>
              <a:off x="2136408" y="641838"/>
              <a:ext cx="9545622" cy="2787162"/>
            </a:xfrm>
            <a:prstGeom prst="roundRect">
              <a:avLst>
                <a:gd name="adj" fmla="val 836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="" xmlns:a16="http://schemas.microsoft.com/office/drawing/2014/main" id="{13117712-9ECF-B5A4-076F-FEA2109FA53E}"/>
                </a:ext>
              </a:extLst>
            </p:cNvPr>
            <p:cNvSpPr/>
            <p:nvPr/>
          </p:nvSpPr>
          <p:spPr>
            <a:xfrm>
              <a:off x="2288588" y="754969"/>
              <a:ext cx="9094209" cy="46254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 smtClean="0">
                  <a:latin typeface="NEXON Football Gothic B" panose="020B0303000000000000" pitchFamily="34" charset="-127"/>
                  <a:ea typeface="NEXON Football Gothic B" panose="020B0303000000000000" pitchFamily="34" charset="-127"/>
                </a:rPr>
                <a:t>높은 인건비</a:t>
              </a:r>
              <a:r>
                <a:rPr kumimoji="1" lang="en-US" altLang="ko-KR" b="1" dirty="0" smtClean="0">
                  <a:latin typeface="NEXON Football Gothic B" panose="020B0303000000000000" pitchFamily="34" charset="-127"/>
                  <a:ea typeface="NEXON Football Gothic B" panose="020B0303000000000000" pitchFamily="34" charset="-127"/>
                </a:rPr>
                <a:t>, </a:t>
              </a:r>
              <a:r>
                <a:rPr kumimoji="1" lang="ko-KR" altLang="en-US" b="1" dirty="0" smtClean="0">
                  <a:latin typeface="NEXON Football Gothic B" panose="020B0303000000000000" pitchFamily="34" charset="-127"/>
                  <a:ea typeface="NEXON Football Gothic B" panose="020B0303000000000000" pitchFamily="34" charset="-127"/>
                </a:rPr>
                <a:t>비교적 높은 </a:t>
              </a:r>
              <a:r>
                <a:rPr kumimoji="1" lang="en-US" altLang="en-US" b="1" dirty="0" smtClean="0">
                  <a:latin typeface="NEXON Football Gothic B" panose="020B0303000000000000" pitchFamily="34" charset="-127"/>
                  <a:ea typeface="NEXON Football Gothic B" panose="020B0303000000000000" pitchFamily="34" charset="-127"/>
                </a:rPr>
                <a:t>Human error </a:t>
              </a:r>
              <a:r>
                <a:rPr kumimoji="1" lang="ko-KR" altLang="en-US" b="1" dirty="0" smtClean="0">
                  <a:latin typeface="NEXON Football Gothic B" panose="020B0303000000000000" pitchFamily="34" charset="-127"/>
                  <a:ea typeface="NEXON Football Gothic B" panose="020B0303000000000000" pitchFamily="34" charset="-127"/>
                </a:rPr>
                <a:t>발생 가능성</a:t>
              </a:r>
              <a:r>
                <a:rPr kumimoji="1" lang="en-US" altLang="ko-KR" b="1" dirty="0" smtClean="0">
                  <a:latin typeface="NEXON Football Gothic B" panose="020B0303000000000000" pitchFamily="34" charset="-127"/>
                  <a:ea typeface="NEXON Football Gothic B" panose="020B0303000000000000" pitchFamily="34" charset="-127"/>
                </a:rPr>
                <a:t>, </a:t>
              </a:r>
              <a:endParaRPr kumimoji="1" lang="x-none" altLang="en-US" b="1" dirty="0">
                <a:latin typeface="NEXON Football Gothic B" panose="020B0303000000000000" pitchFamily="34" charset="-127"/>
                <a:ea typeface="NEXON Football Gothic B" panose="020B0303000000000000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="" xmlns:a16="http://schemas.microsoft.com/office/drawing/2014/main" id="{F2E04C01-783C-76E2-9426-B42EC2612C4D}"/>
                </a:ext>
              </a:extLst>
            </p:cNvPr>
            <p:cNvSpPr/>
            <p:nvPr/>
          </p:nvSpPr>
          <p:spPr>
            <a:xfrm>
              <a:off x="2288588" y="2176485"/>
              <a:ext cx="9094209" cy="11223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b="1" dirty="0" smtClean="0">
                  <a:latin typeface="NEXON Football Gothic B" panose="020B0303000000000000" pitchFamily="34" charset="-127"/>
                  <a:ea typeface="NEXON Football Gothic B" panose="020B0303000000000000" pitchFamily="34" charset="-127"/>
                </a:rPr>
                <a:t>사진의 이미지를 통해 결함을 탐지하는 인공지능 개발을 통해 인건비 절감</a:t>
              </a:r>
              <a:r>
                <a:rPr kumimoji="1" lang="en-US" altLang="ko-KR" b="1" dirty="0" smtClean="0">
                  <a:latin typeface="NEXON Football Gothic B" panose="020B0303000000000000" pitchFamily="34" charset="-127"/>
                  <a:ea typeface="NEXON Football Gothic B" panose="020B0303000000000000" pitchFamily="34" charset="-127"/>
                </a:rPr>
                <a:t>,</a:t>
              </a:r>
              <a:br>
                <a:rPr kumimoji="1" lang="en-US" altLang="ko-KR" b="1" dirty="0" smtClean="0">
                  <a:latin typeface="NEXON Football Gothic B" panose="020B0303000000000000" pitchFamily="34" charset="-127"/>
                  <a:ea typeface="NEXON Football Gothic B" panose="020B0303000000000000" pitchFamily="34" charset="-127"/>
                </a:rPr>
              </a:br>
              <a:r>
                <a:rPr kumimoji="1" lang="en-US" altLang="ko-KR" b="1" dirty="0" smtClean="0">
                  <a:latin typeface="NEXON Football Gothic B" panose="020B0303000000000000" pitchFamily="34" charset="-127"/>
                  <a:ea typeface="NEXON Football Gothic B" panose="020B0303000000000000" pitchFamily="34" charset="-127"/>
                </a:rPr>
                <a:t>Human Error </a:t>
              </a:r>
              <a:r>
                <a:rPr kumimoji="1" lang="ko-KR" altLang="en-US" b="1" dirty="0" smtClean="0">
                  <a:latin typeface="NEXON Football Gothic B" panose="020B0303000000000000" pitchFamily="34" charset="-127"/>
                  <a:ea typeface="NEXON Football Gothic B" panose="020B0303000000000000" pitchFamily="34" charset="-127"/>
                </a:rPr>
                <a:t>인해 결함을 정상적으로 탐지하지 못한 경우 발생하는 </a:t>
              </a:r>
              <a:r>
                <a:rPr kumimoji="1" lang="ko-KR" altLang="en-US" b="1" dirty="0" err="1" smtClean="0">
                  <a:latin typeface="NEXON Football Gothic B" panose="020B0303000000000000" pitchFamily="34" charset="-127"/>
                  <a:ea typeface="NEXON Football Gothic B" panose="020B0303000000000000" pitchFamily="34" charset="-127"/>
                </a:rPr>
                <a:t>리콜</a:t>
              </a:r>
              <a:r>
                <a:rPr kumimoji="1" lang="ko-KR" altLang="en-US" b="1" dirty="0" smtClean="0">
                  <a:latin typeface="NEXON Football Gothic B" panose="020B0303000000000000" pitchFamily="34" charset="-127"/>
                  <a:ea typeface="NEXON Football Gothic B" panose="020B0303000000000000" pitchFamily="34" charset="-127"/>
                </a:rPr>
                <a:t> 및 브랜드 가치 하락 방지</a:t>
              </a:r>
              <a:endParaRPr kumimoji="1" lang="x-none" altLang="en-US" b="1" dirty="0">
                <a:latin typeface="NEXON Football Gothic B" panose="020B0303000000000000" pitchFamily="34" charset="-127"/>
                <a:ea typeface="NEXON Football Gothic B" panose="020B0303000000000000" pitchFamily="34" charset="-127"/>
              </a:endParaRPr>
            </a:p>
          </p:txBody>
        </p:sp>
      </p:grpSp>
      <p:sp>
        <p:nvSpPr>
          <p:cNvPr id="29" name="오른쪽 화살표[R] 5">
            <a:extLst>
              <a:ext uri="{FF2B5EF4-FFF2-40B4-BE49-F238E27FC236}">
                <a16:creationId xmlns:a16="http://schemas.microsoft.com/office/drawing/2014/main" xmlns="" id="{DEBF9C1A-96B8-48F2-2CE7-AFBFD181A8B4}"/>
              </a:ext>
            </a:extLst>
          </p:cNvPr>
          <p:cNvSpPr/>
          <p:nvPr/>
        </p:nvSpPr>
        <p:spPr>
          <a:xfrm rot="5400000">
            <a:off x="6571218" y="3240344"/>
            <a:ext cx="695479" cy="2693252"/>
          </a:xfrm>
          <a:prstGeom prst="rightArrow">
            <a:avLst>
              <a:gd name="adj1" fmla="val 36489"/>
              <a:gd name="adj2" fmla="val 6899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3974965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376DC8A-ADA0-DFC9-F247-EB18ED089E6C}"/>
              </a:ext>
            </a:extLst>
          </p:cNvPr>
          <p:cNvSpPr/>
          <p:nvPr/>
        </p:nvSpPr>
        <p:spPr>
          <a:xfrm>
            <a:off x="0" y="0"/>
            <a:ext cx="164592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67"/>
                </a:schemeClr>
              </a:gs>
              <a:gs pos="100000">
                <a:schemeClr val="bg1"/>
              </a:gs>
              <a:gs pos="1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699C8DB-0CF1-C763-6EB3-21BC2DC5E1FB}"/>
              </a:ext>
            </a:extLst>
          </p:cNvPr>
          <p:cNvSpPr/>
          <p:nvPr/>
        </p:nvSpPr>
        <p:spPr>
          <a:xfrm>
            <a:off x="1645920" y="0"/>
            <a:ext cx="1054608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21325EC0-ADF6-440D-E684-4F1E369AB06B}"/>
              </a:ext>
            </a:extLst>
          </p:cNvPr>
          <p:cNvGrpSpPr/>
          <p:nvPr/>
        </p:nvGrpSpPr>
        <p:grpSpPr>
          <a:xfrm>
            <a:off x="606153" y="254483"/>
            <a:ext cx="433615" cy="433615"/>
            <a:chOff x="3133343" y="498323"/>
            <a:chExt cx="414528" cy="43361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D710EFB-CCD0-71E7-E725-F9245FEEB10B}"/>
                </a:ext>
              </a:extLst>
            </p:cNvPr>
            <p:cNvSpPr/>
            <p:nvPr/>
          </p:nvSpPr>
          <p:spPr>
            <a:xfrm rot="18900000">
              <a:off x="3133343" y="690745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3C414B6-CC93-F9E8-0B90-3A7BCC98B294}"/>
                </a:ext>
              </a:extLst>
            </p:cNvPr>
            <p:cNvSpPr/>
            <p:nvPr/>
          </p:nvSpPr>
          <p:spPr>
            <a:xfrm rot="2700000">
              <a:off x="3123801" y="691820"/>
              <a:ext cx="433615" cy="46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EC54BA-6CEF-795C-92DE-ADF8402A6D1F}"/>
              </a:ext>
            </a:extLst>
          </p:cNvPr>
          <p:cNvSpPr txBox="1"/>
          <p:nvPr/>
        </p:nvSpPr>
        <p:spPr>
          <a:xfrm>
            <a:off x="268965" y="308402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문제</a:t>
            </a:r>
            <a:endParaRPr kumimoji="1" lang="en-US" altLang="ko-KR" sz="2400" dirty="0" smtClean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2400" dirty="0" smtClean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정의서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A71CF58-CEF5-58C6-94F2-3100F24EC3A8}"/>
              </a:ext>
            </a:extLst>
          </p:cNvPr>
          <p:cNvSpPr txBox="1"/>
          <p:nvPr/>
        </p:nvSpPr>
        <p:spPr>
          <a:xfrm>
            <a:off x="480061" y="635720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endParaRPr kumimoji="1" lang="x-none" altLang="en-US" sz="2000" dirty="0">
              <a:solidFill>
                <a:schemeClr val="bg1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5A693B48-9C23-A4D6-1056-E60EC29176D3}"/>
              </a:ext>
            </a:extLst>
          </p:cNvPr>
          <p:cNvGrpSpPr/>
          <p:nvPr/>
        </p:nvGrpSpPr>
        <p:grpSpPr>
          <a:xfrm>
            <a:off x="2094916" y="393349"/>
            <a:ext cx="10233855" cy="646331"/>
            <a:chOff x="2284613" y="1450774"/>
            <a:chExt cx="8185952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AE894A2-6C09-57F6-191B-553079215711}"/>
                </a:ext>
              </a:extLst>
            </p:cNvPr>
            <p:cNvSpPr txBox="1"/>
            <p:nvPr/>
          </p:nvSpPr>
          <p:spPr>
            <a:xfrm>
              <a:off x="2284613" y="1450774"/>
              <a:ext cx="6249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36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🪧</a:t>
              </a:r>
              <a:endParaRPr kumimoji="1" lang="x-none" altLang="en-US" sz="3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03DF4D8-7059-7904-A319-F4CCB5978868}"/>
                </a:ext>
              </a:extLst>
            </p:cNvPr>
            <p:cNvSpPr txBox="1"/>
            <p:nvPr/>
          </p:nvSpPr>
          <p:spPr>
            <a:xfrm>
              <a:off x="2847794" y="1492131"/>
              <a:ext cx="76227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문제 정의서 설명 </a:t>
              </a:r>
              <a:r>
                <a:rPr lang="en-US" altLang="ko-KR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– </a:t>
              </a:r>
              <a:r>
                <a:rPr lang="ko-KR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정보</a:t>
              </a:r>
              <a:endParaRPr lang="x-none" altLang="en-US" sz="3200" b="1" dirty="0">
                <a:latin typeface="SB AggroOTF Light" panose="02020503020101020101" pitchFamily="18" charset="-127"/>
                <a:ea typeface="SB AggroOTF Light" panose="020205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B9C35BD-DE95-AD23-B1E8-AAE5CCA1132E}"/>
              </a:ext>
            </a:extLst>
          </p:cNvPr>
          <p:cNvSpPr txBox="1"/>
          <p:nvPr/>
        </p:nvSpPr>
        <p:spPr>
          <a:xfrm>
            <a:off x="1904214" y="1139975"/>
            <a:ext cx="10209229" cy="131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 smtClean="0"/>
              <a:t>-</a:t>
            </a:r>
            <a:endParaRPr kumimoji="1"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011680" y="1139975"/>
            <a:ext cx="4297680" cy="16641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chemeClr val="tx1"/>
                </a:solidFill>
              </a:rPr>
              <a:t>멘토</a:t>
            </a:r>
            <a:r>
              <a:rPr lang="ko-KR" altLang="en-US" sz="2400" dirty="0" smtClean="0">
                <a:solidFill>
                  <a:schemeClr val="tx1"/>
                </a:solidFill>
              </a:rPr>
              <a:t> 교수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smtClean="0">
                <a:solidFill>
                  <a:schemeClr val="tx1"/>
                </a:solidFill>
              </a:rPr>
              <a:t>한정규  교수님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18960" y="1139975"/>
            <a:ext cx="4297680" cy="16641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기업명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나노인터렉티브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511040" y="3684185"/>
            <a:ext cx="4297680" cy="16641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chemeClr val="tx1"/>
                </a:solidFill>
              </a:rPr>
              <a:t>기업 참여 유형 </a:t>
            </a:r>
            <a:r>
              <a:rPr lang="en-US" altLang="ko-KR" sz="2400" dirty="0" smtClean="0">
                <a:solidFill>
                  <a:schemeClr val="tx1"/>
                </a:solidFill>
              </a:rPr>
              <a:t>: </a:t>
            </a:r>
            <a:r>
              <a:rPr lang="ko-KR" altLang="en-US" sz="2400" dirty="0" err="1" smtClean="0">
                <a:solidFill>
                  <a:schemeClr val="tx1"/>
                </a:solidFill>
              </a:rPr>
              <a:t>멘토링</a:t>
            </a:r>
            <a:r>
              <a:rPr lang="en-US" altLang="ko-KR" sz="2400" dirty="0" smtClean="0">
                <a:solidFill>
                  <a:schemeClr val="tx1"/>
                </a:solidFill>
              </a:rPr>
              <a:t>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84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8376DC8A-ADA0-DFC9-F247-EB18ED089E6C}"/>
              </a:ext>
            </a:extLst>
          </p:cNvPr>
          <p:cNvSpPr/>
          <p:nvPr/>
        </p:nvSpPr>
        <p:spPr>
          <a:xfrm>
            <a:off x="0" y="0"/>
            <a:ext cx="164592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67"/>
                </a:schemeClr>
              </a:gs>
              <a:gs pos="100000">
                <a:schemeClr val="bg1"/>
              </a:gs>
              <a:gs pos="1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699C8DB-0CF1-C763-6EB3-21BC2DC5E1FB}"/>
              </a:ext>
            </a:extLst>
          </p:cNvPr>
          <p:cNvSpPr/>
          <p:nvPr/>
        </p:nvSpPr>
        <p:spPr>
          <a:xfrm>
            <a:off x="1645920" y="0"/>
            <a:ext cx="1054608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21325EC0-ADF6-440D-E684-4F1E369AB06B}"/>
              </a:ext>
            </a:extLst>
          </p:cNvPr>
          <p:cNvGrpSpPr/>
          <p:nvPr/>
        </p:nvGrpSpPr>
        <p:grpSpPr>
          <a:xfrm>
            <a:off x="606153" y="254483"/>
            <a:ext cx="433615" cy="433615"/>
            <a:chOff x="3133343" y="498323"/>
            <a:chExt cx="414528" cy="43361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3D710EFB-CCD0-71E7-E725-F9245FEEB10B}"/>
                </a:ext>
              </a:extLst>
            </p:cNvPr>
            <p:cNvSpPr/>
            <p:nvPr/>
          </p:nvSpPr>
          <p:spPr>
            <a:xfrm rot="18900000">
              <a:off x="3133343" y="690745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03C414B6-CC93-F9E8-0B90-3A7BCC98B294}"/>
                </a:ext>
              </a:extLst>
            </p:cNvPr>
            <p:cNvSpPr/>
            <p:nvPr/>
          </p:nvSpPr>
          <p:spPr>
            <a:xfrm rot="2700000">
              <a:off x="3123801" y="691820"/>
              <a:ext cx="433615" cy="46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FEC54BA-6CEF-795C-92DE-ADF8402A6D1F}"/>
              </a:ext>
            </a:extLst>
          </p:cNvPr>
          <p:cNvSpPr txBox="1"/>
          <p:nvPr/>
        </p:nvSpPr>
        <p:spPr>
          <a:xfrm>
            <a:off x="268965" y="308402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문제</a:t>
            </a:r>
            <a:endParaRPr kumimoji="1" lang="en-US" altLang="ko-KR" sz="2400" dirty="0" smtClean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2400" dirty="0" smtClean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정의서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8A71CF58-CEF5-58C6-94F2-3100F24EC3A8}"/>
              </a:ext>
            </a:extLst>
          </p:cNvPr>
          <p:cNvSpPr txBox="1"/>
          <p:nvPr/>
        </p:nvSpPr>
        <p:spPr>
          <a:xfrm>
            <a:off x="480061" y="635720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endParaRPr kumimoji="1" lang="x-none" altLang="en-US" sz="2000" dirty="0">
              <a:solidFill>
                <a:schemeClr val="bg1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5A693B48-9C23-A4D6-1056-E60EC29176D3}"/>
              </a:ext>
            </a:extLst>
          </p:cNvPr>
          <p:cNvGrpSpPr/>
          <p:nvPr/>
        </p:nvGrpSpPr>
        <p:grpSpPr>
          <a:xfrm>
            <a:off x="2094916" y="393349"/>
            <a:ext cx="10233855" cy="646331"/>
            <a:chOff x="2284613" y="1450774"/>
            <a:chExt cx="8185952" cy="6463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5AE894A2-6C09-57F6-191B-553079215711}"/>
                </a:ext>
              </a:extLst>
            </p:cNvPr>
            <p:cNvSpPr txBox="1"/>
            <p:nvPr/>
          </p:nvSpPr>
          <p:spPr>
            <a:xfrm>
              <a:off x="2284613" y="1450774"/>
              <a:ext cx="6249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36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🪧</a:t>
              </a:r>
              <a:endParaRPr kumimoji="1" lang="x-none" altLang="en-US" sz="3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503DF4D8-7059-7904-A319-F4CCB5978868}"/>
                </a:ext>
              </a:extLst>
            </p:cNvPr>
            <p:cNvSpPr txBox="1"/>
            <p:nvPr/>
          </p:nvSpPr>
          <p:spPr>
            <a:xfrm>
              <a:off x="2847794" y="1492131"/>
              <a:ext cx="76227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문제 정의서 설명 </a:t>
              </a:r>
              <a:r>
                <a:rPr lang="en-US" altLang="ko-KR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– </a:t>
              </a:r>
              <a:r>
                <a:rPr lang="ko-KR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요구 사항</a:t>
              </a:r>
              <a:endParaRPr lang="x-none" altLang="en-US" sz="3200" b="1" dirty="0">
                <a:latin typeface="SB AggroOTF Light" panose="02020503020101020101" pitchFamily="18" charset="-127"/>
                <a:ea typeface="SB AggroOTF Light" panose="02020503020101020101" pitchFamily="18" charset="-127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B9C35BD-DE95-AD23-B1E8-AAE5CCA1132E}"/>
              </a:ext>
            </a:extLst>
          </p:cNvPr>
          <p:cNvSpPr txBox="1"/>
          <p:nvPr/>
        </p:nvSpPr>
        <p:spPr>
          <a:xfrm>
            <a:off x="1904214" y="1139975"/>
            <a:ext cx="102092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✔ </a:t>
            </a:r>
            <a:r>
              <a:rPr lang="en-US" altLang="ko-KR" sz="2800" dirty="0" smtClean="0"/>
              <a:t>[</a:t>
            </a:r>
            <a:r>
              <a:rPr lang="ko-KR" altLang="en-US" sz="2800" dirty="0" smtClean="0"/>
              <a:t>필수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제시된 데이터 셋  </a:t>
            </a:r>
            <a:r>
              <a:rPr lang="en-US" altLang="ko-KR" sz="2800" dirty="0" smtClean="0"/>
              <a:t>96%</a:t>
            </a:r>
            <a:r>
              <a:rPr lang="ko-KR" altLang="en-US" sz="2800" dirty="0" smtClean="0"/>
              <a:t>의 정확도  </a:t>
            </a:r>
            <a:r>
              <a:rPr lang="en-US" altLang="ko-KR" sz="2800" dirty="0" smtClean="0"/>
              <a:t>(SOTA </a:t>
            </a:r>
            <a:r>
              <a:rPr lang="ko-KR" altLang="en-US" sz="2800" dirty="0" smtClean="0"/>
              <a:t>논문에서는 </a:t>
            </a:r>
            <a:r>
              <a:rPr lang="en-US" altLang="ko-KR" sz="2800" dirty="0" smtClean="0"/>
              <a:t>99.9%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부연 설명 달려있음</a:t>
            </a:r>
            <a:r>
              <a:rPr lang="en-US" altLang="ko-KR" sz="28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✔ </a:t>
            </a:r>
            <a:r>
              <a:rPr lang="en-US" altLang="ko-KR" sz="2800" dirty="0" smtClean="0"/>
              <a:t>[</a:t>
            </a:r>
            <a:r>
              <a:rPr lang="ko-KR" altLang="en-US" sz="2800" dirty="0" smtClean="0"/>
              <a:t>옵션</a:t>
            </a:r>
            <a:r>
              <a:rPr lang="en-US" altLang="ko-KR" sz="2800" dirty="0"/>
              <a:t>] </a:t>
            </a:r>
            <a:r>
              <a:rPr lang="ko-KR" altLang="en-US" sz="2800" dirty="0" smtClean="0"/>
              <a:t>스마트 </a:t>
            </a:r>
            <a:r>
              <a:rPr lang="ko-KR" altLang="en-US" sz="2800" dirty="0" err="1"/>
              <a:t>폰으로</a:t>
            </a:r>
            <a:r>
              <a:rPr lang="ko-KR" altLang="en-US" sz="2800" dirty="0"/>
              <a:t> 찍은 사진을 서버에 전송하여</a:t>
            </a:r>
            <a:r>
              <a:rPr lang="en-US" altLang="ko-KR" sz="2800" dirty="0"/>
              <a:t>, </a:t>
            </a:r>
            <a:r>
              <a:rPr lang="ko-KR" altLang="en-US" sz="2800" dirty="0"/>
              <a:t>찍은 사진 </a:t>
            </a:r>
            <a:r>
              <a:rPr lang="ko-KR" altLang="en-US" sz="2800" dirty="0" smtClean="0"/>
              <a:t>속의 물체에 </a:t>
            </a:r>
            <a:r>
              <a:rPr lang="ko-KR" altLang="en-US" sz="2800" dirty="0"/>
              <a:t>결함이 존재하는지 여부를 알려주는 </a:t>
            </a:r>
            <a:r>
              <a:rPr lang="ko-KR" altLang="en-US" sz="2800" dirty="0" err="1"/>
              <a:t>앱</a:t>
            </a:r>
            <a:r>
              <a:rPr lang="ko-KR" altLang="en-US" sz="2800" dirty="0"/>
              <a:t> 개발 </a:t>
            </a:r>
            <a:r>
              <a:rPr lang="en-US" altLang="ko-KR" sz="2800" dirty="0"/>
              <a:t>(+ </a:t>
            </a:r>
            <a:r>
              <a:rPr lang="ko-KR" altLang="en-US" sz="2800" dirty="0" err="1"/>
              <a:t>앱을</a:t>
            </a:r>
            <a:r>
              <a:rPr lang="ko-KR" altLang="en-US" sz="2800" dirty="0"/>
              <a:t> 위한 </a:t>
            </a:r>
            <a:r>
              <a:rPr lang="ko-KR" altLang="en-US" sz="2800" dirty="0" smtClean="0"/>
              <a:t>학습용 데이터 </a:t>
            </a:r>
            <a:r>
              <a:rPr lang="ko-KR" altLang="en-US" sz="2800" dirty="0"/>
              <a:t>셋 구축</a:t>
            </a:r>
            <a:r>
              <a:rPr lang="en-US" altLang="ko-KR" sz="2800" dirty="0"/>
              <a:t>)</a:t>
            </a:r>
            <a:r>
              <a:rPr lang="ko-KR" altLang="en-US" sz="2800" dirty="0" smtClean="0"/>
              <a:t> 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- </a:t>
            </a:r>
            <a:r>
              <a:rPr lang="ko-KR" altLang="en-US" sz="2800" dirty="0"/>
              <a:t>존재하는 코드를 가져다 쓰는 것이 아닌</a:t>
            </a:r>
            <a:r>
              <a:rPr lang="en-US" altLang="ko-KR" sz="2800" dirty="0"/>
              <a:t>, </a:t>
            </a:r>
            <a:r>
              <a:rPr lang="ko-KR" altLang="en-US" sz="2800" dirty="0"/>
              <a:t>공부해서 이해한 다음 직접 구현할 것</a:t>
            </a:r>
            <a:r>
              <a:rPr lang="en-US" altLang="ko-KR" sz="2800" dirty="0"/>
              <a:t>.</a:t>
            </a:r>
            <a:endParaRPr kumimoji="1"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444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376DC8A-ADA0-DFC9-F247-EB18ED089E6C}"/>
              </a:ext>
            </a:extLst>
          </p:cNvPr>
          <p:cNvSpPr/>
          <p:nvPr/>
        </p:nvSpPr>
        <p:spPr>
          <a:xfrm>
            <a:off x="0" y="0"/>
            <a:ext cx="164592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67"/>
                </a:schemeClr>
              </a:gs>
              <a:gs pos="100000">
                <a:schemeClr val="bg1"/>
              </a:gs>
              <a:gs pos="1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699C8DB-0CF1-C763-6EB3-21BC2DC5E1FB}"/>
              </a:ext>
            </a:extLst>
          </p:cNvPr>
          <p:cNvSpPr/>
          <p:nvPr/>
        </p:nvSpPr>
        <p:spPr>
          <a:xfrm>
            <a:off x="1564640" y="0"/>
            <a:ext cx="1054608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1325EC0-ADF6-440D-E684-4F1E369AB06B}"/>
              </a:ext>
            </a:extLst>
          </p:cNvPr>
          <p:cNvGrpSpPr/>
          <p:nvPr/>
        </p:nvGrpSpPr>
        <p:grpSpPr>
          <a:xfrm>
            <a:off x="606153" y="254483"/>
            <a:ext cx="433615" cy="433615"/>
            <a:chOff x="3133343" y="498323"/>
            <a:chExt cx="414528" cy="433615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D710EFB-CCD0-71E7-E725-F9245FEEB10B}"/>
                </a:ext>
              </a:extLst>
            </p:cNvPr>
            <p:cNvSpPr/>
            <p:nvPr/>
          </p:nvSpPr>
          <p:spPr>
            <a:xfrm rot="18900000">
              <a:off x="3133343" y="690745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3C414B6-CC93-F9E8-0B90-3A7BCC98B294}"/>
                </a:ext>
              </a:extLst>
            </p:cNvPr>
            <p:cNvSpPr/>
            <p:nvPr/>
          </p:nvSpPr>
          <p:spPr>
            <a:xfrm rot="2700000">
              <a:off x="3123801" y="691820"/>
              <a:ext cx="433615" cy="46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A71CF58-CEF5-58C6-94F2-3100F24EC3A8}"/>
              </a:ext>
            </a:extLst>
          </p:cNvPr>
          <p:cNvSpPr txBox="1"/>
          <p:nvPr/>
        </p:nvSpPr>
        <p:spPr>
          <a:xfrm>
            <a:off x="480061" y="635720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9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endParaRPr kumimoji="1" lang="x-none" altLang="en-US" sz="2000" dirty="0">
              <a:solidFill>
                <a:schemeClr val="bg1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5A693B48-9C23-A4D6-1056-E60EC29176D3}"/>
              </a:ext>
            </a:extLst>
          </p:cNvPr>
          <p:cNvGrpSpPr/>
          <p:nvPr/>
        </p:nvGrpSpPr>
        <p:grpSpPr>
          <a:xfrm>
            <a:off x="2113291" y="620430"/>
            <a:ext cx="10233855" cy="646331"/>
            <a:chOff x="2284613" y="1450774"/>
            <a:chExt cx="8185952" cy="646331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5AE894A2-6C09-57F6-191B-553079215711}"/>
                </a:ext>
              </a:extLst>
            </p:cNvPr>
            <p:cNvSpPr txBox="1"/>
            <p:nvPr/>
          </p:nvSpPr>
          <p:spPr>
            <a:xfrm>
              <a:off x="2284613" y="1450774"/>
              <a:ext cx="6249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36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🪧</a:t>
              </a:r>
              <a:endParaRPr kumimoji="1" lang="x-none" altLang="en-US" sz="3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03DF4D8-7059-7904-A319-F4CCB5978868}"/>
                </a:ext>
              </a:extLst>
            </p:cNvPr>
            <p:cNvSpPr txBox="1"/>
            <p:nvPr/>
          </p:nvSpPr>
          <p:spPr>
            <a:xfrm>
              <a:off x="2847794" y="1492131"/>
              <a:ext cx="76227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구현 계획</a:t>
              </a:r>
              <a:endParaRPr lang="x-none" altLang="en-US" sz="3200" b="1" dirty="0">
                <a:latin typeface="SB AggroOTF Light" panose="02020503020101020101" pitchFamily="18" charset="-127"/>
                <a:ea typeface="SB AggroOTF Light" panose="020205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746E83-1636-AE35-6B05-05F26C14A25D}"/>
              </a:ext>
            </a:extLst>
          </p:cNvPr>
          <p:cNvSpPr txBox="1"/>
          <p:nvPr/>
        </p:nvSpPr>
        <p:spPr>
          <a:xfrm>
            <a:off x="63784" y="2899355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구현 계획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9C35BD-DE95-AD23-B1E8-AAE5CCA1132E}"/>
              </a:ext>
            </a:extLst>
          </p:cNvPr>
          <p:cNvSpPr txBox="1"/>
          <p:nvPr/>
        </p:nvSpPr>
        <p:spPr>
          <a:xfrm>
            <a:off x="1904214" y="1139975"/>
            <a:ext cx="102092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✔ </a:t>
            </a:r>
            <a:r>
              <a:rPr lang="en-US" altLang="ko-KR" sz="2800" dirty="0" smtClean="0"/>
              <a:t>1</a:t>
            </a:r>
            <a:r>
              <a:rPr lang="ko-KR" altLang="en-US" sz="2800" dirty="0" smtClean="0"/>
              <a:t>학기의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경우 </a:t>
            </a:r>
            <a:r>
              <a:rPr lang="en-US" altLang="ko-KR" sz="2800" dirty="0" smtClean="0"/>
              <a:t>SOTA </a:t>
            </a:r>
            <a:r>
              <a:rPr lang="ko-KR" altLang="en-US" sz="2800" dirty="0" smtClean="0"/>
              <a:t>논문의 이해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필수 모듈 구현 실행</a:t>
            </a:r>
            <a:r>
              <a:rPr lang="en-US" altLang="ko-KR" sz="2800" dirty="0" smtClean="0"/>
              <a:t>.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/>
              <a:t>✔ </a:t>
            </a:r>
            <a:r>
              <a:rPr lang="en-US" altLang="ko-KR" sz="2800" dirty="0" smtClean="0"/>
              <a:t>[</a:t>
            </a:r>
            <a:r>
              <a:rPr lang="ko-KR" altLang="en-US" sz="2800" dirty="0" smtClean="0"/>
              <a:t>옵션</a:t>
            </a:r>
            <a:r>
              <a:rPr lang="en-US" altLang="ko-KR" sz="2800" dirty="0"/>
              <a:t>] </a:t>
            </a:r>
            <a:r>
              <a:rPr lang="ko-KR" altLang="en-US" sz="2800" dirty="0" smtClean="0"/>
              <a:t>스마트 </a:t>
            </a:r>
            <a:r>
              <a:rPr lang="ko-KR" altLang="en-US" sz="2800" dirty="0" err="1"/>
              <a:t>폰으로</a:t>
            </a:r>
            <a:r>
              <a:rPr lang="ko-KR" altLang="en-US" sz="2800" dirty="0"/>
              <a:t> 찍은 사진을 서버에 전송하여</a:t>
            </a:r>
            <a:r>
              <a:rPr lang="en-US" altLang="ko-KR" sz="2800" dirty="0"/>
              <a:t>, </a:t>
            </a:r>
            <a:r>
              <a:rPr lang="ko-KR" altLang="en-US" sz="2800" dirty="0"/>
              <a:t>찍은 사진 </a:t>
            </a:r>
            <a:r>
              <a:rPr lang="ko-KR" altLang="en-US" sz="2800" dirty="0" smtClean="0"/>
              <a:t>속의 물체에 </a:t>
            </a:r>
            <a:r>
              <a:rPr lang="ko-KR" altLang="en-US" sz="2800" dirty="0"/>
              <a:t>결함이 존재하는지 여부를 알려주는 </a:t>
            </a:r>
            <a:r>
              <a:rPr lang="ko-KR" altLang="en-US" sz="2800" dirty="0" err="1"/>
              <a:t>앱</a:t>
            </a:r>
            <a:r>
              <a:rPr lang="ko-KR" altLang="en-US" sz="2800" dirty="0"/>
              <a:t> </a:t>
            </a:r>
            <a:r>
              <a:rPr lang="ko-KR" altLang="en-US" sz="2800" dirty="0" smtClean="0"/>
              <a:t>개발을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학기에 진행</a:t>
            </a:r>
            <a:r>
              <a:rPr lang="en-US" altLang="ko-KR" sz="2800" dirty="0"/>
              <a:t>.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endParaRPr lang="en-US" altLang="ko-KR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kumimoji="1" lang="en-US" altLang="ko-KR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학기에는 </a:t>
            </a:r>
            <a:r>
              <a:rPr kumimoji="1" lang="en-US" altLang="ko-KR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SOTA </a:t>
            </a:r>
            <a:r>
              <a:rPr kumimoji="1" lang="ko-KR" altLang="en-US" sz="2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논문 </a:t>
            </a:r>
            <a:r>
              <a:rPr lang="en-US" altLang="ko-KR" sz="2800" dirty="0"/>
              <a:t>A Unified Anomaly Synthesis Strategy with Gradient Ascent for Industrial Anomaly Detection and </a:t>
            </a:r>
            <a:r>
              <a:rPr lang="en-US" altLang="ko-KR" sz="2800" dirty="0" smtClean="0"/>
              <a:t>Localization</a:t>
            </a:r>
            <a:r>
              <a:rPr lang="ko-KR" altLang="en-US" sz="2800" dirty="0" smtClean="0"/>
              <a:t>을 이해 및 구현</a:t>
            </a:r>
            <a:r>
              <a:rPr lang="en-US" altLang="ko-KR" sz="2800" dirty="0" smtClean="0"/>
              <a:t>. (</a:t>
            </a:r>
            <a:r>
              <a:rPr lang="ko-KR" altLang="en-US" sz="2800" dirty="0" smtClean="0"/>
              <a:t>이하 </a:t>
            </a:r>
            <a:r>
              <a:rPr lang="en-US" altLang="ko-KR" sz="2800" dirty="0" smtClean="0"/>
              <a:t>GLASS)</a:t>
            </a:r>
          </a:p>
        </p:txBody>
      </p:sp>
    </p:spTree>
    <p:extLst>
      <p:ext uri="{BB962C8B-B14F-4D97-AF65-F5344CB8AC3E}">
        <p14:creationId xmlns:p14="http://schemas.microsoft.com/office/powerpoint/2010/main" val="77168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376DC8A-ADA0-DFC9-F247-EB18ED089E6C}"/>
              </a:ext>
            </a:extLst>
          </p:cNvPr>
          <p:cNvSpPr/>
          <p:nvPr/>
        </p:nvSpPr>
        <p:spPr>
          <a:xfrm>
            <a:off x="0" y="0"/>
            <a:ext cx="164592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67"/>
                </a:schemeClr>
              </a:gs>
              <a:gs pos="100000">
                <a:schemeClr val="bg1"/>
              </a:gs>
              <a:gs pos="1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699C8DB-0CF1-C763-6EB3-21BC2DC5E1FB}"/>
              </a:ext>
            </a:extLst>
          </p:cNvPr>
          <p:cNvSpPr/>
          <p:nvPr/>
        </p:nvSpPr>
        <p:spPr>
          <a:xfrm>
            <a:off x="1564640" y="0"/>
            <a:ext cx="1054608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1325EC0-ADF6-440D-E684-4F1E369AB06B}"/>
              </a:ext>
            </a:extLst>
          </p:cNvPr>
          <p:cNvGrpSpPr/>
          <p:nvPr/>
        </p:nvGrpSpPr>
        <p:grpSpPr>
          <a:xfrm>
            <a:off x="606153" y="254483"/>
            <a:ext cx="433615" cy="433615"/>
            <a:chOff x="3133343" y="498323"/>
            <a:chExt cx="414528" cy="433615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D710EFB-CCD0-71E7-E725-F9245FEEB10B}"/>
                </a:ext>
              </a:extLst>
            </p:cNvPr>
            <p:cNvSpPr/>
            <p:nvPr/>
          </p:nvSpPr>
          <p:spPr>
            <a:xfrm rot="18900000">
              <a:off x="3133343" y="690745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3C414B6-CC93-F9E8-0B90-3A7BCC98B294}"/>
                </a:ext>
              </a:extLst>
            </p:cNvPr>
            <p:cNvSpPr/>
            <p:nvPr/>
          </p:nvSpPr>
          <p:spPr>
            <a:xfrm rot="2700000">
              <a:off x="3123801" y="691820"/>
              <a:ext cx="433615" cy="46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A71CF58-CEF5-58C6-94F2-3100F24EC3A8}"/>
              </a:ext>
            </a:extLst>
          </p:cNvPr>
          <p:cNvSpPr txBox="1"/>
          <p:nvPr/>
        </p:nvSpPr>
        <p:spPr>
          <a:xfrm>
            <a:off x="480061" y="635720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9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endParaRPr kumimoji="1" lang="x-none" altLang="en-US" sz="2000" dirty="0">
              <a:solidFill>
                <a:schemeClr val="bg1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5A693B48-9C23-A4D6-1056-E60EC29176D3}"/>
              </a:ext>
            </a:extLst>
          </p:cNvPr>
          <p:cNvGrpSpPr/>
          <p:nvPr/>
        </p:nvGrpSpPr>
        <p:grpSpPr>
          <a:xfrm>
            <a:off x="2113291" y="620430"/>
            <a:ext cx="10233855" cy="646331"/>
            <a:chOff x="2284613" y="1450774"/>
            <a:chExt cx="8185952" cy="646331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5AE894A2-6C09-57F6-191B-553079215711}"/>
                </a:ext>
              </a:extLst>
            </p:cNvPr>
            <p:cNvSpPr txBox="1"/>
            <p:nvPr/>
          </p:nvSpPr>
          <p:spPr>
            <a:xfrm>
              <a:off x="2284613" y="1450774"/>
              <a:ext cx="6249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36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🪧</a:t>
              </a:r>
              <a:endParaRPr kumimoji="1" lang="x-none" altLang="en-US" sz="3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03DF4D8-7059-7904-A319-F4CCB5978868}"/>
                </a:ext>
              </a:extLst>
            </p:cNvPr>
            <p:cNvSpPr txBox="1"/>
            <p:nvPr/>
          </p:nvSpPr>
          <p:spPr>
            <a:xfrm>
              <a:off x="2847794" y="1492131"/>
              <a:ext cx="76227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GLASS</a:t>
              </a:r>
              <a:r>
                <a:rPr lang="ko-KR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에 관한 간단한 소개</a:t>
              </a:r>
              <a:endParaRPr lang="x-none" altLang="en-US" sz="3200" b="1" dirty="0">
                <a:latin typeface="SB AggroOTF Light" panose="02020503020101020101" pitchFamily="18" charset="-127"/>
                <a:ea typeface="SB AggroOTF Light" panose="020205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746E83-1636-AE35-6B05-05F26C14A25D}"/>
              </a:ext>
            </a:extLst>
          </p:cNvPr>
          <p:cNvSpPr txBox="1"/>
          <p:nvPr/>
        </p:nvSpPr>
        <p:spPr>
          <a:xfrm>
            <a:off x="63784" y="2899355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구현 계획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B9C35BD-DE95-AD23-B1E8-AAE5CCA1132E}"/>
              </a:ext>
            </a:extLst>
          </p:cNvPr>
          <p:cNvSpPr txBox="1"/>
          <p:nvPr/>
        </p:nvSpPr>
        <p:spPr>
          <a:xfrm>
            <a:off x="1904214" y="1139975"/>
            <a:ext cx="102092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/>
              <a:t>✔ </a:t>
            </a:r>
            <a:r>
              <a:rPr lang="ko-KR" altLang="en-US" sz="2800" dirty="0" smtClean="0"/>
              <a:t>구조적 이상 </a:t>
            </a:r>
            <a:r>
              <a:rPr lang="en-US" altLang="ko-KR" sz="2800" dirty="0"/>
              <a:t>(Structural </a:t>
            </a:r>
            <a:r>
              <a:rPr lang="en-US" altLang="ko-KR" sz="2800" dirty="0" smtClean="0"/>
              <a:t>Anomaly)</a:t>
            </a:r>
            <a:r>
              <a:rPr lang="ko-KR" altLang="en-US" sz="2800" dirty="0" smtClean="0"/>
              <a:t>에 대해서 </a:t>
            </a:r>
            <a:r>
              <a:rPr lang="ko-KR" altLang="en-US" sz="2800" dirty="0" err="1" smtClean="0"/>
              <a:t>탐지율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99.9%</a:t>
            </a:r>
            <a:r>
              <a:rPr lang="ko-KR" altLang="en-US" sz="2800" dirty="0" smtClean="0"/>
              <a:t>를 찾아내는 모델</a:t>
            </a:r>
            <a:endParaRPr lang="en-US" altLang="ko-KR" sz="2800" dirty="0" smtClean="0"/>
          </a:p>
          <a:p>
            <a:pPr>
              <a:lnSpc>
                <a:spcPct val="150000"/>
              </a:lnSpc>
            </a:pPr>
            <a:r>
              <a:rPr lang="ko-KR" altLang="en-US" sz="2800" dirty="0" smtClean="0"/>
              <a:t>＃ 구조적 이상이 있는 불량품의 </a:t>
            </a:r>
            <a:r>
              <a:rPr lang="ko-KR" altLang="en-US" sz="2800" dirty="0" err="1" smtClean="0"/>
              <a:t>데이터셋이</a:t>
            </a:r>
            <a:r>
              <a:rPr lang="ko-KR" altLang="en-US" sz="2800" dirty="0" smtClean="0"/>
              <a:t> </a:t>
            </a:r>
            <a:r>
              <a:rPr lang="ko-KR" altLang="en-US" sz="2400" dirty="0" smtClean="0"/>
              <a:t>적다</a:t>
            </a:r>
            <a:r>
              <a:rPr lang="en-US" altLang="ko-KR" sz="28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800" dirty="0"/>
              <a:t>＃ </a:t>
            </a:r>
            <a:r>
              <a:rPr lang="ko-KR" altLang="en-US" sz="2800" dirty="0" smtClean="0"/>
              <a:t>현실적으로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중소 생산 라인을 위한 모델을 만들기 어려움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r>
              <a:rPr lang="ko-KR" altLang="en-US" sz="2800" dirty="0" smtClean="0"/>
              <a:t>→ </a:t>
            </a:r>
            <a:r>
              <a:rPr lang="en-US" altLang="ko-KR" sz="2800" dirty="0"/>
              <a:t>Gaussian </a:t>
            </a:r>
            <a:r>
              <a:rPr lang="en-US" altLang="ko-KR" sz="2800" dirty="0" smtClean="0"/>
              <a:t>Noise, gradient ascent </a:t>
            </a:r>
            <a:r>
              <a:rPr lang="ko-KR" altLang="en-US" sz="2800" dirty="0" smtClean="0"/>
              <a:t>기법을 사용하여 구현된 </a:t>
            </a:r>
            <a:r>
              <a:rPr lang="en-US" altLang="ko-KR" sz="2800" b="1" dirty="0" smtClean="0"/>
              <a:t>Global </a:t>
            </a:r>
            <a:r>
              <a:rPr lang="en-US" altLang="ko-KR" sz="2800" b="1" dirty="0"/>
              <a:t>Anomaly </a:t>
            </a:r>
            <a:r>
              <a:rPr lang="en-US" altLang="ko-KR" sz="2800" b="1" dirty="0" smtClean="0"/>
              <a:t>Synthesis (</a:t>
            </a:r>
            <a:r>
              <a:rPr lang="ko-KR" altLang="en-US" sz="2800" b="1" dirty="0" smtClean="0"/>
              <a:t>전역 이상 생성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 및 </a:t>
            </a:r>
            <a:r>
              <a:rPr lang="en-US" altLang="ko-KR" sz="2800" b="1" dirty="0"/>
              <a:t>Local Anomaly </a:t>
            </a:r>
            <a:r>
              <a:rPr lang="en-US" altLang="ko-KR" sz="2800" b="1" dirty="0" smtClean="0"/>
              <a:t>Synthesis (</a:t>
            </a:r>
            <a:r>
              <a:rPr lang="ko-KR" altLang="en-US" sz="2800" b="1" dirty="0" smtClean="0"/>
              <a:t>지역 이상 생성</a:t>
            </a:r>
            <a:r>
              <a:rPr lang="en-US" altLang="ko-KR" sz="2800" b="1" dirty="0" smtClean="0"/>
              <a:t>) </a:t>
            </a:r>
            <a:r>
              <a:rPr lang="ko-KR" altLang="en-US" sz="2800" dirty="0" smtClean="0"/>
              <a:t>모듈을 사용하여 이상을 인위적으로 합성</a:t>
            </a:r>
            <a:r>
              <a:rPr lang="en-US" altLang="ko-KR" sz="2800" dirty="0" smtClean="0"/>
              <a:t>.</a:t>
            </a:r>
            <a:r>
              <a:rPr lang="ko-KR" altLang="en-US" sz="2800" dirty="0" smtClean="0"/>
              <a:t> 배경 문제 해결 및 강력한 성능을 가짐</a:t>
            </a:r>
            <a:r>
              <a:rPr lang="en-US" altLang="ko-KR" sz="2800" dirty="0" smtClean="0"/>
              <a:t>.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689863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376DC8A-ADA0-DFC9-F247-EB18ED089E6C}"/>
              </a:ext>
            </a:extLst>
          </p:cNvPr>
          <p:cNvSpPr/>
          <p:nvPr/>
        </p:nvSpPr>
        <p:spPr>
          <a:xfrm>
            <a:off x="0" y="0"/>
            <a:ext cx="164592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67"/>
                </a:schemeClr>
              </a:gs>
              <a:gs pos="100000">
                <a:schemeClr val="bg1"/>
              </a:gs>
              <a:gs pos="1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699C8DB-0CF1-C763-6EB3-21BC2DC5E1FB}"/>
              </a:ext>
            </a:extLst>
          </p:cNvPr>
          <p:cNvSpPr/>
          <p:nvPr/>
        </p:nvSpPr>
        <p:spPr>
          <a:xfrm>
            <a:off x="1564640" y="0"/>
            <a:ext cx="1054608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1325EC0-ADF6-440D-E684-4F1E369AB06B}"/>
              </a:ext>
            </a:extLst>
          </p:cNvPr>
          <p:cNvGrpSpPr/>
          <p:nvPr/>
        </p:nvGrpSpPr>
        <p:grpSpPr>
          <a:xfrm>
            <a:off x="606153" y="254483"/>
            <a:ext cx="433615" cy="433615"/>
            <a:chOff x="3133343" y="498323"/>
            <a:chExt cx="414528" cy="433615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D710EFB-CCD0-71E7-E725-F9245FEEB10B}"/>
                </a:ext>
              </a:extLst>
            </p:cNvPr>
            <p:cNvSpPr/>
            <p:nvPr/>
          </p:nvSpPr>
          <p:spPr>
            <a:xfrm rot="18900000">
              <a:off x="3133343" y="690745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3C414B6-CC93-F9E8-0B90-3A7BCC98B294}"/>
                </a:ext>
              </a:extLst>
            </p:cNvPr>
            <p:cNvSpPr/>
            <p:nvPr/>
          </p:nvSpPr>
          <p:spPr>
            <a:xfrm rot="2700000">
              <a:off x="3123801" y="691820"/>
              <a:ext cx="433615" cy="46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A71CF58-CEF5-58C6-94F2-3100F24EC3A8}"/>
              </a:ext>
            </a:extLst>
          </p:cNvPr>
          <p:cNvSpPr txBox="1"/>
          <p:nvPr/>
        </p:nvSpPr>
        <p:spPr>
          <a:xfrm>
            <a:off x="480061" y="635720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9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endParaRPr kumimoji="1" lang="x-none" altLang="en-US" sz="2000" dirty="0">
              <a:solidFill>
                <a:schemeClr val="bg1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5A693B48-9C23-A4D6-1056-E60EC29176D3}"/>
              </a:ext>
            </a:extLst>
          </p:cNvPr>
          <p:cNvGrpSpPr/>
          <p:nvPr/>
        </p:nvGrpSpPr>
        <p:grpSpPr>
          <a:xfrm>
            <a:off x="2113291" y="620430"/>
            <a:ext cx="10233855" cy="646331"/>
            <a:chOff x="2284613" y="1450774"/>
            <a:chExt cx="8185952" cy="646331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5AE894A2-6C09-57F6-191B-553079215711}"/>
                </a:ext>
              </a:extLst>
            </p:cNvPr>
            <p:cNvSpPr txBox="1"/>
            <p:nvPr/>
          </p:nvSpPr>
          <p:spPr>
            <a:xfrm>
              <a:off x="2284613" y="1450774"/>
              <a:ext cx="6249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36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🪧</a:t>
              </a:r>
              <a:endParaRPr kumimoji="1" lang="x-none" altLang="en-US" sz="3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03DF4D8-7059-7904-A319-F4CCB5978868}"/>
                </a:ext>
              </a:extLst>
            </p:cNvPr>
            <p:cNvSpPr txBox="1"/>
            <p:nvPr/>
          </p:nvSpPr>
          <p:spPr>
            <a:xfrm>
              <a:off x="2847794" y="1492131"/>
              <a:ext cx="76227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시간에 따른 구현 계획</a:t>
              </a:r>
              <a:endParaRPr lang="x-none" altLang="en-US" sz="3200" b="1" dirty="0">
                <a:latin typeface="SB AggroOTF Light" panose="02020503020101020101" pitchFamily="18" charset="-127"/>
                <a:ea typeface="SB AggroOTF Light" panose="0202050302010102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E8DAD7F-6F4D-47AF-D670-70EDC5B4FA93}"/>
              </a:ext>
            </a:extLst>
          </p:cNvPr>
          <p:cNvSpPr txBox="1"/>
          <p:nvPr/>
        </p:nvSpPr>
        <p:spPr>
          <a:xfrm>
            <a:off x="3466617" y="3845127"/>
            <a:ext cx="15836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kumimoji="1" lang="x-none" altLang="en-US" sz="3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3C1B3AD-1A4F-17A5-B684-D5F3C954DD74}"/>
              </a:ext>
            </a:extLst>
          </p:cNvPr>
          <p:cNvSpPr txBox="1"/>
          <p:nvPr/>
        </p:nvSpPr>
        <p:spPr>
          <a:xfrm>
            <a:off x="1987677" y="2497946"/>
            <a:ext cx="8236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latin typeface="NEXON LV2 GOTHIC MEDIUM" pitchFamily="2" charset="-127"/>
                <a:ea typeface="NEXON LV2 GOTHIC MEDIUM" pitchFamily="2" charset="-127"/>
              </a:rPr>
              <a:t>논문 분석</a:t>
            </a:r>
            <a:endParaRPr lang="x-none" altLang="en-US" sz="2400" b="1" dirty="0">
              <a:latin typeface="NEXON LV2 GOTHIC MEDIUM" pitchFamily="2" charset="-127"/>
              <a:ea typeface="NEXON LV2 GOTHIC MEDIUM" pitchFamily="2" charset="-127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="" xmlns:a16="http://schemas.microsoft.com/office/drawing/2014/main" id="{196413EB-DC22-F364-B1FA-BED378557EBD}"/>
              </a:ext>
            </a:extLst>
          </p:cNvPr>
          <p:cNvSpPr/>
          <p:nvPr/>
        </p:nvSpPr>
        <p:spPr>
          <a:xfrm>
            <a:off x="10672864" y="3015449"/>
            <a:ext cx="579549" cy="176276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DFACE04-7377-4080-326B-C6CFC5017780}"/>
              </a:ext>
            </a:extLst>
          </p:cNvPr>
          <p:cNvSpPr txBox="1"/>
          <p:nvPr/>
        </p:nvSpPr>
        <p:spPr>
          <a:xfrm>
            <a:off x="1987679" y="1594068"/>
            <a:ext cx="8236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x-none" sz="2000" dirty="0" smtClean="0">
                <a:latin typeface="NEXON Lv2 Gothic" pitchFamily="2" charset="-127"/>
                <a:ea typeface="NEXON Lv2 Gothic" pitchFamily="2" charset="-127"/>
              </a:rPr>
              <a:t>2~7</a:t>
            </a:r>
            <a:r>
              <a:rPr kumimoji="1" lang="ko-KR" altLang="en-US" sz="2000" dirty="0" smtClean="0">
                <a:latin typeface="NEXON Lv2 Gothic" pitchFamily="2" charset="-127"/>
                <a:ea typeface="NEXON Lv2 Gothic" pitchFamily="2" charset="-127"/>
              </a:rPr>
              <a:t>주차</a:t>
            </a:r>
            <a:endParaRPr kumimoji="1" lang="en-US" altLang="x-none" sz="2000" dirty="0">
              <a:latin typeface="NEXON Lv2 Gothic" pitchFamily="2" charset="-127"/>
              <a:ea typeface="NEXON Lv2 Gothic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987677" y="3286053"/>
            <a:ext cx="8236990" cy="2984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주차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b="1" dirty="0" smtClean="0">
                <a:solidFill>
                  <a:schemeClr val="tx1"/>
                </a:solidFill>
              </a:rPr>
              <a:t>데이터 셋</a:t>
            </a:r>
            <a:r>
              <a:rPr lang="ko-KR" altLang="en-US" dirty="0" smtClean="0">
                <a:solidFill>
                  <a:schemeClr val="tx1"/>
                </a:solidFill>
              </a:rPr>
              <a:t>에 대한 이해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누락된 </a:t>
            </a:r>
            <a:r>
              <a:rPr lang="ko-KR" altLang="en-US" b="1" dirty="0" smtClean="0">
                <a:solidFill>
                  <a:schemeClr val="tx1"/>
                </a:solidFill>
              </a:rPr>
              <a:t>구현 대상</a:t>
            </a:r>
            <a:r>
              <a:rPr lang="ko-KR" altLang="en-US" dirty="0" smtClean="0">
                <a:solidFill>
                  <a:schemeClr val="tx1"/>
                </a:solidFill>
              </a:rPr>
              <a:t>이 있는지 확인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사용할 라이브러리 선택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3,</a:t>
            </a:r>
            <a:r>
              <a:rPr lang="ko-KR" altLang="en-US" dirty="0" smtClean="0">
                <a:solidFill>
                  <a:schemeClr val="tx1"/>
                </a:solidFill>
              </a:rPr>
              <a:t>주차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논문에서 사용된 데이터 증강 방법인 </a:t>
            </a:r>
            <a:r>
              <a:rPr lang="en-US" altLang="ko-KR" dirty="0" smtClean="0">
                <a:solidFill>
                  <a:schemeClr val="tx1"/>
                </a:solidFill>
              </a:rPr>
              <a:t>gradient ascent </a:t>
            </a:r>
            <a:r>
              <a:rPr lang="ko-KR" altLang="en-US" dirty="0" smtClean="0">
                <a:solidFill>
                  <a:schemeClr val="tx1"/>
                </a:solidFill>
              </a:rPr>
              <a:t>방</a:t>
            </a:r>
            <a:r>
              <a:rPr lang="ko-KR" altLang="en-US" dirty="0" smtClean="0">
                <a:solidFill>
                  <a:schemeClr val="tx1"/>
                </a:solidFill>
              </a:rPr>
              <a:t>법 및 활용 방법에 대한 이해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r>
              <a:rPr lang="ko-KR" altLang="en-US" dirty="0" smtClean="0">
                <a:solidFill>
                  <a:schemeClr val="tx1"/>
                </a:solidFill>
              </a:rPr>
              <a:t>주차 </a:t>
            </a:r>
            <a:r>
              <a:rPr lang="en-US" altLang="ko-KR" dirty="0" smtClean="0">
                <a:solidFill>
                  <a:schemeClr val="tx1"/>
                </a:solidFill>
              </a:rPr>
              <a:t>: feature Extractor </a:t>
            </a:r>
            <a:r>
              <a:rPr lang="ko-KR" altLang="en-US" dirty="0" smtClean="0">
                <a:solidFill>
                  <a:schemeClr val="tx1"/>
                </a:solidFill>
              </a:rPr>
              <a:t>분석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 smtClean="0">
                <a:solidFill>
                  <a:schemeClr val="tx1"/>
                </a:solidFill>
              </a:rPr>
              <a:t>백본을</a:t>
            </a:r>
            <a:r>
              <a:rPr lang="ko-KR" altLang="en-US" dirty="0" smtClean="0">
                <a:solidFill>
                  <a:schemeClr val="tx1"/>
                </a:solidFill>
              </a:rPr>
              <a:t> 활용하는 방법 포함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주차 </a:t>
            </a:r>
            <a:r>
              <a:rPr lang="en-US" altLang="ko-KR" dirty="0" smtClean="0">
                <a:solidFill>
                  <a:schemeClr val="tx1"/>
                </a:solidFill>
              </a:rPr>
              <a:t>: Global Anomaly Synthesis Branch </a:t>
            </a:r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6</a:t>
            </a:r>
            <a:r>
              <a:rPr lang="ko-KR" altLang="en-US" dirty="0" smtClean="0">
                <a:solidFill>
                  <a:schemeClr val="tx1"/>
                </a:solidFill>
              </a:rPr>
              <a:t>주차 </a:t>
            </a:r>
            <a:r>
              <a:rPr lang="en-US" altLang="ko-KR" dirty="0">
                <a:solidFill>
                  <a:schemeClr val="tx1"/>
                </a:solidFill>
              </a:rPr>
              <a:t>: Local Anomaly Synthesis </a:t>
            </a:r>
            <a:r>
              <a:rPr lang="en-US" altLang="ko-KR" dirty="0" smtClean="0">
                <a:solidFill>
                  <a:schemeClr val="tx1"/>
                </a:solidFill>
              </a:rPr>
              <a:t>Branch </a:t>
            </a:r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7</a:t>
            </a:r>
            <a:r>
              <a:rPr lang="ko-KR" altLang="en-US" dirty="0" smtClean="0">
                <a:solidFill>
                  <a:schemeClr val="tx1"/>
                </a:solidFill>
              </a:rPr>
              <a:t>주차 </a:t>
            </a:r>
            <a:r>
              <a:rPr lang="en-US" altLang="ko-KR" dirty="0">
                <a:solidFill>
                  <a:schemeClr val="tx1"/>
                </a:solidFill>
              </a:rPr>
              <a:t>: Discriminator </a:t>
            </a:r>
            <a:r>
              <a:rPr lang="ko-KR" altLang="en-US" dirty="0" smtClean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746E83-1636-AE35-6B05-05F26C14A25D}"/>
              </a:ext>
            </a:extLst>
          </p:cNvPr>
          <p:cNvSpPr txBox="1"/>
          <p:nvPr/>
        </p:nvSpPr>
        <p:spPr>
          <a:xfrm>
            <a:off x="63785" y="2899355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 smtClean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구현 계획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987679" y="1518213"/>
            <a:ext cx="8236987" cy="57692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87679" y="1518213"/>
            <a:ext cx="8236987" cy="1767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987679" y="3286053"/>
            <a:ext cx="8236987" cy="2984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376DC8A-ADA0-DFC9-F247-EB18ED089E6C}"/>
              </a:ext>
            </a:extLst>
          </p:cNvPr>
          <p:cNvSpPr/>
          <p:nvPr/>
        </p:nvSpPr>
        <p:spPr>
          <a:xfrm>
            <a:off x="0" y="0"/>
            <a:ext cx="164592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67"/>
                </a:schemeClr>
              </a:gs>
              <a:gs pos="100000">
                <a:schemeClr val="bg1"/>
              </a:gs>
              <a:gs pos="1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699C8DB-0CF1-C763-6EB3-21BC2DC5E1FB}"/>
              </a:ext>
            </a:extLst>
          </p:cNvPr>
          <p:cNvSpPr/>
          <p:nvPr/>
        </p:nvSpPr>
        <p:spPr>
          <a:xfrm>
            <a:off x="1564640" y="0"/>
            <a:ext cx="1054608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1325EC0-ADF6-440D-E684-4F1E369AB06B}"/>
              </a:ext>
            </a:extLst>
          </p:cNvPr>
          <p:cNvGrpSpPr/>
          <p:nvPr/>
        </p:nvGrpSpPr>
        <p:grpSpPr>
          <a:xfrm>
            <a:off x="606153" y="254483"/>
            <a:ext cx="433615" cy="433615"/>
            <a:chOff x="3133343" y="498323"/>
            <a:chExt cx="414528" cy="433615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D710EFB-CCD0-71E7-E725-F9245FEEB10B}"/>
                </a:ext>
              </a:extLst>
            </p:cNvPr>
            <p:cNvSpPr/>
            <p:nvPr/>
          </p:nvSpPr>
          <p:spPr>
            <a:xfrm rot="18900000">
              <a:off x="3133343" y="690745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3C414B6-CC93-F9E8-0B90-3A7BCC98B294}"/>
                </a:ext>
              </a:extLst>
            </p:cNvPr>
            <p:cNvSpPr/>
            <p:nvPr/>
          </p:nvSpPr>
          <p:spPr>
            <a:xfrm rot="2700000">
              <a:off x="3123801" y="691820"/>
              <a:ext cx="433615" cy="46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A71CF58-CEF5-58C6-94F2-3100F24EC3A8}"/>
              </a:ext>
            </a:extLst>
          </p:cNvPr>
          <p:cNvSpPr txBox="1"/>
          <p:nvPr/>
        </p:nvSpPr>
        <p:spPr>
          <a:xfrm>
            <a:off x="480061" y="635720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9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endParaRPr kumimoji="1" lang="x-none" altLang="en-US" sz="2000" dirty="0">
              <a:solidFill>
                <a:schemeClr val="bg1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5A693B48-9C23-A4D6-1056-E60EC29176D3}"/>
              </a:ext>
            </a:extLst>
          </p:cNvPr>
          <p:cNvGrpSpPr/>
          <p:nvPr/>
        </p:nvGrpSpPr>
        <p:grpSpPr>
          <a:xfrm>
            <a:off x="2113291" y="620430"/>
            <a:ext cx="10233855" cy="646331"/>
            <a:chOff x="2284613" y="1450774"/>
            <a:chExt cx="8185952" cy="646331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5AE894A2-6C09-57F6-191B-553079215711}"/>
                </a:ext>
              </a:extLst>
            </p:cNvPr>
            <p:cNvSpPr txBox="1"/>
            <p:nvPr/>
          </p:nvSpPr>
          <p:spPr>
            <a:xfrm>
              <a:off x="2284613" y="1450774"/>
              <a:ext cx="6249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36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🪧</a:t>
              </a:r>
              <a:endParaRPr kumimoji="1" lang="x-none" altLang="en-US" sz="3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03DF4D8-7059-7904-A319-F4CCB5978868}"/>
                </a:ext>
              </a:extLst>
            </p:cNvPr>
            <p:cNvSpPr txBox="1"/>
            <p:nvPr/>
          </p:nvSpPr>
          <p:spPr>
            <a:xfrm>
              <a:off x="2847794" y="1492131"/>
              <a:ext cx="76227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b="1" dirty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시간에 따른 구현 </a:t>
              </a:r>
              <a:r>
                <a:rPr lang="ko-KR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계획</a:t>
              </a:r>
              <a:endParaRPr lang="x-none" altLang="en-US" sz="3200" b="1" dirty="0">
                <a:latin typeface="SB AggroOTF Light" panose="02020503020101020101" pitchFamily="18" charset="-127"/>
                <a:ea typeface="SB AggroOTF Light" panose="020205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746E83-1636-AE35-6B05-05F26C14A25D}"/>
              </a:ext>
            </a:extLst>
          </p:cNvPr>
          <p:cNvSpPr txBox="1"/>
          <p:nvPr/>
        </p:nvSpPr>
        <p:spPr>
          <a:xfrm>
            <a:off x="63783" y="2899355"/>
            <a:ext cx="151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구현 계획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AE8DAD7F-6F4D-47AF-D670-70EDC5B4FA93}"/>
              </a:ext>
            </a:extLst>
          </p:cNvPr>
          <p:cNvSpPr txBox="1"/>
          <p:nvPr/>
        </p:nvSpPr>
        <p:spPr>
          <a:xfrm>
            <a:off x="2113291" y="3709942"/>
            <a:ext cx="7813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kumimoji="1" lang="x-none" altLang="en-US" sz="3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83C1B3AD-1A4F-17A5-B684-D5F3C954DD74}"/>
              </a:ext>
            </a:extLst>
          </p:cNvPr>
          <p:cNvSpPr txBox="1"/>
          <p:nvPr/>
        </p:nvSpPr>
        <p:spPr>
          <a:xfrm>
            <a:off x="2319711" y="2362761"/>
            <a:ext cx="4063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latin typeface="NEXON LV2 GOTHIC MEDIUM" pitchFamily="2" charset="-127"/>
                <a:ea typeface="NEXON LV2 GOTHIC MEDIUM" pitchFamily="2" charset="-127"/>
              </a:rPr>
              <a:t>실제 구현</a:t>
            </a:r>
            <a:endParaRPr lang="x-none" altLang="en-US" sz="2400" b="1" dirty="0">
              <a:latin typeface="NEXON LV2 GOTHIC MEDIUM" pitchFamily="2" charset="-127"/>
              <a:ea typeface="NEXON LV2 GOTHIC MEDIUM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DFACE04-7377-4080-326B-C6CFC5017780}"/>
              </a:ext>
            </a:extLst>
          </p:cNvPr>
          <p:cNvSpPr txBox="1"/>
          <p:nvPr/>
        </p:nvSpPr>
        <p:spPr>
          <a:xfrm>
            <a:off x="2319712" y="1458883"/>
            <a:ext cx="406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x-none" sz="2000" dirty="0" smtClean="0">
                <a:latin typeface="NEXON Lv2 Gothic" pitchFamily="2" charset="-127"/>
                <a:ea typeface="NEXON Lv2 Gothic" pitchFamily="2" charset="-127"/>
              </a:rPr>
              <a:t>8~13</a:t>
            </a:r>
            <a:r>
              <a:rPr kumimoji="1" lang="ko-KR" altLang="en-US" sz="2000" dirty="0" smtClean="0">
                <a:latin typeface="NEXON Lv2 Gothic" pitchFamily="2" charset="-127"/>
                <a:ea typeface="NEXON Lv2 Gothic" pitchFamily="2" charset="-127"/>
              </a:rPr>
              <a:t>주차</a:t>
            </a:r>
            <a:endParaRPr kumimoji="1" lang="en-US" altLang="x-none" sz="2000" dirty="0">
              <a:latin typeface="NEXON Lv2 Gothic" pitchFamily="2" charset="-127"/>
              <a:ea typeface="NEXON Lv2 Gothic" pitchFamily="2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319711" y="3341080"/>
            <a:ext cx="4063976" cy="2794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8</a:t>
            </a:r>
            <a:r>
              <a:rPr lang="ko-KR" altLang="en-US" dirty="0" smtClean="0">
                <a:solidFill>
                  <a:schemeClr val="tx1"/>
                </a:solidFill>
              </a:rPr>
              <a:t>주차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en-US" altLang="ko-KR" dirty="0" err="1" smtClean="0">
                <a:solidFill>
                  <a:schemeClr val="tx1"/>
                </a:solidFill>
              </a:rPr>
              <a:t>dataloader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9</a:t>
            </a:r>
            <a:r>
              <a:rPr lang="ko-KR" altLang="en-US" dirty="0" smtClean="0">
                <a:solidFill>
                  <a:schemeClr val="tx1"/>
                </a:solidFill>
              </a:rPr>
              <a:t>주차 </a:t>
            </a:r>
            <a:r>
              <a:rPr lang="en-US" altLang="ko-KR" dirty="0" smtClean="0">
                <a:solidFill>
                  <a:schemeClr val="tx1"/>
                </a:solidFill>
              </a:rPr>
              <a:t>: feature extractor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10, 11</a:t>
            </a:r>
            <a:r>
              <a:rPr lang="ko-KR" altLang="en-US" dirty="0" smtClean="0">
                <a:solidFill>
                  <a:schemeClr val="tx1"/>
                </a:solidFill>
              </a:rPr>
              <a:t>주차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데이터 증식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이상 생성 모듈</a:t>
            </a:r>
            <a:r>
              <a:rPr lang="en-US" altLang="ko-KR" dirty="0" smtClean="0">
                <a:solidFill>
                  <a:schemeClr val="tx1"/>
                </a:solidFill>
              </a:rPr>
              <a:t>: LAS,GAS </a:t>
            </a:r>
            <a:r>
              <a:rPr lang="ko-KR" altLang="en-US" dirty="0" smtClean="0">
                <a:solidFill>
                  <a:schemeClr val="tx1"/>
                </a:solidFill>
              </a:rPr>
              <a:t>구현 포함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12</a:t>
            </a:r>
            <a:r>
              <a:rPr lang="ko-KR" altLang="en-US" dirty="0" smtClean="0">
                <a:solidFill>
                  <a:schemeClr val="tx1"/>
                </a:solidFill>
              </a:rPr>
              <a:t>주차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실제 모델 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chemeClr val="tx1"/>
                </a:solidFill>
              </a:rPr>
              <a:t>Discriminator) </a:t>
            </a:r>
            <a:r>
              <a:rPr lang="ko-KR" altLang="en-US" dirty="0" smtClean="0">
                <a:solidFill>
                  <a:schemeClr val="tx1"/>
                </a:solidFill>
              </a:rPr>
              <a:t>구현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13</a:t>
            </a:r>
            <a:r>
              <a:rPr lang="ko-KR" altLang="en-US" dirty="0" smtClean="0">
                <a:solidFill>
                  <a:schemeClr val="tx1"/>
                </a:solidFill>
              </a:rPr>
              <a:t>주차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최종적으로 모델 도출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 	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19712" y="1383028"/>
            <a:ext cx="4063975" cy="57692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2319712" y="1383028"/>
            <a:ext cx="4063975" cy="1959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2319712" y="3341080"/>
            <a:ext cx="4063975" cy="2794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E8DAD7F-6F4D-47AF-D670-70EDC5B4FA93}"/>
              </a:ext>
            </a:extLst>
          </p:cNvPr>
          <p:cNvSpPr txBox="1"/>
          <p:nvPr/>
        </p:nvSpPr>
        <p:spPr>
          <a:xfrm>
            <a:off x="6979931" y="3708528"/>
            <a:ext cx="78133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kumimoji="1" lang="x-none" altLang="en-US" sz="3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83C1B3AD-1A4F-17A5-B684-D5F3C954DD74}"/>
              </a:ext>
            </a:extLst>
          </p:cNvPr>
          <p:cNvSpPr txBox="1"/>
          <p:nvPr/>
        </p:nvSpPr>
        <p:spPr>
          <a:xfrm>
            <a:off x="7186351" y="2361347"/>
            <a:ext cx="4063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latin typeface="NEXON LV2 GOTHIC MEDIUM" pitchFamily="2" charset="-127"/>
                <a:ea typeface="NEXON LV2 GOTHIC MEDIUM" pitchFamily="2" charset="-127"/>
              </a:rPr>
              <a:t>정리 및 추가 실험</a:t>
            </a:r>
            <a:endParaRPr lang="x-none" altLang="en-US" sz="2400" b="1" dirty="0">
              <a:latin typeface="NEXON LV2 GOTHIC MEDIUM" pitchFamily="2" charset="-127"/>
              <a:ea typeface="NEXON LV2 GOTHIC MEDIUM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3DFACE04-7377-4080-326B-C6CFC5017780}"/>
              </a:ext>
            </a:extLst>
          </p:cNvPr>
          <p:cNvSpPr txBox="1"/>
          <p:nvPr/>
        </p:nvSpPr>
        <p:spPr>
          <a:xfrm>
            <a:off x="7186352" y="1457469"/>
            <a:ext cx="4063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x-none" sz="2000" dirty="0" smtClean="0">
                <a:latin typeface="NEXON Lv2 Gothic" pitchFamily="2" charset="-127"/>
                <a:ea typeface="NEXON Lv2 Gothic" pitchFamily="2" charset="-127"/>
              </a:rPr>
              <a:t>114~15</a:t>
            </a:r>
            <a:r>
              <a:rPr kumimoji="1" lang="ko-KR" altLang="en-US" sz="2000" dirty="0" smtClean="0">
                <a:latin typeface="NEXON Lv2 Gothic" pitchFamily="2" charset="-127"/>
                <a:ea typeface="NEXON Lv2 Gothic" pitchFamily="2" charset="-127"/>
              </a:rPr>
              <a:t>주차</a:t>
            </a:r>
            <a:endParaRPr kumimoji="1" lang="en-US" altLang="x-none" sz="2000" dirty="0">
              <a:latin typeface="NEXON Lv2 Gothic" pitchFamily="2" charset="-127"/>
              <a:ea typeface="NEXON Lv2 Gothic" pitchFamily="2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86351" y="3339666"/>
            <a:ext cx="4063976" cy="2794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최종 발표 및 보고서 작성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시험적인 </a:t>
            </a:r>
            <a:r>
              <a:rPr lang="ko-KR" altLang="en-US" dirty="0" err="1" smtClean="0">
                <a:solidFill>
                  <a:schemeClr val="tx1"/>
                </a:solidFill>
              </a:rPr>
              <a:t>하이퍼파라미터</a:t>
            </a:r>
            <a:r>
              <a:rPr lang="ko-KR" altLang="en-US" dirty="0" smtClean="0">
                <a:solidFill>
                  <a:schemeClr val="tx1"/>
                </a:solidFill>
              </a:rPr>
              <a:t> 튜닝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성능 확인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err="1" smtClean="0">
                <a:solidFill>
                  <a:schemeClr val="tx1"/>
                </a:solidFill>
              </a:rPr>
              <a:t>백본</a:t>
            </a:r>
            <a:r>
              <a:rPr lang="ko-KR" altLang="en-US" dirty="0" smtClean="0">
                <a:solidFill>
                  <a:schemeClr val="tx1"/>
                </a:solidFill>
              </a:rPr>
              <a:t> 모델 변경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출력 시간 및 정확도 확인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186352" y="1381614"/>
            <a:ext cx="4063975" cy="57692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186352" y="1381614"/>
            <a:ext cx="4063975" cy="19594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186352" y="3339666"/>
            <a:ext cx="4063975" cy="2794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828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8376DC8A-ADA0-DFC9-F247-EB18ED089E6C}"/>
              </a:ext>
            </a:extLst>
          </p:cNvPr>
          <p:cNvSpPr/>
          <p:nvPr/>
        </p:nvSpPr>
        <p:spPr>
          <a:xfrm>
            <a:off x="0" y="0"/>
            <a:ext cx="164592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1067"/>
                </a:schemeClr>
              </a:gs>
              <a:gs pos="100000">
                <a:schemeClr val="bg1"/>
              </a:gs>
              <a:gs pos="1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3699C8DB-0CF1-C763-6EB3-21BC2DC5E1FB}"/>
              </a:ext>
            </a:extLst>
          </p:cNvPr>
          <p:cNvSpPr/>
          <p:nvPr/>
        </p:nvSpPr>
        <p:spPr>
          <a:xfrm>
            <a:off x="1564640" y="0"/>
            <a:ext cx="1054608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21325EC0-ADF6-440D-E684-4F1E369AB06B}"/>
              </a:ext>
            </a:extLst>
          </p:cNvPr>
          <p:cNvGrpSpPr/>
          <p:nvPr/>
        </p:nvGrpSpPr>
        <p:grpSpPr>
          <a:xfrm>
            <a:off x="606153" y="254483"/>
            <a:ext cx="433615" cy="433615"/>
            <a:chOff x="3133343" y="498323"/>
            <a:chExt cx="414528" cy="433615"/>
          </a:xfrm>
        </p:grpSpPr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3D710EFB-CCD0-71E7-E725-F9245FEEB10B}"/>
                </a:ext>
              </a:extLst>
            </p:cNvPr>
            <p:cNvSpPr/>
            <p:nvPr/>
          </p:nvSpPr>
          <p:spPr>
            <a:xfrm rot="18900000">
              <a:off x="3133343" y="690745"/>
              <a:ext cx="414528" cy="487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03C414B6-CC93-F9E8-0B90-3A7BCC98B294}"/>
                </a:ext>
              </a:extLst>
            </p:cNvPr>
            <p:cNvSpPr/>
            <p:nvPr/>
          </p:nvSpPr>
          <p:spPr>
            <a:xfrm rot="2700000">
              <a:off x="3123801" y="691820"/>
              <a:ext cx="433615" cy="466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x-none" alt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8A71CF58-CEF5-58C6-94F2-3100F24EC3A8}"/>
              </a:ext>
            </a:extLst>
          </p:cNvPr>
          <p:cNvSpPr txBox="1"/>
          <p:nvPr/>
        </p:nvSpPr>
        <p:spPr>
          <a:xfrm>
            <a:off x="480061" y="635720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9</a:t>
            </a:r>
            <a:r>
              <a:rPr kumimoji="1" lang="ko-KR" altLang="en-US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000" dirty="0">
                <a:solidFill>
                  <a:schemeClr val="bg1">
                    <a:lumMod val="50000"/>
                  </a:schemeClr>
                </a:solidFill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-</a:t>
            </a:r>
            <a:endParaRPr kumimoji="1" lang="x-none" altLang="en-US" sz="2000" dirty="0">
              <a:solidFill>
                <a:schemeClr val="bg1">
                  <a:lumMod val="50000"/>
                </a:schemeClr>
              </a:solidFill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5A693B48-9C23-A4D6-1056-E60EC29176D3}"/>
              </a:ext>
            </a:extLst>
          </p:cNvPr>
          <p:cNvGrpSpPr/>
          <p:nvPr/>
        </p:nvGrpSpPr>
        <p:grpSpPr>
          <a:xfrm>
            <a:off x="2113291" y="620430"/>
            <a:ext cx="10233855" cy="646331"/>
            <a:chOff x="2284613" y="1450774"/>
            <a:chExt cx="8185952" cy="646331"/>
          </a:xfrm>
        </p:grpSpPr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5AE894A2-6C09-57F6-191B-553079215711}"/>
                </a:ext>
              </a:extLst>
            </p:cNvPr>
            <p:cNvSpPr txBox="1"/>
            <p:nvPr/>
          </p:nvSpPr>
          <p:spPr>
            <a:xfrm>
              <a:off x="2284613" y="1450774"/>
              <a:ext cx="62498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ko-KR" altLang="en-US" sz="36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🪧</a:t>
              </a:r>
              <a:endParaRPr kumimoji="1" lang="x-none" altLang="en-US" sz="3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503DF4D8-7059-7904-A319-F4CCB5978868}"/>
                </a:ext>
              </a:extLst>
            </p:cNvPr>
            <p:cNvSpPr txBox="1"/>
            <p:nvPr/>
          </p:nvSpPr>
          <p:spPr>
            <a:xfrm>
              <a:off x="2847794" y="1492131"/>
              <a:ext cx="762277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200" b="1" dirty="0" smtClean="0">
                  <a:latin typeface="SB AggroOTF Light" panose="02020503020101020101" pitchFamily="18" charset="-127"/>
                  <a:ea typeface="SB AggroOTF Light" panose="02020503020101020101" pitchFamily="18" charset="-127"/>
                </a:rPr>
                <a:t>이후 계획</a:t>
              </a:r>
              <a:endParaRPr lang="x-none" altLang="en-US" sz="3200" b="1" dirty="0">
                <a:latin typeface="SB AggroOTF Light" panose="02020503020101020101" pitchFamily="18" charset="-127"/>
                <a:ea typeface="SB AggroOTF Light" panose="02020503020101020101" pitchFamily="18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746E83-1636-AE35-6B05-05F26C14A25D}"/>
              </a:ext>
            </a:extLst>
          </p:cNvPr>
          <p:cNvSpPr txBox="1"/>
          <p:nvPr/>
        </p:nvSpPr>
        <p:spPr>
          <a:xfrm>
            <a:off x="63783" y="2899355"/>
            <a:ext cx="1518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2400" dirty="0">
                <a:latin typeface="SB AggroOTF Light" panose="02020503020101020101" pitchFamily="18" charset="-127"/>
                <a:ea typeface="SB AggroOTF Light" panose="02020503020101020101" pitchFamily="18" charset="-127"/>
                <a:cs typeface="Pretendard" panose="02000503000000020004" pitchFamily="2" charset="-127"/>
              </a:rPr>
              <a:t>구현 계획</a:t>
            </a:r>
            <a:endParaRPr kumimoji="1" lang="en-US" altLang="ko-KR" sz="2400" dirty="0">
              <a:latin typeface="SB AggroOTF Light" panose="02020503020101020101" pitchFamily="18" charset="-127"/>
              <a:ea typeface="SB AggroOTF Light" panose="02020503020101020101" pitchFamily="18" charset="-127"/>
              <a:cs typeface="Pretendard" panose="02000503000000020004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E8DAD7F-6F4D-47AF-D670-70EDC5B4FA93}"/>
              </a:ext>
            </a:extLst>
          </p:cNvPr>
          <p:cNvSpPr txBox="1"/>
          <p:nvPr/>
        </p:nvSpPr>
        <p:spPr>
          <a:xfrm>
            <a:off x="2397771" y="3814402"/>
            <a:ext cx="1476107" cy="6283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kumimoji="1" lang="x-none" altLang="en-US" sz="3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83C1B3AD-1A4F-17A5-B684-D5F3C954DD74}"/>
              </a:ext>
            </a:extLst>
          </p:cNvPr>
          <p:cNvSpPr txBox="1"/>
          <p:nvPr/>
        </p:nvSpPr>
        <p:spPr>
          <a:xfrm>
            <a:off x="2604191" y="2462091"/>
            <a:ext cx="76777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 smtClean="0">
                <a:latin typeface="NEXON LV2 GOTHIC MEDIUM" pitchFamily="2" charset="-127"/>
                <a:ea typeface="NEXON LV2 GOTHIC MEDIUM" pitchFamily="2" charset="-127"/>
              </a:rPr>
              <a:t>구현된 모델을 통한 실제 문제 적용</a:t>
            </a:r>
            <a:endParaRPr lang="x-none" altLang="en-US" sz="2400" b="1" dirty="0">
              <a:latin typeface="NEXON LV2 GOTHIC MEDIUM" pitchFamily="2" charset="-127"/>
              <a:ea typeface="NEXON LV2 GOTHIC MEDIUM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3DFACE04-7377-4080-326B-C6CFC5017780}"/>
              </a:ext>
            </a:extLst>
          </p:cNvPr>
          <p:cNvSpPr txBox="1"/>
          <p:nvPr/>
        </p:nvSpPr>
        <p:spPr>
          <a:xfrm>
            <a:off x="2604192" y="1556503"/>
            <a:ext cx="7677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 err="1" smtClean="0">
                <a:latin typeface="NEXON Lv2 Gothic" pitchFamily="2" charset="-127"/>
                <a:ea typeface="NEXON Lv2 Gothic" pitchFamily="2" charset="-127"/>
              </a:rPr>
              <a:t>두번째</a:t>
            </a:r>
            <a:r>
              <a:rPr kumimoji="1" lang="ko-KR" altLang="en-US" sz="2000" dirty="0" smtClean="0">
                <a:latin typeface="NEXON Lv2 Gothic" pitchFamily="2" charset="-127"/>
                <a:ea typeface="NEXON Lv2 Gothic" pitchFamily="2" charset="-127"/>
              </a:rPr>
              <a:t> 학기</a:t>
            </a:r>
            <a:endParaRPr kumimoji="1" lang="en-US" altLang="x-none" sz="2000" dirty="0">
              <a:latin typeface="NEXON Lv2 Gothic" pitchFamily="2" charset="-127"/>
              <a:ea typeface="NEXON Lv2 Gothic" pitchFamily="2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04191" y="3505200"/>
            <a:ext cx="7677730" cy="2716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확실히 </a:t>
            </a:r>
            <a:r>
              <a:rPr lang="ko-KR" altLang="en-US" dirty="0" err="1" smtClean="0">
                <a:solidFill>
                  <a:schemeClr val="tx1"/>
                </a:solidFill>
              </a:rPr>
              <a:t>해야할</a:t>
            </a:r>
            <a:r>
              <a:rPr lang="ko-KR" altLang="en-US" dirty="0" smtClean="0">
                <a:solidFill>
                  <a:schemeClr val="tx1"/>
                </a:solidFill>
              </a:rPr>
              <a:t> 것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이 모델을 실제로 사진을 찍어서 불량품 여부를 판단하는 </a:t>
            </a:r>
            <a:r>
              <a:rPr lang="ko-KR" altLang="en-US" dirty="0" smtClean="0">
                <a:solidFill>
                  <a:schemeClr val="tx1"/>
                </a:solidFill>
              </a:rPr>
              <a:t>애플리케이션과 연계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가능하다면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실제 현장의 </a:t>
            </a:r>
            <a:r>
              <a:rPr lang="ko-KR" altLang="en-US" dirty="0" smtClean="0">
                <a:solidFill>
                  <a:schemeClr val="tx1"/>
                </a:solidFill>
              </a:rPr>
              <a:t>협조를 얻어 테스트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혹은 실제로 활용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또는 </a:t>
            </a:r>
            <a:r>
              <a:rPr lang="en-US" altLang="ko-KR" dirty="0">
                <a:solidFill>
                  <a:schemeClr val="tx1"/>
                </a:solidFill>
              </a:rPr>
              <a:t>Logical </a:t>
            </a:r>
            <a:r>
              <a:rPr lang="en-US" altLang="ko-KR" dirty="0" smtClean="0">
                <a:solidFill>
                  <a:schemeClr val="tx1"/>
                </a:solidFill>
              </a:rPr>
              <a:t>Anomaly(</a:t>
            </a:r>
            <a:r>
              <a:rPr lang="ko-KR" altLang="en-US" dirty="0" smtClean="0">
                <a:solidFill>
                  <a:schemeClr val="tx1"/>
                </a:solidFill>
              </a:rPr>
              <a:t>논리적 이상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 확장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단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도메인이 서로 다르기 때문에 추가적인 공부가 많이 필요함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604192" y="1485560"/>
            <a:ext cx="7677728" cy="560903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2604192" y="1523964"/>
            <a:ext cx="7677728" cy="19050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2604192" y="3505200"/>
            <a:ext cx="7677728" cy="27164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4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3300</TotalTime>
  <Words>552</Words>
  <Application>Microsoft Office PowerPoint</Application>
  <PresentationFormat>사용자 지정</PresentationFormat>
  <Paragraphs>116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 2013 - 2022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ParkSeongjun</dc:creator>
  <cp:lastModifiedBy>SK</cp:lastModifiedBy>
  <cp:revision>169</cp:revision>
  <cp:lastPrinted>2023-03-15T16:23:36Z</cp:lastPrinted>
  <dcterms:created xsi:type="dcterms:W3CDTF">2023-03-14T15:12:30Z</dcterms:created>
  <dcterms:modified xsi:type="dcterms:W3CDTF">2025-03-17T08:49:01Z</dcterms:modified>
</cp:coreProperties>
</file>