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19"/>
  </p:notesMasterIdLst>
  <p:sldIdLst>
    <p:sldId id="256" r:id="rId2"/>
    <p:sldId id="257" r:id="rId3"/>
    <p:sldId id="258" r:id="rId4"/>
    <p:sldId id="269" r:id="rId5"/>
    <p:sldId id="259" r:id="rId6"/>
    <p:sldId id="272" r:id="rId7"/>
    <p:sldId id="270" r:id="rId8"/>
    <p:sldId id="273" r:id="rId9"/>
    <p:sldId id="274" r:id="rId10"/>
    <p:sldId id="275" r:id="rId11"/>
    <p:sldId id="279" r:id="rId12"/>
    <p:sldId id="278" r:id="rId13"/>
    <p:sldId id="283" r:id="rId14"/>
    <p:sldId id="267" r:id="rId15"/>
    <p:sldId id="282" r:id="rId16"/>
    <p:sldId id="281" r:id="rId17"/>
    <p:sldId id="280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5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9" d="100"/>
          <a:sy n="59" d="100"/>
        </p:scale>
        <p:origin x="-418" y="86"/>
      </p:cViewPr>
      <p:guideLst>
        <p:guide orient="horz" pos="215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A78E6187-8107-4F02-8BB9-09A0DCE911A2}" type="datetime1">
              <a:rPr lang="ko-KR" altLang="en-US"/>
              <a:pPr lvl="0">
                <a:defRPr/>
              </a:pPr>
              <a:t>2025-04-14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BB699AA-6C39-4221-A261-81659886829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41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BB699AA-6C39-4221-A261-816598868299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BB699AA-6C39-4221-A261-816598868299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BB699AA-6C39-4221-A261-816598868299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BB699AA-6C39-4221-A261-816598868299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BB699AA-6C39-4221-A261-816598868299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BB699AA-6C39-4221-A261-816598868299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9705E7B-7F42-3AFC-DF62-05FBEF5FA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68956AE3-4F82-206C-6B05-FCD71D434A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8FB2582A-3280-735F-DBC9-33A18E617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9A854109-363B-9031-96D6-D7423EDCC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BB699AA-6C39-4221-A261-816598868299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466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BB699AA-6C39-4221-A261-816598868299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3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10" Type="http://schemas.openxmlformats.org/officeDocument/2006/relationships/image" Target="../media/image42.png"/><Relationship Id="rId4" Type="http://schemas.openxmlformats.org/officeDocument/2006/relationships/image" Target="../media/image21.png"/><Relationship Id="rId9" Type="http://schemas.openxmlformats.org/officeDocument/2006/relationships/image" Target="../media/image41.png"/><Relationship Id="rId1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9.png"/><Relationship Id="rId7" Type="http://schemas.openxmlformats.org/officeDocument/2006/relationships/image" Target="../media/image5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1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24.png"/><Relationship Id="rId10" Type="http://schemas.openxmlformats.org/officeDocument/2006/relationships/image" Target="../media/image35.png"/><Relationship Id="rId4" Type="http://schemas.openxmlformats.org/officeDocument/2006/relationships/image" Target="../media/image22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 rot="240000">
            <a:off x="4838700" y="2552700"/>
            <a:ext cx="1193800" cy="1193800"/>
          </a:xfrm>
          <a:prstGeom prst="rect">
            <a:avLst/>
          </a:prstGeom>
          <a:effectLst>
            <a:outerShdw blurRad="28234" dist="119058" dir="2700000">
              <a:srgbClr val="161616">
                <a:alpha val="35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2806700"/>
            <a:ext cx="4965700" cy="4965700"/>
          </a:xfrm>
          <a:prstGeom prst="rect">
            <a:avLst/>
          </a:prstGeom>
          <a:effectLst>
            <a:outerShdw blurRad="674322" dist="610705" dir="2700000">
              <a:srgbClr val="3B4C82">
                <a:alpha val="36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0" y="4267200"/>
            <a:ext cx="4127500" cy="3517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4500" y="3708400"/>
            <a:ext cx="1485900" cy="1485900"/>
          </a:xfrm>
          <a:prstGeom prst="rect">
            <a:avLst/>
          </a:prstGeom>
          <a:effectLst>
            <a:outerShdw blurRad="43677" dist="148082" dir="2700000">
              <a:srgbClr val="161616">
                <a:alpha val="35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2640000">
            <a:off x="965200" y="5422900"/>
            <a:ext cx="1079500" cy="1079500"/>
          </a:xfrm>
          <a:prstGeom prst="rect">
            <a:avLst/>
          </a:prstGeom>
          <a:effectLst>
            <a:outerShdw blurRad="23355" dist="108284" dir="2700000">
              <a:srgbClr val="161616">
                <a:alpha val="35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">
            <a:off x="4953000" y="5689600"/>
            <a:ext cx="1384300" cy="1384300"/>
          </a:xfrm>
          <a:prstGeom prst="rect">
            <a:avLst/>
          </a:prstGeom>
          <a:effectLst>
            <a:outerShdw blurRad="37842" dist="212054" dir="2700000">
              <a:srgbClr val="161616">
                <a:alpha val="28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" y="368300"/>
            <a:ext cx="203200" cy="203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1000" y="368300"/>
            <a:ext cx="203200" cy="203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7232650" y="3762103"/>
            <a:ext cx="10674350" cy="14732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07899"/>
              </a:lnSpc>
            </a:pPr>
            <a:r>
              <a:rPr lang="ko-KR" sz="6600" b="0" i="0" u="none" strike="noStrike" spc="-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이미지를</a:t>
            </a:r>
            <a:r>
              <a:rPr lang="en-US" sz="6600" b="0" i="0" u="none" strike="noStrike" spc="-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sz="6600" b="0" i="0" u="none" strike="noStrike" spc="-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통한</a:t>
            </a:r>
            <a:r>
              <a:rPr lang="en-US" sz="6600" b="0" i="0" u="none" strike="noStrike" spc="-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sz="6600" b="0" i="0" u="none" strike="noStrike" spc="-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제품</a:t>
            </a:r>
            <a:r>
              <a:rPr lang="en-US" sz="6600" b="0" i="0" u="none" strike="noStrike" spc="-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sz="6600" b="0" i="0" u="none" strike="noStrike" spc="-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결함</a:t>
            </a:r>
            <a:r>
              <a:rPr lang="en-US" sz="6600" b="0" i="0" u="none" strike="noStrike" spc="-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 </a:t>
            </a:r>
            <a:r>
              <a:rPr lang="ko-KR" sz="6600" b="0" i="0" u="none" strike="noStrike" spc="-400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탐지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442200" y="5588000"/>
            <a:ext cx="5340351" cy="2768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4800" spc="-200">
                <a:solidFill>
                  <a:schemeClr val="accent1"/>
                </a:solidFill>
                <a:latin typeface="+mn-ea"/>
              </a:rPr>
              <a:t>팀</a:t>
            </a:r>
            <a:r>
              <a:rPr lang="en-US" altLang="ko-KR" sz="4800" spc="-200">
                <a:solidFill>
                  <a:schemeClr val="accent1"/>
                </a:solidFill>
                <a:latin typeface="+mn-ea"/>
              </a:rPr>
              <a:t>: </a:t>
            </a:r>
            <a:r>
              <a:rPr lang="ko-KR" altLang="en-US" sz="4800" spc="-200">
                <a:solidFill>
                  <a:schemeClr val="accent1"/>
                </a:solidFill>
                <a:latin typeface="+mn-ea"/>
              </a:rPr>
              <a:t>탐색기</a:t>
            </a:r>
            <a:endParaRPr lang="en-US" altLang="ko-KR" sz="4800" spc="-200">
              <a:solidFill>
                <a:schemeClr val="accent1"/>
              </a:solidFill>
              <a:latin typeface="+mn-ea"/>
            </a:endParaRPr>
          </a:p>
          <a:p>
            <a:pPr lvl="0" algn="l">
              <a:lnSpc>
                <a:spcPct val="99600"/>
              </a:lnSpc>
            </a:pPr>
            <a:endParaRPr lang="en-US" altLang="ko-KR" sz="3000" spc="-200">
              <a:solidFill>
                <a:srgbClr val="161616"/>
              </a:solidFill>
              <a:latin typeface="+mn-ea"/>
            </a:endParaRPr>
          </a:p>
          <a:p>
            <a:pPr lvl="0" algn="l">
              <a:lnSpc>
                <a:spcPct val="99600"/>
              </a:lnSpc>
            </a:pPr>
            <a:endParaRPr lang="en-US" altLang="ko-KR" sz="2400" spc="-200">
              <a:solidFill>
                <a:srgbClr val="161616"/>
              </a:solidFill>
              <a:latin typeface="+mn-ea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2800" spc="-200">
                <a:solidFill>
                  <a:srgbClr val="161616"/>
                </a:solidFill>
                <a:latin typeface="+mn-ea"/>
              </a:rPr>
              <a:t>문석영 선창범 최혜성</a:t>
            </a:r>
            <a:endParaRPr lang="en-US" altLang="ko-KR" sz="2800" spc="-200">
              <a:solidFill>
                <a:srgbClr val="161616"/>
              </a:solidFill>
              <a:latin typeface="+mn-ea"/>
            </a:endParaRPr>
          </a:p>
          <a:p>
            <a:pPr lvl="0" algn="l">
              <a:lnSpc>
                <a:spcPct val="99600"/>
              </a:lnSpc>
            </a:pPr>
            <a:endParaRPr lang="en-US" altLang="ko-KR" sz="3000" spc="-200">
              <a:solidFill>
                <a:srgbClr val="161616"/>
              </a:solidFill>
              <a:latin typeface="+mn-ea"/>
            </a:endParaRPr>
          </a:p>
          <a:p>
            <a:pPr lvl="0" algn="l">
              <a:lnSpc>
                <a:spcPct val="99600"/>
              </a:lnSpc>
            </a:pPr>
            <a:endParaRPr lang="en-US" altLang="ko-KR" sz="3000" spc="-200">
              <a:solidFill>
                <a:srgbClr val="161616"/>
              </a:solidFill>
              <a:latin typeface="+mn-ea"/>
            </a:endParaRPr>
          </a:p>
          <a:p>
            <a:pPr lvl="0" algn="l">
              <a:lnSpc>
                <a:spcPct val="99600"/>
              </a:lnSpc>
            </a:pPr>
            <a:endParaRPr lang="ko-KR" sz="3000" b="0" i="0" u="none" strike="noStrike" spc="-200">
              <a:solidFill>
                <a:srgbClr val="161616"/>
              </a:solidFill>
              <a:latin typeface="+mn-e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797300" y="5499100"/>
            <a:ext cx="17399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endParaRPr lang="en-US" sz="1300" b="0" i="0" u="none" strike="noStrike" spc="100">
              <a:solidFill>
                <a:srgbClr val="EAEAEA"/>
              </a:solidFill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000" b="0" i="0" u="none" strike="noStrike" spc="-200">
                <a:solidFill>
                  <a:srgbClr val="161616"/>
                </a:solidFill>
                <a:ea typeface="Pretendard Bold"/>
              </a:rPr>
              <a:t>Truncated</a:t>
            </a:r>
            <a:r>
              <a:rPr lang="ko-KR" altLang="en-US" sz="6000" b="0" i="0" u="none" strike="noStrike" spc="-200">
                <a:solidFill>
                  <a:srgbClr val="161616"/>
                </a:solidFill>
                <a:ea typeface="Pretendard Bold"/>
              </a:rPr>
              <a:t> </a:t>
            </a:r>
            <a:r>
              <a:rPr lang="en-US" altLang="ko-KR" sz="6000" b="0" i="0" u="none" strike="noStrike" spc="-200">
                <a:solidFill>
                  <a:srgbClr val="161616"/>
                </a:solidFill>
                <a:ea typeface="Pretendard Bold"/>
              </a:rPr>
              <a:t>Projection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pic>
        <p:nvPicPr>
          <p:cNvPr id="45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49300" y="1803400"/>
            <a:ext cx="8877300" cy="3340100"/>
          </a:xfrm>
          <a:prstGeom prst="rect">
            <a:avLst/>
          </a:prstGeom>
        </p:spPr>
      </p:pic>
      <p:pic>
        <p:nvPicPr>
          <p:cNvPr id="46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2600" y="1524000"/>
            <a:ext cx="698500" cy="698500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sp>
        <p:nvSpPr>
          <p:cNvPr id="47" name="TextBox 6"/>
          <p:cNvSpPr txBox="1"/>
          <p:nvPr/>
        </p:nvSpPr>
        <p:spPr>
          <a:xfrm>
            <a:off x="444500" y="1638300"/>
            <a:ext cx="7747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>
                <a:solidFill>
                  <a:srgbClr val="EAEAEA"/>
                </a:solidFill>
                <a:latin typeface="Montserrat Regular"/>
              </a:rPr>
              <a:t>01</a:t>
            </a:r>
          </a:p>
        </p:txBody>
      </p:sp>
      <p:sp>
        <p:nvSpPr>
          <p:cNvPr id="48" name="TextBox 7"/>
          <p:cNvSpPr txBox="1"/>
          <p:nvPr/>
        </p:nvSpPr>
        <p:spPr>
          <a:xfrm>
            <a:off x="1384300" y="2012950"/>
            <a:ext cx="8115300" cy="4445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500" spc="-200">
                <a:solidFill>
                  <a:srgbClr val="504EEE"/>
                </a:solidFill>
                <a:ea typeface="Pretendard Bold"/>
              </a:rPr>
              <a:t>Truncated Projection </a:t>
            </a:r>
            <a:r>
              <a:rPr lang="ko-KR" altLang="en-US" sz="2500" spc="-200">
                <a:solidFill>
                  <a:srgbClr val="504EEE"/>
                </a:solidFill>
                <a:ea typeface="Pretendard Bold"/>
              </a:rPr>
              <a:t>설명</a:t>
            </a:r>
          </a:p>
        </p:txBody>
      </p:sp>
      <p:sp>
        <p:nvSpPr>
          <p:cNvPr id="49" name="TextBox 8"/>
          <p:cNvSpPr txBox="1"/>
          <p:nvPr/>
        </p:nvSpPr>
        <p:spPr>
          <a:xfrm>
            <a:off x="1384300" y="2597150"/>
            <a:ext cx="8102600" cy="1168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r>
              <a:rPr lang="ko-KR" altLang="en-US" sz="2200" b="0" i="0" u="none" strike="noStrike" spc="-100">
                <a:solidFill>
                  <a:srgbClr val="161616"/>
                </a:solidFill>
                <a:ea typeface="Pretendard Medium"/>
              </a:rPr>
              <a:t>Gradient ascent로 이동한 anomaly feature가 normal feature 분포에서 적절한 거리 범위 안에 있도록 잘라(projection)주는 방법</a:t>
            </a:r>
          </a:p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endParaRPr lang="ko-KR" altLang="en-US" sz="2200" b="0" i="0" u="none" strike="noStrike" spc="-100">
              <a:solidFill>
                <a:srgbClr val="161616"/>
              </a:solidFill>
              <a:ea typeface="Pretendard Medium"/>
            </a:endParaRPr>
          </a:p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r>
              <a:rPr lang="ko-KR" altLang="en-US" sz="2200" b="0" i="0" u="none" strike="noStrike" spc="-100">
                <a:solidFill>
                  <a:srgbClr val="161616"/>
                </a:solidFill>
                <a:ea typeface="Pretendard Medium"/>
              </a:rPr>
              <a:t>가까우면 anomaly로 분간이 안 되고,  멀면 비현실적인 synthetic anomaly가 될 수 있기 때문에, 적절한 거리(r1, r2) 내에서만 anomaly를 유지하도록 거리 범위를 제한하는 방식</a:t>
            </a:r>
            <a:endParaRPr lang="en-US" altLang="ko-KR" sz="2200" b="0" i="0" u="none" strike="noStrike" spc="-100">
              <a:solidFill>
                <a:srgbClr val="161616"/>
              </a:solidFill>
              <a:ea typeface="Pretendard Medium"/>
            </a:endParaRPr>
          </a:p>
        </p:txBody>
      </p:sp>
      <p:pic>
        <p:nvPicPr>
          <p:cNvPr id="70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88600" y="1917700"/>
            <a:ext cx="7670800" cy="8026400"/>
          </a:xfrm>
          <a:prstGeom prst="rect">
            <a:avLst/>
          </a:prstGeom>
        </p:spPr>
      </p:pic>
      <p:pic>
        <p:nvPicPr>
          <p:cNvPr id="71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121900" y="1638300"/>
            <a:ext cx="594920" cy="594920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sp>
        <p:nvSpPr>
          <p:cNvPr id="72" name="TextBox 6"/>
          <p:cNvSpPr txBox="1"/>
          <p:nvPr/>
        </p:nvSpPr>
        <p:spPr>
          <a:xfrm>
            <a:off x="10083800" y="1752600"/>
            <a:ext cx="659820" cy="378585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>
                <a:solidFill>
                  <a:srgbClr val="EAEAEA"/>
                </a:solidFill>
                <a:latin typeface="Montserrat Regular"/>
              </a:rPr>
              <a:t>0</a:t>
            </a:r>
            <a:r>
              <a:rPr lang="en-US" altLang="ko-KR" sz="2500" b="0" i="0" u="none" strike="noStrike" spc="-100">
                <a:solidFill>
                  <a:srgbClr val="EAEAEA"/>
                </a:solidFill>
                <a:latin typeface="Montserrat Regular"/>
              </a:rPr>
              <a:t>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0668000" y="2171700"/>
            <a:ext cx="7162800" cy="6941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1. Normal Feature</a:t>
            </a:r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r>
              <a:rPr lang="en-US" altLang="ko-KR" sz="3000"/>
              <a:t>(</a:t>
            </a:r>
            <a:r>
              <a:rPr lang="ko-KR" altLang="en-US" sz="3000"/>
              <a:t>위치 </a:t>
            </a:r>
            <a:r>
              <a:rPr lang="en-US" altLang="ko-KR" sz="3000"/>
              <a:t>(h, w)</a:t>
            </a:r>
            <a:r>
              <a:rPr lang="ko-KR" altLang="en-US" sz="3000"/>
              <a:t>에서의 </a:t>
            </a:r>
            <a:r>
              <a:rPr lang="en-US" altLang="ko-KR" sz="3000"/>
              <a:t>adapted normal feature)</a:t>
            </a:r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r>
              <a:rPr lang="en-US" altLang="ko-KR" sz="3000"/>
              <a:t>2. Noise + Gredient Ascent</a:t>
            </a:r>
            <a:r>
              <a:rPr lang="ko-KR" altLang="en-US" sz="3000"/>
              <a:t>로 이동한 </a:t>
            </a:r>
            <a:r>
              <a:rPr lang="en-US" altLang="ko-KR" sz="3000"/>
              <a:t>Feature:</a:t>
            </a:r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r>
              <a:rPr lang="en-US" altLang="ko-KR" sz="3000"/>
              <a:t>3. </a:t>
            </a:r>
            <a:r>
              <a:rPr lang="ko-KR" altLang="en-US" sz="3000"/>
              <a:t>이동 벡터 계산</a:t>
            </a:r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r>
              <a:rPr lang="en-US" altLang="ko-KR" sz="3000"/>
              <a:t>5.</a:t>
            </a:r>
            <a:r>
              <a:rPr lang="ko-KR" altLang="en-US" sz="3000"/>
              <a:t> 최종 </a:t>
            </a:r>
            <a:r>
              <a:rPr lang="en-US" altLang="ko-KR" sz="3000"/>
              <a:t>Global Anomaly Feature </a:t>
            </a:r>
            <a:r>
              <a:rPr lang="ko-KR" altLang="en-US" sz="3000"/>
              <a:t>생성</a:t>
            </a:r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endParaRPr lang="ko-KR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자유형: 도형 76"/>
              <p:cNvSpPr/>
              <p:nvPr/>
            </p:nvSpPr>
            <p:spPr>
              <a:xfrm>
                <a:off x="13716000" y="2771775"/>
                <a:ext cx="1171575" cy="6953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𝑢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77" name=""/>
              <p:cNvSpPr txBox="1"/>
              <p:nvPr/>
            </p:nvSpPr>
            <p:spPr>
              <a:xfrm>
                <a:off x="13716000" y="2771775"/>
                <a:ext cx="1171575" cy="6953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자유형: 도형 77"/>
              <p:cNvSpPr/>
              <p:nvPr/>
            </p:nvSpPr>
            <p:spPr>
              <a:xfrm>
                <a:off x="11658600" y="4953000"/>
                <a:ext cx="5791200" cy="12573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sz="30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p>
                      </m:sSubSup>
                      <m:r>
                        <a:rPr sz="3000" i="1">
                          <a:latin typeface="Cambria Math"/>
                          <a:sym typeface="Cambria Math"/>
                        </a:rPr>
                        <m:t>=</m:t>
                      </m:r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𝑔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p>
                      </m:sSubSup>
                      <m:r>
                        <a:rPr sz="3000" i="1">
                          <a:latin typeface="Cambria Math"/>
                          <a:sym typeface="Cambria Math"/>
                        </a:rPr>
                        <m:t>+</m:t>
                      </m:r>
                      <m:r>
                        <a:rPr sz="3000" i="1">
                          <a:latin typeface="Cambria Math"/>
                          <a:sym typeface="Cambria Math"/>
                        </a:rPr>
                        <m:t>𝜂</m:t>
                      </m:r>
                      <m:r>
                        <a:rPr sz="3000" i="1">
                          <a:latin typeface="Cambria Math"/>
                          <a:sym typeface="Cambria Math"/>
                        </a:rPr>
                        <m:t>⋅</m:t>
                      </m:r>
                      <m:f>
                        <m:f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𝛻</m:t>
                          </m:r>
                          <m:sSubSup>
                            <m:sSubSupPr>
                              <m:ctrlPr>
                                <a:rPr sz="30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𝑔𝑎𝑠</m:t>
                              </m:r>
                            </m:sub>
                            <m:sup/>
                          </m:sSub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sz="30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h</m:t>
                              </m:r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, </m:t>
                              </m:r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</m:sub>
                            <m:sup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p>
                          </m:sSub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‖"/>
                              <m:endChr m:val=""/>
                              <m:ctrlPr>
                                <a:rPr sz="3000" i="1">
                                  <a:latin typeface="Cambria Math"/>
                                  <a:sym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𝛻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𝑔𝑎𝑠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"/>
                              <m:endChr m:val="‖"/>
                              <m:ctrlPr>
                                <a:rPr sz="3000" i="1">
                                  <a:latin typeface="Cambria Math"/>
                                  <a:sym typeface="Cambria Math"/>
                                </a:rPr>
                              </m:ctrlPr>
                            </m:dPr>
                            <m:e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h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, 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78" name=""/>
              <p:cNvSpPr txBox="1"/>
              <p:nvPr/>
            </p:nvSpPr>
            <p:spPr>
              <a:xfrm>
                <a:off x="11658600" y="4953000"/>
                <a:ext cx="5791200" cy="125730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자유형: 도형 78"/>
              <p:cNvSpPr/>
              <p:nvPr/>
            </p:nvSpPr>
            <p:spPr>
              <a:xfrm>
                <a:off x="12430125" y="6867525"/>
                <a:ext cx="3419475" cy="7143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sz="30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p>
                      </m:sSubSup>
                      <m:r>
                        <a:rPr sz="3000" i="1">
                          <a:latin typeface="Cambria Math"/>
                          <a:sym typeface="Cambria Math"/>
                        </a:rPr>
                        <m:t>=</m:t>
                      </m:r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sz="30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</m:acc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p>
                      </m:sSubSup>
                      <m:r>
                        <a:rPr sz="3000" i="1">
                          <a:latin typeface="Cambria Math"/>
                          <a:sym typeface="Cambria Math"/>
                        </a:rPr>
                        <m:t>−</m:t>
                      </m:r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𝑢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79" name=""/>
              <p:cNvSpPr txBox="1"/>
              <p:nvPr/>
            </p:nvSpPr>
            <p:spPr>
              <a:xfrm>
                <a:off x="12430125" y="6867525"/>
                <a:ext cx="3419475" cy="7143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p:pic>
        <p:nvPicPr>
          <p:cNvPr id="80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52500" y="5753100"/>
            <a:ext cx="8420100" cy="3933824"/>
          </a:xfrm>
          <a:prstGeom prst="rect">
            <a:avLst/>
          </a:prstGeom>
        </p:spPr>
      </p:pic>
      <p:pic>
        <p:nvPicPr>
          <p:cNvPr id="81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85800" y="5448300"/>
            <a:ext cx="679908" cy="681573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sp>
        <p:nvSpPr>
          <p:cNvPr id="82" name="TextBox 6"/>
          <p:cNvSpPr txBox="1"/>
          <p:nvPr/>
        </p:nvSpPr>
        <p:spPr>
          <a:xfrm>
            <a:off x="685800" y="5524500"/>
            <a:ext cx="762000" cy="609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>
                <a:solidFill>
                  <a:srgbClr val="EAEAEA"/>
                </a:solidFill>
                <a:latin typeface="Montserrat Regular"/>
              </a:rPr>
              <a:t>0</a:t>
            </a:r>
            <a:r>
              <a:rPr lang="en-US" altLang="ko-KR" sz="2500" b="0" i="0" u="none" strike="noStrike" spc="-100">
                <a:solidFill>
                  <a:srgbClr val="EAEAEA"/>
                </a:solidFill>
                <a:latin typeface="Montserrat Regular"/>
              </a:rPr>
              <a:t>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447800" y="6050280"/>
            <a:ext cx="6324600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4.</a:t>
            </a:r>
            <a:r>
              <a:rPr lang="ko-KR" altLang="en-US" sz="3000"/>
              <a:t> </a:t>
            </a:r>
            <a:r>
              <a:rPr lang="en-US" altLang="ko-KR" sz="3000"/>
              <a:t>Truncated Distance </a:t>
            </a:r>
            <a:r>
              <a:rPr lang="ko-KR" altLang="en-US" sz="3000"/>
              <a:t>조절</a:t>
            </a:r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endParaRPr lang="ko-KR" altLang="en-US" sz="3000"/>
          </a:p>
          <a:p>
            <a:pPr>
              <a:defRPr/>
            </a:pPr>
            <a:endParaRPr lang="ko-KR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자유형: 도형 87"/>
              <p:cNvSpPr/>
              <p:nvPr/>
            </p:nvSpPr>
            <p:spPr>
              <a:xfrm>
                <a:off x="904874" y="6591300"/>
                <a:ext cx="8143874" cy="29432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sz="30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p>
                      </m:sSubSup>
                      <m:r>
                        <a:rPr sz="3000" i="1">
                          <a:latin typeface="Cambria Math"/>
                          <a:sym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sz="3000" i="1">
                                  <a:latin typeface="Cambria Math"/>
                                  <a:sym typeface="Cambria Math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sz="30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sz="30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𝜀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  <m:t>h</m:t>
                                          </m:r>
                                          <m: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  <m:t>𝑤</m:t>
                                          </m:r>
                                        </m:sub>
                                        <m:sup>
                                          <m: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begChr m:val=""/>
                                      <m:endChr m:val="‖"/>
                                      <m:ctrlP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dPr>
                                    <m:e/>
                                  </m:d>
                                </m:den>
                              </m:f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  <m:t>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h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, 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       </m:t>
                              </m:r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𝑖𝑓</m:t>
                              </m:r>
                              <m:sSubSup>
                                <m:sSubSupPr>
                                  <m:ctrlP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   </m:t>
                                  </m:r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  <m:t>𝜀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h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, 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begChr m:val=""/>
                                  <m:endChr m:val="‖"/>
                                  <m:ctrlP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dPr>
                                <m:e/>
                              </m:d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  &lt; </m:t>
                              </m:r>
                              <m:sSub>
                                <m:sSubPr>
                                  <m:ctrlP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̃"/>
                                              <m:ctrlPr>
                                                <a:rPr sz="30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sz="3000" i="1">
                                                  <a:latin typeface="Cambria Math"/>
                                                  <a:sym typeface="Cambria Math"/>
                                                </a:rPr>
                                                <m:t>𝜀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  <m:t>h</m:t>
                                          </m:r>
                                          <m: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  <m:t>, </m:t>
                                          </m:r>
                                          <m: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  <m:t>𝑤</m:t>
                                          </m:r>
                                        </m:sub>
                                        <m:sup>
                                          <m: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begChr m:val=""/>
                                          <m:endChr m:val="‖"/>
                                          <m:ctrlP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</m:d>
                                </m:den>
                              </m:f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  <m:t>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h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, 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       </m:t>
                              </m:r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𝑖𝑓</m:t>
                              </m:r>
                              <m:sSubSup>
                                <m:sSubSupPr>
                                  <m:ctrlP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   </m:t>
                                  </m:r>
                                  <m:d>
                                    <m:dPr>
                                      <m:begChr m:val="‖"/>
                                      <m:endChr m:val=""/>
                                      <m:ctrlP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̃"/>
                                          <m:ctrlP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sz="3000" i="1">
                                              <a:latin typeface="Cambria Math"/>
                                              <a:sym typeface="Cambria Math"/>
                                            </a:rPr>
                                            <m:t>𝜀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h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, 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p>
                              </m:sSubSup>
                              <m:d>
                                <m:dPr>
                                  <m:begChr m:val=""/>
                                  <m:endChr m:val="‖"/>
                                  <m:ctrlP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dPr>
                                <m:e/>
                              </m:d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 &gt;</m:t>
                              </m:r>
                              <m:sSub>
                                <m:sSubPr>
                                  <m:ctrlP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 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sz="3000" i="1">
                                          <a:latin typeface="Cambria Math"/>
                                          <a:sym typeface="Cambria Math"/>
                                        </a:rPr>
                                        <m:t>𝜀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h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, </m:t>
                                  </m:r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𝑤</m:t>
                                  </m:r>
                                </m:sub>
                                <m:sup>
                                  <m:r>
                                    <a:rPr sz="3000" i="1">
                                      <a:latin typeface="Cambria Math"/>
                                      <a:sym typeface="Cambria Math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                                 </m:t>
                              </m:r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88" name=""/>
              <p:cNvSpPr txBox="1"/>
              <p:nvPr/>
            </p:nvSpPr>
            <p:spPr>
              <a:xfrm>
                <a:off x="904874" y="6591300"/>
                <a:ext cx="8143874" cy="29432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자유형: 도형 88"/>
              <p:cNvSpPr/>
              <p:nvPr/>
            </p:nvSpPr>
            <p:spPr>
              <a:xfrm>
                <a:off x="12344400" y="8420100"/>
                <a:ext cx="3409950" cy="7143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𝑢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p>
                      </m:sSubSup>
                      <m:r>
                        <a:rPr sz="3000" i="1">
                          <a:latin typeface="Cambria Math"/>
                          <a:sym typeface="Cambria Math"/>
                        </a:rPr>
                        <m:t>=</m:t>
                      </m:r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𝑢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p>
                      </m:sSubSup>
                      <m:r>
                        <a:rPr sz="3000" i="1">
                          <a:latin typeface="Cambria Math"/>
                          <a:sym typeface="Cambria Math"/>
                        </a:rPr>
                        <m:t>+</m:t>
                      </m:r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sz="3000" i="1">
                                  <a:latin typeface="Cambria Math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3000" i="1">
                                  <a:latin typeface="Cambria Math"/>
                                  <a:sym typeface="Cambria Math"/>
                                </a:rPr>
                                <m:t>𝜀</m:t>
                              </m:r>
                            </m:e>
                          </m:acc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89" name=""/>
              <p:cNvSpPr txBox="1"/>
              <p:nvPr/>
            </p:nvSpPr>
            <p:spPr>
              <a:xfrm>
                <a:off x="12344400" y="8420100"/>
                <a:ext cx="3409950" cy="71437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F828CAD-54A8-F192-508F-8F5CED60C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4">
            <a:extLst>
              <a:ext uri="{FF2B5EF4-FFF2-40B4-BE49-F238E27FC236}">
                <a16:creationId xmlns:a16="http://schemas.microsoft.com/office/drawing/2014/main" xmlns="" id="{7951A672-F055-786D-B94F-9083B728C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584" y="8044016"/>
            <a:ext cx="4838700" cy="1079500"/>
          </a:xfrm>
          <a:prstGeom prst="rect">
            <a:avLst/>
          </a:prstGeom>
          <a:effectLst>
            <a:outerShdw blurRad="32073" dist="166485" dir="2700000">
              <a:srgbClr val="3B4C82">
                <a:alpha val="23000"/>
              </a:srgbClr>
            </a:outerShdw>
          </a:effec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xmlns="" id="{324CC0AA-A122-A840-96A0-C93CA88E4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584" y="6405716"/>
            <a:ext cx="4838700" cy="1079500"/>
          </a:xfrm>
          <a:prstGeom prst="rect">
            <a:avLst/>
          </a:prstGeom>
          <a:effectLst>
            <a:outerShdw blurRad="32073" dist="166485" dir="2700000">
              <a:srgbClr val="3B4C82">
                <a:alpha val="23000"/>
              </a:srgbClr>
            </a:outerShdw>
          </a:effec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xmlns="" id="{4DE8FCDF-F804-31E8-AD54-00987336F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6800" y="4849762"/>
            <a:ext cx="4838700" cy="1079500"/>
          </a:xfrm>
          <a:prstGeom prst="rect">
            <a:avLst/>
          </a:prstGeom>
          <a:effectLst>
            <a:outerShdw blurRad="32073" dist="166485" dir="2700000">
              <a:srgbClr val="3B4C82">
                <a:alpha val="23000"/>
              </a:srgbClr>
            </a:outerShdw>
          </a:effec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xmlns="" id="{732236B0-E179-AD75-B94A-998AE516B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7584" y="3264720"/>
            <a:ext cx="4838700" cy="1079500"/>
          </a:xfrm>
          <a:prstGeom prst="rect">
            <a:avLst/>
          </a:prstGeom>
          <a:effectLst>
            <a:outerShdw blurRad="32073" dist="166485" dir="2700000">
              <a:srgbClr val="3B4C82">
                <a:alpha val="23000"/>
              </a:srgbClr>
            </a:outerShdw>
          </a:effec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xmlns="" id="{5926A6F7-7C02-BBDD-8D14-4D5ECB470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00" y="7981542"/>
            <a:ext cx="4838700" cy="1079500"/>
          </a:xfrm>
          <a:prstGeom prst="rect">
            <a:avLst/>
          </a:prstGeom>
          <a:effectLst>
            <a:outerShdw blurRad="32073" dist="166485" dir="2700000">
              <a:srgbClr val="3B4C82">
                <a:alpha val="23000"/>
              </a:srgbClr>
            </a:outerShdw>
          </a:effec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xmlns="" id="{4948FAAB-42AC-91EC-A9A5-2ED144EA7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00" y="6409406"/>
            <a:ext cx="4838700" cy="1079500"/>
          </a:xfrm>
          <a:prstGeom prst="rect">
            <a:avLst/>
          </a:prstGeom>
          <a:effectLst>
            <a:outerShdw blurRad="32073" dist="166485" dir="2700000">
              <a:srgbClr val="3B4C82">
                <a:alpha val="23000"/>
              </a:srgbClr>
            </a:outerShdw>
          </a:effec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xmlns="" id="{E7D0F030-111B-4D1F-559E-A460F6120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000" y="4849762"/>
            <a:ext cx="4838700" cy="1079500"/>
          </a:xfrm>
          <a:prstGeom prst="rect">
            <a:avLst/>
          </a:prstGeom>
          <a:effectLst>
            <a:outerShdw blurRad="32073" dist="166485" dir="2700000">
              <a:srgbClr val="3B4C82">
                <a:alpha val="23000"/>
              </a:srgbClr>
            </a:outerShdw>
          </a:effec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xmlns="" id="{93184A22-9E7C-25AB-E100-98649F4B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50" y="3264720"/>
            <a:ext cx="4838700" cy="1079500"/>
          </a:xfrm>
          <a:prstGeom prst="rect">
            <a:avLst/>
          </a:prstGeom>
          <a:effectLst>
            <a:outerShdw blurRad="32073" dist="166485" dir="2700000">
              <a:srgbClr val="3B4C82">
                <a:alpha val="23000"/>
              </a:srgbClr>
            </a:outerShdw>
          </a:effec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xmlns="" id="{9C328C31-4168-1E38-998E-777A03372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7889157"/>
            <a:ext cx="4838700" cy="1079500"/>
          </a:xfrm>
          <a:prstGeom prst="rect">
            <a:avLst/>
          </a:prstGeom>
          <a:effectLst>
            <a:outerShdw blurRad="32073" dist="166485" dir="2700000">
              <a:srgbClr val="3B4C82">
                <a:alpha val="23000"/>
              </a:srgbClr>
            </a:outerShdw>
          </a:effec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xmlns="" id="{A1CB7C81-F907-ACC4-07F0-E8C129309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00" y="6387281"/>
            <a:ext cx="4838700" cy="1079500"/>
          </a:xfrm>
          <a:prstGeom prst="rect">
            <a:avLst/>
          </a:prstGeom>
          <a:effectLst>
            <a:outerShdw blurRad="32073" dist="166485" dir="2700000">
              <a:srgbClr val="3B4C82">
                <a:alpha val="23000"/>
              </a:srgbClr>
            </a:outerShdw>
          </a:effec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xmlns="" id="{E12BA914-D2B4-1805-B135-3451AC467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762500"/>
            <a:ext cx="4838700" cy="1079500"/>
          </a:xfrm>
          <a:prstGeom prst="rect">
            <a:avLst/>
          </a:prstGeom>
          <a:effectLst>
            <a:outerShdw blurRad="32073" dist="166485" dir="2700000">
              <a:srgbClr val="3B4C82">
                <a:alpha val="23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E761BD40-4AB0-1A68-BA89-8EB1E513A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238500"/>
            <a:ext cx="4838700" cy="1079500"/>
          </a:xfrm>
          <a:prstGeom prst="rect">
            <a:avLst/>
          </a:prstGeom>
          <a:effectLst>
            <a:outerShdw blurRad="32073" dist="166485" dir="2700000">
              <a:srgbClr val="3B4C82">
                <a:alpha val="23000"/>
              </a:srgbClr>
            </a:outerShdw>
          </a:effectLst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xmlns="" id="{B1C0B9AA-F5D2-1F32-A222-C336C8C45781}"/>
              </a:ext>
            </a:extLst>
          </p:cNvPr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000" b="0" i="0" u="none" strike="noStrike" spc="-200">
                <a:solidFill>
                  <a:srgbClr val="161616"/>
                </a:solidFill>
                <a:latin typeface="+mn-ea"/>
              </a:rPr>
              <a:t>Truncated</a:t>
            </a:r>
            <a:r>
              <a:rPr lang="ko-KR" altLang="en-US" sz="6000" b="0" i="0" u="none" strike="noStrike" spc="-200">
                <a:solidFill>
                  <a:srgbClr val="161616"/>
                </a:solidFill>
                <a:latin typeface="+mn-ea"/>
              </a:rPr>
              <a:t> </a:t>
            </a:r>
            <a:r>
              <a:rPr lang="en-US" altLang="ko-KR" sz="6000" b="0" i="0" u="none" strike="noStrike" spc="-200">
                <a:solidFill>
                  <a:srgbClr val="161616"/>
                </a:solidFill>
                <a:latin typeface="+mn-ea"/>
              </a:rPr>
              <a:t>Projection</a:t>
            </a:r>
            <a:r>
              <a:rPr lang="ko-KR" altLang="en-US" sz="6000" b="0" i="0" u="none" strike="noStrike" spc="-200">
                <a:solidFill>
                  <a:srgbClr val="161616"/>
                </a:solidFill>
                <a:latin typeface="+mn-ea"/>
              </a:rPr>
              <a:t>의 가설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xmlns="" id="{DD9FA771-6EEA-7A00-1498-85607BADBB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xmlns="" id="{B0B4A009-A5E9-2B03-E6B4-2C1DC6C8B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427367"/>
              </p:ext>
            </p:extLst>
          </p:nvPr>
        </p:nvGraphicFramePr>
        <p:xfrm>
          <a:off x="914399" y="2019300"/>
          <a:ext cx="16611601" cy="7315198"/>
        </p:xfrm>
        <a:graphic>
          <a:graphicData uri="http://schemas.openxmlformats.org/drawingml/2006/table">
            <a:tbl>
              <a:tblPr firstRow="1" bandRow="1">
                <a:tableStyleId>{BDF0A0EA-C916-463C-A3AD-4CCFBD9124EA}</a:tableStyleId>
              </a:tblPr>
              <a:tblGrid>
                <a:gridCol w="553590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378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5378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015998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Manifold Hypothesis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 sz="3000"/>
                        <a:t>Hypersphere Hypothesis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5748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3000"/>
                        <a:t>                   데이터 분포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   복잡한 곡면 위에 위치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  하나의 중심으로 분포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5748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3000"/>
                        <a:t>                     구조 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     국소적 비선형성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     전역적 대칭성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5748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3000"/>
                        <a:t>                 거리 판단 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  데이터 포인트와의 거리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     전체 중심과의 거리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574800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ko-KR" altLang="en-US" sz="3000"/>
                        <a:t>                  anomaly 정의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manifold에서 일정 거리</a:t>
                      </a:r>
                      <a:endParaRPr lang="en-US" altLang="ko-KR" sz="3000"/>
                    </a:p>
                    <a:p>
                      <a:pPr algn="ctr">
                        <a:defRPr/>
                      </a:pPr>
                      <a:r>
                        <a:rPr lang="ko-KR" altLang="en-US" sz="3000"/>
                        <a:t>벗어난 점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 sz="3000"/>
                        <a:t>중심에서 일정거리 떨어짐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8996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000" b="0" i="0" u="none" strike="noStrike" spc="-200">
                <a:solidFill>
                  <a:srgbClr val="161616"/>
                </a:solidFill>
                <a:latin typeface="+mn-ea"/>
              </a:rPr>
              <a:t>Truncated</a:t>
            </a:r>
            <a:r>
              <a:rPr lang="ko-KR" altLang="en-US" sz="6000" b="0" i="0" u="none" strike="noStrike" spc="-200">
                <a:solidFill>
                  <a:srgbClr val="161616"/>
                </a:solidFill>
                <a:latin typeface="+mn-ea"/>
              </a:rPr>
              <a:t> </a:t>
            </a:r>
            <a:r>
              <a:rPr lang="en-US" altLang="ko-KR" sz="6000" b="0" i="0" u="none" strike="noStrike" spc="-200">
                <a:solidFill>
                  <a:srgbClr val="161616"/>
                </a:solidFill>
                <a:latin typeface="+mn-ea"/>
              </a:rPr>
              <a:t>Projection</a:t>
            </a:r>
            <a:r>
              <a:rPr lang="ko-KR" altLang="en-US" sz="6000" b="0" i="0" u="none" strike="noStrike" spc="-200">
                <a:solidFill>
                  <a:srgbClr val="161616"/>
                </a:solidFill>
                <a:latin typeface="+mn-ea"/>
              </a:rPr>
              <a:t>의 가설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17123" y="2466601"/>
            <a:ext cx="15223076" cy="535379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b="0" i="0" u="none" strike="noStrike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다음주 </a:t>
            </a:r>
            <a:endParaRPr lang="ko-KR" sz="6000" b="0" i="0" u="none" strike="noStrike" spc="-200" dirty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0" y="3009900"/>
            <a:ext cx="10744201" cy="139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3187700"/>
            <a:ext cx="5003800" cy="1041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3708400"/>
            <a:ext cx="1422400" cy="12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16000" y="3454400"/>
            <a:ext cx="41021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900" b="0" i="0" u="none" strike="noStrike" spc="-200" dirty="0" smtClean="0">
                <a:solidFill>
                  <a:srgbClr val="FCFCFC"/>
                </a:solidFill>
                <a:latin typeface="HY견고딕" pitchFamily="18" charset="-127"/>
                <a:ea typeface="HY견고딕" pitchFamily="18" charset="-127"/>
              </a:rPr>
              <a:t>6</a:t>
            </a:r>
            <a:r>
              <a:rPr lang="ko-KR" altLang="en-US" sz="2900" spc="-200" dirty="0" smtClean="0">
                <a:solidFill>
                  <a:srgbClr val="FCFCFC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endParaRPr lang="ko-KR" sz="2900" b="0" i="0" u="none" strike="noStrike" spc="-200" dirty="0">
              <a:solidFill>
                <a:srgbClr val="FCFCF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543800" y="3327400"/>
            <a:ext cx="9677400" cy="774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16199"/>
              </a:lnSpc>
              <a:buFontTx/>
              <a:buChar char="-"/>
            </a:pPr>
            <a:r>
              <a:rPr lang="en-US" sz="2200" b="0" i="0" u="none" strike="noStrike" spc="-1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LAS branch (</a:t>
            </a:r>
            <a:r>
              <a:rPr lang="en-US" sz="2200" spc="-1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local anomaly </a:t>
            </a:r>
            <a:r>
              <a:rPr lang="en-US" sz="2200" spc="-100" dirty="0" err="1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systhesis</a:t>
            </a:r>
            <a:r>
              <a:rPr lang="en-US" sz="2200" spc="-1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)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900" y="6045200"/>
            <a:ext cx="10744201" cy="1397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00" y="6223000"/>
            <a:ext cx="5003800" cy="1041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00" y="6743700"/>
            <a:ext cx="1422400" cy="127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977900" y="6477000"/>
            <a:ext cx="41021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900" b="0" i="0" u="none" strike="noStrike" spc="-200" dirty="0" smtClean="0">
                <a:solidFill>
                  <a:srgbClr val="FCFCFC"/>
                </a:solidFill>
                <a:latin typeface="HY견고딕" pitchFamily="18" charset="-127"/>
                <a:ea typeface="HY견고딕" pitchFamily="18" charset="-127"/>
              </a:rPr>
              <a:t>7</a:t>
            </a:r>
            <a:r>
              <a:rPr lang="ko-KR" altLang="en-US" sz="2900" b="0" i="0" u="none" strike="noStrike" spc="-200" dirty="0" smtClean="0">
                <a:solidFill>
                  <a:srgbClr val="FCFCFC"/>
                </a:solidFill>
                <a:latin typeface="HY견고딕" pitchFamily="18" charset="-127"/>
                <a:ea typeface="HY견고딕" pitchFamily="18" charset="-127"/>
              </a:rPr>
              <a:t>주차</a:t>
            </a:r>
            <a:endParaRPr lang="ko-KR" sz="2900" b="0" i="0" u="none" strike="noStrike" spc="-200" dirty="0">
              <a:solidFill>
                <a:srgbClr val="FCFCFC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7505700" y="6362700"/>
            <a:ext cx="9677400" cy="787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16199"/>
              </a:lnSpc>
              <a:buFontTx/>
              <a:buChar char="-"/>
            </a:pPr>
            <a:r>
              <a:rPr lang="en-US" altLang="ko-KR" sz="2200" spc="-100" dirty="0" err="1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Dicriminator</a:t>
            </a:r>
            <a:r>
              <a:rPr lang="en-US" altLang="ko-KR" sz="2200" spc="-1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200" spc="-1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및 논문 분석 마무리 </a:t>
            </a:r>
            <a:r>
              <a:rPr lang="en-US" altLang="ko-KR" sz="2200" spc="-1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(</a:t>
            </a:r>
            <a:r>
              <a:rPr lang="ko-KR" altLang="en-US" sz="2200" spc="-1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구현 단계 진입</a:t>
            </a:r>
            <a:r>
              <a:rPr lang="en-US" altLang="ko-KR" sz="2200" spc="-1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)</a:t>
            </a:r>
            <a:endParaRPr lang="en-US" altLang="ko-KR" sz="2200" spc="-100" dirty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73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A2F42F6F-FDA2-4441-805F-CF30FBC991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id="{B181A11C-B34D-0785-03C3-D605F0249B7D}"/>
              </a:ext>
            </a:extLst>
          </p:cNvPr>
          <p:cNvSpPr txBox="1"/>
          <p:nvPr/>
        </p:nvSpPr>
        <p:spPr>
          <a:xfrm>
            <a:off x="1936750" y="4932505"/>
            <a:ext cx="14401800" cy="2570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400" b="1" spc="-200">
                <a:solidFill>
                  <a:schemeClr val="tx2"/>
                </a:solidFill>
                <a:latin typeface="+mn-ea"/>
                <a:cs typeface="+mj-cs"/>
              </a:rPr>
              <a:t>Question &amp; Answer</a:t>
            </a:r>
            <a:endParaRPr lang="en-US" altLang="ko-KR" sz="8400" b="1" i="0" u="none" strike="noStrike" spc="-200">
              <a:solidFill>
                <a:schemeClr val="tx2"/>
              </a:solidFill>
              <a:latin typeface="+mn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8226A8C-7793-4AE1-93F3-C51E771AB9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2672148" y="0"/>
            <a:ext cx="5615394" cy="5882754"/>
            <a:chOff x="8310716" y="0"/>
            <a:chExt cx="3878237" cy="406288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3835AF5-9945-4DCC-B810-B2A76714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5D01A87-EFF2-48AC-9C6B-C4653A804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2C02A9F7-5A86-41CD-98C2-5EE1CDE3A7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8535FA6-8D15-4E17-B087-AD3D457117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85" y="775312"/>
            <a:ext cx="4730066" cy="41388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ko-KR" sz="6000" b="0" i="0" u="none" strike="noStrike" spc="-200">
              <a:solidFill>
                <a:srgbClr val="161616"/>
              </a:solidFill>
              <a:latin typeface="+mn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87700" y="2959100"/>
            <a:ext cx="11899900" cy="8636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endParaRPr lang="en-US" sz="4000" b="0" i="0" u="none" strike="noStrike" spc="-300">
              <a:solidFill>
                <a:srgbClr val="504EEE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A2F42F6F-FDA2-4441-805F-CF30FBC991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8287542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xmlns="" id="{B181A11C-B34D-0785-03C3-D605F0249B7D}"/>
              </a:ext>
            </a:extLst>
          </p:cNvPr>
          <p:cNvSpPr txBox="1"/>
          <p:nvPr/>
        </p:nvSpPr>
        <p:spPr>
          <a:xfrm>
            <a:off x="1936750" y="4932505"/>
            <a:ext cx="14401800" cy="25705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8400" b="1" spc="-200" dirty="0" smtClean="0">
                <a:solidFill>
                  <a:schemeClr val="tx2"/>
                </a:solidFill>
                <a:latin typeface="+mn-ea"/>
                <a:cs typeface="+mj-cs"/>
              </a:rPr>
              <a:t>Appendix</a:t>
            </a:r>
            <a:endParaRPr lang="en-US" altLang="ko-KR" sz="8400" b="1" i="0" u="none" strike="noStrike" spc="-200" dirty="0">
              <a:solidFill>
                <a:schemeClr val="tx2"/>
              </a:solidFill>
              <a:latin typeface="+mn-ea"/>
              <a:cs typeface="+mj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18226A8C-7793-4AE1-93F3-C51E771AB9F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2672148" y="0"/>
            <a:ext cx="5615394" cy="5882754"/>
            <a:chOff x="8310716" y="0"/>
            <a:chExt cx="3878237" cy="406288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33835AF5-9945-4DCC-B810-B2A76714A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10716" y="1"/>
              <a:ext cx="3878236" cy="4062887"/>
            </a:xfrm>
            <a:custGeom>
              <a:avLst/>
              <a:gdLst>
                <a:gd name="connsiteX0" fmla="*/ 458236 w 3878236"/>
                <a:gd name="connsiteY0" fmla="*/ 0 h 4062887"/>
                <a:gd name="connsiteX1" fmla="*/ 626135 w 3878236"/>
                <a:gd name="connsiteY1" fmla="*/ 0 h 4062887"/>
                <a:gd name="connsiteX2" fmla="*/ 541802 w 3878236"/>
                <a:gd name="connsiteY2" fmla="*/ 96785 h 4062887"/>
                <a:gd name="connsiteX3" fmla="*/ 393588 w 3878236"/>
                <a:gd name="connsiteY3" fmla="*/ 301059 h 4062887"/>
                <a:gd name="connsiteX4" fmla="*/ 267407 w 3878236"/>
                <a:gd name="connsiteY4" fmla="*/ 519085 h 4062887"/>
                <a:gd name="connsiteX5" fmla="*/ 239453 w 3878236"/>
                <a:gd name="connsiteY5" fmla="*/ 575472 h 4062887"/>
                <a:gd name="connsiteX6" fmla="*/ 225864 w 3878236"/>
                <a:gd name="connsiteY6" fmla="*/ 603893 h 4062887"/>
                <a:gd name="connsiteX7" fmla="*/ 212955 w 3878236"/>
                <a:gd name="connsiteY7" fmla="*/ 632590 h 4062887"/>
                <a:gd name="connsiteX8" fmla="*/ 188301 w 3878236"/>
                <a:gd name="connsiteY8" fmla="*/ 690444 h 4062887"/>
                <a:gd name="connsiteX9" fmla="*/ 165201 w 3878236"/>
                <a:gd name="connsiteY9" fmla="*/ 748939 h 4062887"/>
                <a:gd name="connsiteX10" fmla="*/ 90074 w 3878236"/>
                <a:gd name="connsiteY10" fmla="*/ 988511 h 4062887"/>
                <a:gd name="connsiteX11" fmla="*/ 29119 w 3878236"/>
                <a:gd name="connsiteY11" fmla="*/ 1484891 h 4062887"/>
                <a:gd name="connsiteX12" fmla="*/ 54743 w 3878236"/>
                <a:gd name="connsiteY12" fmla="*/ 1732714 h 4062887"/>
                <a:gd name="connsiteX13" fmla="*/ 132976 w 3878236"/>
                <a:gd name="connsiteY13" fmla="*/ 1969719 h 4062887"/>
                <a:gd name="connsiteX14" fmla="*/ 159959 w 3878236"/>
                <a:gd name="connsiteY14" fmla="*/ 2026381 h 4062887"/>
                <a:gd name="connsiteX15" fmla="*/ 189951 w 3878236"/>
                <a:gd name="connsiteY15" fmla="*/ 2081758 h 4062887"/>
                <a:gd name="connsiteX16" fmla="*/ 256439 w 3878236"/>
                <a:gd name="connsiteY16" fmla="*/ 2189121 h 4062887"/>
                <a:gd name="connsiteX17" fmla="*/ 329818 w 3878236"/>
                <a:gd name="connsiteY17" fmla="*/ 2292816 h 4062887"/>
                <a:gd name="connsiteX18" fmla="*/ 408438 w 3878236"/>
                <a:gd name="connsiteY18" fmla="*/ 2393577 h 4062887"/>
                <a:gd name="connsiteX19" fmla="*/ 572086 w 3878236"/>
                <a:gd name="connsiteY19" fmla="*/ 2592900 h 4062887"/>
                <a:gd name="connsiteX20" fmla="*/ 653909 w 3878236"/>
                <a:gd name="connsiteY20" fmla="*/ 2693936 h 4062887"/>
                <a:gd name="connsiteX21" fmla="*/ 733500 w 3878236"/>
                <a:gd name="connsiteY21" fmla="*/ 2796256 h 4062887"/>
                <a:gd name="connsiteX22" fmla="*/ 813091 w 3878236"/>
                <a:gd name="connsiteY22" fmla="*/ 2895093 h 4062887"/>
                <a:gd name="connsiteX23" fmla="*/ 896273 w 3878236"/>
                <a:gd name="connsiteY23" fmla="*/ 2990536 h 4062887"/>
                <a:gd name="connsiteX24" fmla="*/ 1072636 w 3878236"/>
                <a:gd name="connsiteY24" fmla="*/ 3170513 h 4062887"/>
                <a:gd name="connsiteX25" fmla="*/ 1468747 w 3878236"/>
                <a:gd name="connsiteY25" fmla="*/ 3470964 h 4062887"/>
                <a:gd name="connsiteX26" fmla="*/ 1687720 w 3878236"/>
                <a:gd name="connsiteY26" fmla="*/ 3583919 h 4062887"/>
                <a:gd name="connsiteX27" fmla="*/ 1918825 w 3878236"/>
                <a:gd name="connsiteY27" fmla="*/ 3669278 h 4062887"/>
                <a:gd name="connsiteX28" fmla="*/ 2159540 w 3878236"/>
                <a:gd name="connsiteY28" fmla="*/ 3728230 h 4062887"/>
                <a:gd name="connsiteX29" fmla="*/ 2407729 w 3878236"/>
                <a:gd name="connsiteY29" fmla="*/ 3761238 h 4062887"/>
                <a:gd name="connsiteX30" fmla="*/ 2660479 w 3878236"/>
                <a:gd name="connsiteY30" fmla="*/ 3771598 h 4062887"/>
                <a:gd name="connsiteX31" fmla="*/ 2723278 w 3878236"/>
                <a:gd name="connsiteY31" fmla="*/ 3771139 h 4062887"/>
                <a:gd name="connsiteX32" fmla="*/ 2754047 w 3878236"/>
                <a:gd name="connsiteY32" fmla="*/ 3770406 h 4062887"/>
                <a:gd name="connsiteX33" fmla="*/ 2784719 w 3878236"/>
                <a:gd name="connsiteY33" fmla="*/ 3768938 h 4062887"/>
                <a:gd name="connsiteX34" fmla="*/ 2906629 w 3878236"/>
                <a:gd name="connsiteY34" fmla="*/ 3758853 h 4062887"/>
                <a:gd name="connsiteX35" fmla="*/ 3376896 w 3878236"/>
                <a:gd name="connsiteY35" fmla="*/ 3638838 h 4062887"/>
                <a:gd name="connsiteX36" fmla="*/ 3599460 w 3878236"/>
                <a:gd name="connsiteY36" fmla="*/ 3534685 h 4062887"/>
                <a:gd name="connsiteX37" fmla="*/ 3814356 w 3878236"/>
                <a:gd name="connsiteY37" fmla="*/ 3407976 h 4062887"/>
                <a:gd name="connsiteX38" fmla="*/ 3878236 w 3878236"/>
                <a:gd name="connsiteY38" fmla="*/ 3364122 h 4062887"/>
                <a:gd name="connsiteX39" fmla="*/ 3878236 w 3878236"/>
                <a:gd name="connsiteY39" fmla="*/ 3711785 h 4062887"/>
                <a:gd name="connsiteX40" fmla="*/ 3754080 w 3878236"/>
                <a:gd name="connsiteY40" fmla="*/ 3788192 h 4062887"/>
                <a:gd name="connsiteX41" fmla="*/ 3499971 w 3878236"/>
                <a:gd name="connsiteY41" fmla="*/ 3910041 h 4062887"/>
                <a:gd name="connsiteX42" fmla="*/ 2943222 w 3878236"/>
                <a:gd name="connsiteY42" fmla="*/ 4051144 h 4062887"/>
                <a:gd name="connsiteX43" fmla="*/ 2799278 w 3878236"/>
                <a:gd name="connsiteY43" fmla="*/ 4061321 h 4062887"/>
                <a:gd name="connsiteX44" fmla="*/ 2763268 w 3878236"/>
                <a:gd name="connsiteY44" fmla="*/ 4062604 h 4062887"/>
                <a:gd name="connsiteX45" fmla="*/ 2727355 w 3878236"/>
                <a:gd name="connsiteY45" fmla="*/ 4062788 h 4062887"/>
                <a:gd name="connsiteX46" fmla="*/ 2656790 w 3878236"/>
                <a:gd name="connsiteY46" fmla="*/ 4061963 h 4062887"/>
                <a:gd name="connsiteX47" fmla="*/ 2516924 w 3878236"/>
                <a:gd name="connsiteY47" fmla="*/ 4056461 h 4062887"/>
                <a:gd name="connsiteX48" fmla="*/ 2376959 w 3878236"/>
                <a:gd name="connsiteY48" fmla="*/ 4043809 h 4062887"/>
                <a:gd name="connsiteX49" fmla="*/ 2098196 w 3878236"/>
                <a:gd name="connsiteY49" fmla="*/ 3998700 h 4062887"/>
                <a:gd name="connsiteX50" fmla="*/ 1825645 w 3878236"/>
                <a:gd name="connsiteY50" fmla="*/ 3920860 h 4062887"/>
                <a:gd name="connsiteX51" fmla="*/ 1566586 w 3878236"/>
                <a:gd name="connsiteY51" fmla="*/ 3807996 h 4062887"/>
                <a:gd name="connsiteX52" fmla="*/ 1328784 w 3878236"/>
                <a:gd name="connsiteY52" fmla="*/ 3661117 h 4062887"/>
                <a:gd name="connsiteX53" fmla="*/ 930925 w 3878236"/>
                <a:gd name="connsiteY53" fmla="*/ 3291079 h 4062887"/>
                <a:gd name="connsiteX54" fmla="*/ 769122 w 3878236"/>
                <a:gd name="connsiteY54" fmla="*/ 3081303 h 4062887"/>
                <a:gd name="connsiteX55" fmla="*/ 626149 w 3878236"/>
                <a:gd name="connsiteY55" fmla="*/ 2862544 h 4062887"/>
                <a:gd name="connsiteX56" fmla="*/ 559467 w 3878236"/>
                <a:gd name="connsiteY56" fmla="*/ 2753990 h 4062887"/>
                <a:gd name="connsiteX57" fmla="*/ 490165 w 3878236"/>
                <a:gd name="connsiteY57" fmla="*/ 2647269 h 4062887"/>
                <a:gd name="connsiteX58" fmla="*/ 345542 w 3878236"/>
                <a:gd name="connsiteY58" fmla="*/ 2434743 h 4062887"/>
                <a:gd name="connsiteX59" fmla="*/ 274784 w 3878236"/>
                <a:gd name="connsiteY59" fmla="*/ 2326648 h 4062887"/>
                <a:gd name="connsiteX60" fmla="*/ 207422 w 3878236"/>
                <a:gd name="connsiteY60" fmla="*/ 2216167 h 4062887"/>
                <a:gd name="connsiteX61" fmla="*/ 93956 w 3878236"/>
                <a:gd name="connsiteY61" fmla="*/ 1984388 h 4062887"/>
                <a:gd name="connsiteX62" fmla="*/ 22422 w 3878236"/>
                <a:gd name="connsiteY62" fmla="*/ 1738399 h 4062887"/>
                <a:gd name="connsiteX63" fmla="*/ 0 w 3878236"/>
                <a:gd name="connsiteY63" fmla="*/ 1484891 h 4062887"/>
                <a:gd name="connsiteX64" fmla="*/ 200337 w 3878236"/>
                <a:gd name="connsiteY64" fmla="*/ 491671 h 4062887"/>
                <a:gd name="connsiteX65" fmla="*/ 308076 w 3878236"/>
                <a:gd name="connsiteY65" fmla="*/ 256776 h 4062887"/>
                <a:gd name="connsiteX66" fmla="*/ 437072 w 3878236"/>
                <a:gd name="connsiteY66" fmla="*/ 30498 h 406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</a:cxnLst>
              <a:rect l="l" t="t" r="r" b="b"/>
              <a:pathLst>
                <a:path w="3878236" h="4062887">
                  <a:moveTo>
                    <a:pt x="458236" y="0"/>
                  </a:moveTo>
                  <a:lnTo>
                    <a:pt x="626135" y="0"/>
                  </a:lnTo>
                  <a:lnTo>
                    <a:pt x="541802" y="96785"/>
                  </a:lnTo>
                  <a:cubicBezTo>
                    <a:pt x="489388" y="162616"/>
                    <a:pt x="439790" y="230737"/>
                    <a:pt x="393588" y="301059"/>
                  </a:cubicBezTo>
                  <a:cubicBezTo>
                    <a:pt x="348163" y="371748"/>
                    <a:pt x="305261" y="444179"/>
                    <a:pt x="267407" y="519085"/>
                  </a:cubicBezTo>
                  <a:cubicBezTo>
                    <a:pt x="257604" y="537697"/>
                    <a:pt x="248480" y="556584"/>
                    <a:pt x="239453" y="575472"/>
                  </a:cubicBezTo>
                  <a:lnTo>
                    <a:pt x="225864" y="603893"/>
                  </a:lnTo>
                  <a:lnTo>
                    <a:pt x="212955" y="632590"/>
                  </a:lnTo>
                  <a:cubicBezTo>
                    <a:pt x="204511" y="651753"/>
                    <a:pt x="195969" y="670915"/>
                    <a:pt x="188301" y="690444"/>
                  </a:cubicBezTo>
                  <a:cubicBezTo>
                    <a:pt x="180633" y="709972"/>
                    <a:pt x="172189" y="729227"/>
                    <a:pt x="165201" y="748939"/>
                  </a:cubicBezTo>
                  <a:cubicBezTo>
                    <a:pt x="135305" y="827237"/>
                    <a:pt x="109971" y="907186"/>
                    <a:pt x="90074" y="988511"/>
                  </a:cubicBezTo>
                  <a:cubicBezTo>
                    <a:pt x="49696" y="1150792"/>
                    <a:pt x="29022" y="1317842"/>
                    <a:pt x="29119" y="1484891"/>
                  </a:cubicBezTo>
                  <a:cubicBezTo>
                    <a:pt x="29604" y="1568141"/>
                    <a:pt x="37855" y="1651207"/>
                    <a:pt x="54743" y="1732714"/>
                  </a:cubicBezTo>
                  <a:cubicBezTo>
                    <a:pt x="72506" y="1814039"/>
                    <a:pt x="98227" y="1893621"/>
                    <a:pt x="132976" y="1969719"/>
                  </a:cubicBezTo>
                  <a:cubicBezTo>
                    <a:pt x="141226" y="1988882"/>
                    <a:pt x="150835" y="2007585"/>
                    <a:pt x="159959" y="2026381"/>
                  </a:cubicBezTo>
                  <a:cubicBezTo>
                    <a:pt x="169860" y="2044901"/>
                    <a:pt x="179274" y="2063604"/>
                    <a:pt x="189951" y="2081758"/>
                  </a:cubicBezTo>
                  <a:cubicBezTo>
                    <a:pt x="210334" y="2118432"/>
                    <a:pt x="233046" y="2154006"/>
                    <a:pt x="256439" y="2189121"/>
                  </a:cubicBezTo>
                  <a:cubicBezTo>
                    <a:pt x="279734" y="2224328"/>
                    <a:pt x="304679" y="2258617"/>
                    <a:pt x="329818" y="2292816"/>
                  </a:cubicBezTo>
                  <a:cubicBezTo>
                    <a:pt x="355345" y="2326740"/>
                    <a:pt x="381844" y="2360204"/>
                    <a:pt x="408438" y="2393577"/>
                  </a:cubicBezTo>
                  <a:cubicBezTo>
                    <a:pt x="461725" y="2460416"/>
                    <a:pt x="517440" y="2525879"/>
                    <a:pt x="572086" y="2592900"/>
                  </a:cubicBezTo>
                  <a:cubicBezTo>
                    <a:pt x="599554" y="2626273"/>
                    <a:pt x="626926" y="2659921"/>
                    <a:pt x="653909" y="2693936"/>
                  </a:cubicBezTo>
                  <a:cubicBezTo>
                    <a:pt x="680796" y="2727676"/>
                    <a:pt x="707487" y="2763525"/>
                    <a:pt x="733500" y="2796256"/>
                  </a:cubicBezTo>
                  <a:cubicBezTo>
                    <a:pt x="759319" y="2829813"/>
                    <a:pt x="786399" y="2862362"/>
                    <a:pt x="813091" y="2895093"/>
                  </a:cubicBezTo>
                  <a:cubicBezTo>
                    <a:pt x="840560" y="2927274"/>
                    <a:pt x="867834" y="2959455"/>
                    <a:pt x="896273" y="2990536"/>
                  </a:cubicBezTo>
                  <a:cubicBezTo>
                    <a:pt x="952764" y="3053066"/>
                    <a:pt x="1011486" y="3113302"/>
                    <a:pt x="1072636" y="3170513"/>
                  </a:cubicBezTo>
                  <a:cubicBezTo>
                    <a:pt x="1195128" y="3284660"/>
                    <a:pt x="1327328" y="3386522"/>
                    <a:pt x="1468747" y="3470964"/>
                  </a:cubicBezTo>
                  <a:cubicBezTo>
                    <a:pt x="1539603" y="3512956"/>
                    <a:pt x="1612303" y="3551463"/>
                    <a:pt x="1687720" y="3583919"/>
                  </a:cubicBezTo>
                  <a:cubicBezTo>
                    <a:pt x="1762652" y="3617292"/>
                    <a:pt x="1840010" y="3645440"/>
                    <a:pt x="1918825" y="3669278"/>
                  </a:cubicBezTo>
                  <a:cubicBezTo>
                    <a:pt x="1997640" y="3693207"/>
                    <a:pt x="2078007" y="3712553"/>
                    <a:pt x="2159540" y="3728230"/>
                  </a:cubicBezTo>
                  <a:cubicBezTo>
                    <a:pt x="2241170" y="3743633"/>
                    <a:pt x="2324158" y="3754177"/>
                    <a:pt x="2407729" y="3761238"/>
                  </a:cubicBezTo>
                  <a:cubicBezTo>
                    <a:pt x="2491299" y="3768389"/>
                    <a:pt x="2575743" y="3771506"/>
                    <a:pt x="2660479" y="3771598"/>
                  </a:cubicBezTo>
                  <a:cubicBezTo>
                    <a:pt x="2681638" y="3771598"/>
                    <a:pt x="2703089" y="3771964"/>
                    <a:pt x="2723278" y="3771139"/>
                  </a:cubicBezTo>
                  <a:lnTo>
                    <a:pt x="2754047" y="3770406"/>
                  </a:lnTo>
                  <a:lnTo>
                    <a:pt x="2784719" y="3768938"/>
                  </a:lnTo>
                  <a:cubicBezTo>
                    <a:pt x="2825582" y="3767197"/>
                    <a:pt x="2866251" y="3763346"/>
                    <a:pt x="2906629" y="3758853"/>
                  </a:cubicBezTo>
                  <a:cubicBezTo>
                    <a:pt x="3068334" y="3740150"/>
                    <a:pt x="3225672" y="3699166"/>
                    <a:pt x="3376896" y="3638838"/>
                  </a:cubicBezTo>
                  <a:cubicBezTo>
                    <a:pt x="3452702" y="3608949"/>
                    <a:pt x="3526664" y="3573467"/>
                    <a:pt x="3599460" y="3534685"/>
                  </a:cubicBezTo>
                  <a:cubicBezTo>
                    <a:pt x="3672354" y="3496085"/>
                    <a:pt x="3743888" y="3453269"/>
                    <a:pt x="3814356" y="3407976"/>
                  </a:cubicBezTo>
                  <a:lnTo>
                    <a:pt x="3878236" y="3364122"/>
                  </a:lnTo>
                  <a:lnTo>
                    <a:pt x="3878236" y="3711785"/>
                  </a:lnTo>
                  <a:lnTo>
                    <a:pt x="3754080" y="3788192"/>
                  </a:lnTo>
                  <a:cubicBezTo>
                    <a:pt x="3672450" y="3832843"/>
                    <a:pt x="3588007" y="3874284"/>
                    <a:pt x="3499971" y="3910041"/>
                  </a:cubicBezTo>
                  <a:cubicBezTo>
                    <a:pt x="3324482" y="3982472"/>
                    <a:pt x="3134920" y="4030882"/>
                    <a:pt x="2943222" y="4051144"/>
                  </a:cubicBezTo>
                  <a:cubicBezTo>
                    <a:pt x="2895272" y="4055911"/>
                    <a:pt x="2847227" y="4059763"/>
                    <a:pt x="2799278" y="4061321"/>
                  </a:cubicBezTo>
                  <a:lnTo>
                    <a:pt x="2763268" y="4062604"/>
                  </a:lnTo>
                  <a:lnTo>
                    <a:pt x="2727355" y="4062788"/>
                  </a:lnTo>
                  <a:cubicBezTo>
                    <a:pt x="2703089" y="4063155"/>
                    <a:pt x="2680085" y="4062421"/>
                    <a:pt x="2656790" y="4061963"/>
                  </a:cubicBezTo>
                  <a:cubicBezTo>
                    <a:pt x="2610297" y="4061413"/>
                    <a:pt x="2563514" y="4058754"/>
                    <a:pt x="2516924" y="4056461"/>
                  </a:cubicBezTo>
                  <a:cubicBezTo>
                    <a:pt x="2470237" y="4052795"/>
                    <a:pt x="2423549" y="4049402"/>
                    <a:pt x="2376959" y="4043809"/>
                  </a:cubicBezTo>
                  <a:cubicBezTo>
                    <a:pt x="2283683" y="4033265"/>
                    <a:pt x="2190503" y="4018871"/>
                    <a:pt x="2098196" y="3998700"/>
                  </a:cubicBezTo>
                  <a:cubicBezTo>
                    <a:pt x="2005891" y="3978530"/>
                    <a:pt x="1914652" y="3952583"/>
                    <a:pt x="1825645" y="3920860"/>
                  </a:cubicBezTo>
                  <a:cubicBezTo>
                    <a:pt x="1736639" y="3889045"/>
                    <a:pt x="1649963" y="3851089"/>
                    <a:pt x="1566586" y="3807996"/>
                  </a:cubicBezTo>
                  <a:cubicBezTo>
                    <a:pt x="1483501" y="3764263"/>
                    <a:pt x="1403716" y="3715395"/>
                    <a:pt x="1328784" y="3661117"/>
                  </a:cubicBezTo>
                  <a:cubicBezTo>
                    <a:pt x="1178337" y="3553113"/>
                    <a:pt x="1046527" y="3426497"/>
                    <a:pt x="930925" y="3291079"/>
                  </a:cubicBezTo>
                  <a:cubicBezTo>
                    <a:pt x="873367" y="3223048"/>
                    <a:pt x="819789" y="3152818"/>
                    <a:pt x="769122" y="3081303"/>
                  </a:cubicBezTo>
                  <a:cubicBezTo>
                    <a:pt x="718358" y="3009790"/>
                    <a:pt x="670992" y="2936717"/>
                    <a:pt x="626149" y="2862544"/>
                  </a:cubicBezTo>
                  <a:cubicBezTo>
                    <a:pt x="603243" y="2825046"/>
                    <a:pt x="582277" y="2789930"/>
                    <a:pt x="559467" y="2753990"/>
                  </a:cubicBezTo>
                  <a:cubicBezTo>
                    <a:pt x="536852" y="2718325"/>
                    <a:pt x="513849" y="2682660"/>
                    <a:pt x="490165" y="2647269"/>
                  </a:cubicBezTo>
                  <a:lnTo>
                    <a:pt x="345542" y="2434743"/>
                  </a:lnTo>
                  <a:cubicBezTo>
                    <a:pt x="321567" y="2398987"/>
                    <a:pt x="297884" y="2363046"/>
                    <a:pt x="274784" y="2326648"/>
                  </a:cubicBezTo>
                  <a:cubicBezTo>
                    <a:pt x="251682" y="2290248"/>
                    <a:pt x="228776" y="2253759"/>
                    <a:pt x="207422" y="2216167"/>
                  </a:cubicBezTo>
                  <a:cubicBezTo>
                    <a:pt x="164618" y="2141353"/>
                    <a:pt x="125308" y="2064338"/>
                    <a:pt x="93956" y="1984388"/>
                  </a:cubicBezTo>
                  <a:cubicBezTo>
                    <a:pt x="62023" y="1904715"/>
                    <a:pt x="38340" y="1822107"/>
                    <a:pt x="22422" y="1738399"/>
                  </a:cubicBezTo>
                  <a:cubicBezTo>
                    <a:pt x="7183" y="1654692"/>
                    <a:pt x="0" y="1569700"/>
                    <a:pt x="0" y="1484891"/>
                  </a:cubicBezTo>
                  <a:cubicBezTo>
                    <a:pt x="1262" y="1146758"/>
                    <a:pt x="70468" y="809542"/>
                    <a:pt x="200337" y="491671"/>
                  </a:cubicBezTo>
                  <a:cubicBezTo>
                    <a:pt x="232950" y="412273"/>
                    <a:pt x="268280" y="333607"/>
                    <a:pt x="308076" y="256776"/>
                  </a:cubicBezTo>
                  <a:cubicBezTo>
                    <a:pt x="347290" y="179668"/>
                    <a:pt x="390482" y="104213"/>
                    <a:pt x="437072" y="3049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95D01A87-EFF2-48AC-9C6B-C4653A804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29928" y="0"/>
              <a:ext cx="3859024" cy="3823730"/>
            </a:xfrm>
            <a:custGeom>
              <a:avLst/>
              <a:gdLst>
                <a:gd name="connsiteX0" fmla="*/ 517815 w 3859024"/>
                <a:gd name="connsiteY0" fmla="*/ 0 h 3823730"/>
                <a:gd name="connsiteX1" fmla="*/ 810951 w 3859024"/>
                <a:gd name="connsiteY1" fmla="*/ 0 h 3823730"/>
                <a:gd name="connsiteX2" fmla="*/ 657209 w 3859024"/>
                <a:gd name="connsiteY2" fmla="*/ 169897 h 3823730"/>
                <a:gd name="connsiteX3" fmla="*/ 398052 w 3859024"/>
                <a:gd name="connsiteY3" fmla="*/ 551580 h 3823730"/>
                <a:gd name="connsiteX4" fmla="*/ 222175 w 3859024"/>
                <a:gd name="connsiteY4" fmla="*/ 973513 h 3823730"/>
                <a:gd name="connsiteX5" fmla="*/ 158212 w 3859024"/>
                <a:gd name="connsiteY5" fmla="*/ 1423317 h 3823730"/>
                <a:gd name="connsiteX6" fmla="*/ 185195 w 3859024"/>
                <a:gd name="connsiteY6" fmla="*/ 1643544 h 3823730"/>
                <a:gd name="connsiteX7" fmla="*/ 264883 w 3859024"/>
                <a:gd name="connsiteY7" fmla="*/ 1849559 h 3823730"/>
                <a:gd name="connsiteX8" fmla="*/ 320500 w 3859024"/>
                <a:gd name="connsiteY8" fmla="*/ 1946562 h 3823730"/>
                <a:gd name="connsiteX9" fmla="*/ 384367 w 3859024"/>
                <a:gd name="connsiteY9" fmla="*/ 2040447 h 3823730"/>
                <a:gd name="connsiteX10" fmla="*/ 531902 w 3859024"/>
                <a:gd name="connsiteY10" fmla="*/ 2221891 h 3823730"/>
                <a:gd name="connsiteX11" fmla="*/ 691569 w 3859024"/>
                <a:gd name="connsiteY11" fmla="*/ 2404710 h 3823730"/>
                <a:gd name="connsiteX12" fmla="*/ 770966 w 3859024"/>
                <a:gd name="connsiteY12" fmla="*/ 2500153 h 3823730"/>
                <a:gd name="connsiteX13" fmla="*/ 809112 w 3859024"/>
                <a:gd name="connsiteY13" fmla="*/ 2547004 h 3823730"/>
                <a:gd name="connsiteX14" fmla="*/ 846480 w 3859024"/>
                <a:gd name="connsiteY14" fmla="*/ 2591838 h 3823730"/>
                <a:gd name="connsiteX15" fmla="*/ 1167563 w 3859024"/>
                <a:gd name="connsiteY15" fmla="*/ 2923186 h 3823730"/>
                <a:gd name="connsiteX16" fmla="*/ 1338296 w 3859024"/>
                <a:gd name="connsiteY16" fmla="*/ 3072266 h 3823730"/>
                <a:gd name="connsiteX17" fmla="*/ 1517085 w 3859024"/>
                <a:gd name="connsiteY17" fmla="*/ 3209700 h 3823730"/>
                <a:gd name="connsiteX18" fmla="*/ 1916496 w 3859024"/>
                <a:gd name="connsiteY18" fmla="*/ 3427085 h 3823730"/>
                <a:gd name="connsiteX19" fmla="*/ 2139934 w 3859024"/>
                <a:gd name="connsiteY19" fmla="*/ 3488513 h 3823730"/>
                <a:gd name="connsiteX20" fmla="*/ 2197200 w 3859024"/>
                <a:gd name="connsiteY20" fmla="*/ 3499332 h 3823730"/>
                <a:gd name="connsiteX21" fmla="*/ 2254952 w 3859024"/>
                <a:gd name="connsiteY21" fmla="*/ 3508409 h 3823730"/>
                <a:gd name="connsiteX22" fmla="*/ 2371524 w 3859024"/>
                <a:gd name="connsiteY22" fmla="*/ 3521428 h 3823730"/>
                <a:gd name="connsiteX23" fmla="*/ 2430150 w 3859024"/>
                <a:gd name="connsiteY23" fmla="*/ 3525646 h 3823730"/>
                <a:gd name="connsiteX24" fmla="*/ 2488970 w 3859024"/>
                <a:gd name="connsiteY24" fmla="*/ 3528580 h 3823730"/>
                <a:gd name="connsiteX25" fmla="*/ 2547984 w 3859024"/>
                <a:gd name="connsiteY25" fmla="*/ 3529863 h 3823730"/>
                <a:gd name="connsiteX26" fmla="*/ 2607095 w 3859024"/>
                <a:gd name="connsiteY26" fmla="*/ 3529589 h 3823730"/>
                <a:gd name="connsiteX27" fmla="*/ 2636698 w 3859024"/>
                <a:gd name="connsiteY27" fmla="*/ 3529313 h 3823730"/>
                <a:gd name="connsiteX28" fmla="*/ 2665235 w 3859024"/>
                <a:gd name="connsiteY28" fmla="*/ 3528121 h 3823730"/>
                <a:gd name="connsiteX29" fmla="*/ 2693674 w 3859024"/>
                <a:gd name="connsiteY29" fmla="*/ 3526746 h 3823730"/>
                <a:gd name="connsiteX30" fmla="*/ 2722016 w 3859024"/>
                <a:gd name="connsiteY30" fmla="*/ 3524546 h 3823730"/>
                <a:gd name="connsiteX31" fmla="*/ 2834415 w 3859024"/>
                <a:gd name="connsiteY31" fmla="*/ 3511435 h 3823730"/>
                <a:gd name="connsiteX32" fmla="*/ 3262556 w 3859024"/>
                <a:gd name="connsiteY32" fmla="*/ 3378675 h 3823730"/>
                <a:gd name="connsiteX33" fmla="*/ 3658086 w 3859024"/>
                <a:gd name="connsiteY33" fmla="*/ 3145979 h 3823730"/>
                <a:gd name="connsiteX34" fmla="*/ 3753983 w 3859024"/>
                <a:gd name="connsiteY34" fmla="*/ 3077583 h 3823730"/>
                <a:gd name="connsiteX35" fmla="*/ 3849881 w 3859024"/>
                <a:gd name="connsiteY35" fmla="*/ 3006894 h 3823730"/>
                <a:gd name="connsiteX36" fmla="*/ 3859024 w 3859024"/>
                <a:gd name="connsiteY36" fmla="*/ 2999988 h 3823730"/>
                <a:gd name="connsiteX37" fmla="*/ 3859024 w 3859024"/>
                <a:gd name="connsiteY37" fmla="*/ 3461786 h 3823730"/>
                <a:gd name="connsiteX38" fmla="*/ 3652845 w 3859024"/>
                <a:gd name="connsiteY38" fmla="*/ 3578823 h 3823730"/>
                <a:gd name="connsiteX39" fmla="*/ 3408248 w 3859024"/>
                <a:gd name="connsiteY39" fmla="*/ 3688569 h 3823730"/>
                <a:gd name="connsiteX40" fmla="*/ 2875958 w 3859024"/>
                <a:gd name="connsiteY40" fmla="*/ 3814819 h 3823730"/>
                <a:gd name="connsiteX41" fmla="*/ 2738905 w 3859024"/>
                <a:gd name="connsiteY41" fmla="*/ 3822979 h 3823730"/>
                <a:gd name="connsiteX42" fmla="*/ 2704642 w 3859024"/>
                <a:gd name="connsiteY42" fmla="*/ 3823712 h 3823730"/>
                <a:gd name="connsiteX43" fmla="*/ 2670476 w 3859024"/>
                <a:gd name="connsiteY43" fmla="*/ 3823529 h 3823730"/>
                <a:gd name="connsiteX44" fmla="*/ 2636408 w 3859024"/>
                <a:gd name="connsiteY44" fmla="*/ 3823162 h 3823730"/>
                <a:gd name="connsiteX45" fmla="*/ 2603310 w 3859024"/>
                <a:gd name="connsiteY45" fmla="*/ 3821971 h 3823730"/>
                <a:gd name="connsiteX46" fmla="*/ 2338911 w 3859024"/>
                <a:gd name="connsiteY46" fmla="*/ 3802074 h 3823730"/>
                <a:gd name="connsiteX47" fmla="*/ 2076164 w 3859024"/>
                <a:gd name="connsiteY47" fmla="*/ 3758250 h 3823730"/>
                <a:gd name="connsiteX48" fmla="*/ 1818075 w 3859024"/>
                <a:gd name="connsiteY48" fmla="*/ 3689578 h 3823730"/>
                <a:gd name="connsiteX49" fmla="*/ 1324027 w 3859024"/>
                <a:gd name="connsiteY49" fmla="*/ 3483104 h 3823730"/>
                <a:gd name="connsiteX50" fmla="*/ 907727 w 3859024"/>
                <a:gd name="connsiteY50" fmla="*/ 3161658 h 3823730"/>
                <a:gd name="connsiteX51" fmla="*/ 738935 w 3859024"/>
                <a:gd name="connsiteY51" fmla="*/ 2968204 h 3823730"/>
                <a:gd name="connsiteX52" fmla="*/ 591498 w 3859024"/>
                <a:gd name="connsiteY52" fmla="*/ 2763380 h 3823730"/>
                <a:gd name="connsiteX53" fmla="*/ 557041 w 3859024"/>
                <a:gd name="connsiteY53" fmla="*/ 2711212 h 3823730"/>
                <a:gd name="connsiteX54" fmla="*/ 524137 w 3859024"/>
                <a:gd name="connsiteY54" fmla="*/ 2660602 h 3823730"/>
                <a:gd name="connsiteX55" fmla="*/ 459202 w 3859024"/>
                <a:gd name="connsiteY55" fmla="*/ 2562498 h 3823730"/>
                <a:gd name="connsiteX56" fmla="*/ 324673 w 3859024"/>
                <a:gd name="connsiteY56" fmla="*/ 2362077 h 3823730"/>
                <a:gd name="connsiteX57" fmla="*/ 193348 w 3859024"/>
                <a:gd name="connsiteY57" fmla="*/ 2150193 h 3823730"/>
                <a:gd name="connsiteX58" fmla="*/ 134141 w 3859024"/>
                <a:gd name="connsiteY58" fmla="*/ 2037880 h 3823730"/>
                <a:gd name="connsiteX59" fmla="*/ 83862 w 3859024"/>
                <a:gd name="connsiteY59" fmla="*/ 1920339 h 3823730"/>
                <a:gd name="connsiteX60" fmla="*/ 45329 w 3859024"/>
                <a:gd name="connsiteY60" fmla="*/ 1798399 h 3823730"/>
                <a:gd name="connsiteX61" fmla="*/ 30963 w 3859024"/>
                <a:gd name="connsiteY61" fmla="*/ 1736238 h 3823730"/>
                <a:gd name="connsiteX62" fmla="*/ 24655 w 3859024"/>
                <a:gd name="connsiteY62" fmla="*/ 1705064 h 3823730"/>
                <a:gd name="connsiteX63" fmla="*/ 19413 w 3859024"/>
                <a:gd name="connsiteY63" fmla="*/ 1673800 h 3823730"/>
                <a:gd name="connsiteX64" fmla="*/ 0 w 3859024"/>
                <a:gd name="connsiteY64" fmla="*/ 1423317 h 3823730"/>
                <a:gd name="connsiteX65" fmla="*/ 53870 w 3859024"/>
                <a:gd name="connsiteY65" fmla="*/ 935280 h 3823730"/>
                <a:gd name="connsiteX66" fmla="*/ 215770 w 3859024"/>
                <a:gd name="connsiteY66" fmla="*/ 467689 h 3823730"/>
                <a:gd name="connsiteX67" fmla="*/ 480592 w 3859024"/>
                <a:gd name="connsiteY67" fmla="*/ 43968 h 382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3859024" h="3823730">
                  <a:moveTo>
                    <a:pt x="517815" y="0"/>
                  </a:moveTo>
                  <a:lnTo>
                    <a:pt x="810951" y="0"/>
                  </a:lnTo>
                  <a:lnTo>
                    <a:pt x="657209" y="169897"/>
                  </a:lnTo>
                  <a:cubicBezTo>
                    <a:pt x="558303" y="289087"/>
                    <a:pt x="471043" y="416896"/>
                    <a:pt x="398052" y="551580"/>
                  </a:cubicBezTo>
                  <a:cubicBezTo>
                    <a:pt x="325062" y="686173"/>
                    <a:pt x="264301" y="827092"/>
                    <a:pt x="222175" y="973513"/>
                  </a:cubicBezTo>
                  <a:cubicBezTo>
                    <a:pt x="179954" y="1119567"/>
                    <a:pt x="158114" y="1271396"/>
                    <a:pt x="158212" y="1423317"/>
                  </a:cubicBezTo>
                  <a:cubicBezTo>
                    <a:pt x="159085" y="1497949"/>
                    <a:pt x="166850" y="1572030"/>
                    <a:pt x="185195" y="1643544"/>
                  </a:cubicBezTo>
                  <a:cubicBezTo>
                    <a:pt x="203249" y="1715150"/>
                    <a:pt x="231300" y="1783638"/>
                    <a:pt x="264883" y="1849559"/>
                  </a:cubicBezTo>
                  <a:cubicBezTo>
                    <a:pt x="281869" y="1882474"/>
                    <a:pt x="300700" y="1914747"/>
                    <a:pt x="320500" y="1946562"/>
                  </a:cubicBezTo>
                  <a:cubicBezTo>
                    <a:pt x="340592" y="1978284"/>
                    <a:pt x="362043" y="2009549"/>
                    <a:pt x="384367" y="2040447"/>
                  </a:cubicBezTo>
                  <a:cubicBezTo>
                    <a:pt x="429598" y="2102059"/>
                    <a:pt x="479876" y="2161837"/>
                    <a:pt x="531902" y="2221891"/>
                  </a:cubicBezTo>
                  <a:cubicBezTo>
                    <a:pt x="583927" y="2282036"/>
                    <a:pt x="638282" y="2342181"/>
                    <a:pt x="691569" y="2404710"/>
                  </a:cubicBezTo>
                  <a:cubicBezTo>
                    <a:pt x="718261" y="2435882"/>
                    <a:pt x="744662" y="2467788"/>
                    <a:pt x="770966" y="2500153"/>
                  </a:cubicBezTo>
                  <a:lnTo>
                    <a:pt x="809112" y="2547004"/>
                  </a:lnTo>
                  <a:cubicBezTo>
                    <a:pt x="821632" y="2561949"/>
                    <a:pt x="833571" y="2577261"/>
                    <a:pt x="846480" y="2591838"/>
                  </a:cubicBezTo>
                  <a:cubicBezTo>
                    <a:pt x="947232" y="2710478"/>
                    <a:pt x="1056523" y="2819674"/>
                    <a:pt x="1167563" y="2923186"/>
                  </a:cubicBezTo>
                  <a:cubicBezTo>
                    <a:pt x="1223374" y="2974713"/>
                    <a:pt x="1280155" y="3024498"/>
                    <a:pt x="1338296" y="3072266"/>
                  </a:cubicBezTo>
                  <a:cubicBezTo>
                    <a:pt x="1396436" y="3120033"/>
                    <a:pt x="1455644" y="3166242"/>
                    <a:pt x="1517085" y="3209700"/>
                  </a:cubicBezTo>
                  <a:cubicBezTo>
                    <a:pt x="1639480" y="3296801"/>
                    <a:pt x="1771485" y="3374641"/>
                    <a:pt x="1916496" y="3427085"/>
                  </a:cubicBezTo>
                  <a:cubicBezTo>
                    <a:pt x="1988808" y="3453307"/>
                    <a:pt x="2063740" y="3473385"/>
                    <a:pt x="2139934" y="3488513"/>
                  </a:cubicBezTo>
                  <a:cubicBezTo>
                    <a:pt x="2159055" y="3492089"/>
                    <a:pt x="2177982" y="3496216"/>
                    <a:pt x="2197200" y="3499332"/>
                  </a:cubicBezTo>
                  <a:lnTo>
                    <a:pt x="2254952" y="3508409"/>
                  </a:lnTo>
                  <a:cubicBezTo>
                    <a:pt x="2293680" y="3513268"/>
                    <a:pt x="2332409" y="3518403"/>
                    <a:pt x="2371524" y="3521428"/>
                  </a:cubicBezTo>
                  <a:cubicBezTo>
                    <a:pt x="2391034" y="3523170"/>
                    <a:pt x="2410544" y="3524821"/>
                    <a:pt x="2430150" y="3525646"/>
                  </a:cubicBezTo>
                  <a:cubicBezTo>
                    <a:pt x="2449757" y="3526562"/>
                    <a:pt x="2469266" y="3528029"/>
                    <a:pt x="2488970" y="3528580"/>
                  </a:cubicBezTo>
                  <a:lnTo>
                    <a:pt x="2547984" y="3529863"/>
                  </a:lnTo>
                  <a:cubicBezTo>
                    <a:pt x="2567590" y="3530321"/>
                    <a:pt x="2587391" y="3529680"/>
                    <a:pt x="2607095" y="3529589"/>
                  </a:cubicBezTo>
                  <a:lnTo>
                    <a:pt x="2636698" y="3529313"/>
                  </a:lnTo>
                  <a:cubicBezTo>
                    <a:pt x="2646308" y="3529038"/>
                    <a:pt x="2655723" y="3528489"/>
                    <a:pt x="2665235" y="3528121"/>
                  </a:cubicBezTo>
                  <a:cubicBezTo>
                    <a:pt x="2674747" y="3527663"/>
                    <a:pt x="2684260" y="3527388"/>
                    <a:pt x="2693674" y="3526746"/>
                  </a:cubicBezTo>
                  <a:lnTo>
                    <a:pt x="2722016" y="3524546"/>
                  </a:lnTo>
                  <a:cubicBezTo>
                    <a:pt x="2759774" y="3521703"/>
                    <a:pt x="2797240" y="3516936"/>
                    <a:pt x="2834415" y="3511435"/>
                  </a:cubicBezTo>
                  <a:cubicBezTo>
                    <a:pt x="2983212" y="3488147"/>
                    <a:pt x="3126281" y="3442580"/>
                    <a:pt x="3262556" y="3378675"/>
                  </a:cubicBezTo>
                  <a:cubicBezTo>
                    <a:pt x="3399318" y="3315505"/>
                    <a:pt x="3529478" y="3234639"/>
                    <a:pt x="3658086" y="3145979"/>
                  </a:cubicBezTo>
                  <a:cubicBezTo>
                    <a:pt x="3690214" y="3123884"/>
                    <a:pt x="3722147" y="3100779"/>
                    <a:pt x="3753983" y="3077583"/>
                  </a:cubicBezTo>
                  <a:cubicBezTo>
                    <a:pt x="3786014" y="3054387"/>
                    <a:pt x="3817948" y="3030824"/>
                    <a:pt x="3849881" y="3006894"/>
                  </a:cubicBezTo>
                  <a:lnTo>
                    <a:pt x="3859024" y="2999988"/>
                  </a:lnTo>
                  <a:lnTo>
                    <a:pt x="3859024" y="3461786"/>
                  </a:lnTo>
                  <a:lnTo>
                    <a:pt x="3652845" y="3578823"/>
                  </a:lnTo>
                  <a:cubicBezTo>
                    <a:pt x="3574224" y="3619073"/>
                    <a:pt x="3492886" y="3656479"/>
                    <a:pt x="3408248" y="3688569"/>
                  </a:cubicBezTo>
                  <a:cubicBezTo>
                    <a:pt x="3239748" y="3753666"/>
                    <a:pt x="3058726" y="3797582"/>
                    <a:pt x="2875958" y="3814819"/>
                  </a:cubicBezTo>
                  <a:cubicBezTo>
                    <a:pt x="2830241" y="3818945"/>
                    <a:pt x="2784525" y="3822062"/>
                    <a:pt x="2738905" y="3822979"/>
                  </a:cubicBezTo>
                  <a:lnTo>
                    <a:pt x="2704642" y="3823712"/>
                  </a:lnTo>
                  <a:cubicBezTo>
                    <a:pt x="2693286" y="3823804"/>
                    <a:pt x="2681833" y="3823529"/>
                    <a:pt x="2670476" y="3823529"/>
                  </a:cubicBezTo>
                  <a:lnTo>
                    <a:pt x="2636408" y="3823162"/>
                  </a:lnTo>
                  <a:lnTo>
                    <a:pt x="2603310" y="3821971"/>
                  </a:lnTo>
                  <a:cubicBezTo>
                    <a:pt x="2515176" y="3819311"/>
                    <a:pt x="2426850" y="3812711"/>
                    <a:pt x="2338911" y="3802074"/>
                  </a:cubicBezTo>
                  <a:cubicBezTo>
                    <a:pt x="2250876" y="3791990"/>
                    <a:pt x="2163034" y="3777503"/>
                    <a:pt x="2076164" y="3758250"/>
                  </a:cubicBezTo>
                  <a:cubicBezTo>
                    <a:pt x="1989390" y="3738813"/>
                    <a:pt x="1903295" y="3715799"/>
                    <a:pt x="1818075" y="3689578"/>
                  </a:cubicBezTo>
                  <a:cubicBezTo>
                    <a:pt x="1647925" y="3636676"/>
                    <a:pt x="1479715" y="3570846"/>
                    <a:pt x="1324027" y="3483104"/>
                  </a:cubicBezTo>
                  <a:cubicBezTo>
                    <a:pt x="1168242" y="3395545"/>
                    <a:pt x="1029152" y="3284515"/>
                    <a:pt x="907727" y="3161658"/>
                  </a:cubicBezTo>
                  <a:cubicBezTo>
                    <a:pt x="846675" y="3100321"/>
                    <a:pt x="791155" y="3035041"/>
                    <a:pt x="738935" y="2968204"/>
                  </a:cubicBezTo>
                  <a:cubicBezTo>
                    <a:pt x="687008" y="2901090"/>
                    <a:pt x="637602" y="2832969"/>
                    <a:pt x="591498" y="2763380"/>
                  </a:cubicBezTo>
                  <a:cubicBezTo>
                    <a:pt x="579656" y="2746143"/>
                    <a:pt x="568494" y="2728631"/>
                    <a:pt x="557041" y="2711212"/>
                  </a:cubicBezTo>
                  <a:lnTo>
                    <a:pt x="524137" y="2660602"/>
                  </a:lnTo>
                  <a:cubicBezTo>
                    <a:pt x="503074" y="2627871"/>
                    <a:pt x="481236" y="2595414"/>
                    <a:pt x="459202" y="2562498"/>
                  </a:cubicBezTo>
                  <a:lnTo>
                    <a:pt x="324673" y="2362077"/>
                  </a:lnTo>
                  <a:cubicBezTo>
                    <a:pt x="279540" y="2293772"/>
                    <a:pt x="234988" y="2223449"/>
                    <a:pt x="193348" y="2150193"/>
                  </a:cubicBezTo>
                  <a:cubicBezTo>
                    <a:pt x="172576" y="2113519"/>
                    <a:pt x="152485" y="2076203"/>
                    <a:pt x="134141" y="2037880"/>
                  </a:cubicBezTo>
                  <a:cubicBezTo>
                    <a:pt x="115893" y="1999464"/>
                    <a:pt x="98907" y="1960315"/>
                    <a:pt x="83862" y="1920339"/>
                  </a:cubicBezTo>
                  <a:cubicBezTo>
                    <a:pt x="69108" y="1880274"/>
                    <a:pt x="56005" y="1839657"/>
                    <a:pt x="45329" y="1798399"/>
                  </a:cubicBezTo>
                  <a:cubicBezTo>
                    <a:pt x="40281" y="1777771"/>
                    <a:pt x="35137" y="1757049"/>
                    <a:pt x="30963" y="1736238"/>
                  </a:cubicBezTo>
                  <a:lnTo>
                    <a:pt x="24655" y="1705064"/>
                  </a:lnTo>
                  <a:lnTo>
                    <a:pt x="19413" y="1673800"/>
                  </a:lnTo>
                  <a:cubicBezTo>
                    <a:pt x="5727" y="1590367"/>
                    <a:pt x="0" y="1506476"/>
                    <a:pt x="0" y="1423317"/>
                  </a:cubicBezTo>
                  <a:cubicBezTo>
                    <a:pt x="388" y="1259661"/>
                    <a:pt x="18539" y="1096004"/>
                    <a:pt x="53870" y="935280"/>
                  </a:cubicBezTo>
                  <a:cubicBezTo>
                    <a:pt x="89104" y="774649"/>
                    <a:pt x="143070" y="617135"/>
                    <a:pt x="215770" y="467689"/>
                  </a:cubicBezTo>
                  <a:cubicBezTo>
                    <a:pt x="288809" y="318243"/>
                    <a:pt x="378252" y="176659"/>
                    <a:pt x="480592" y="439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2C02A9F7-5A86-41CD-98C2-5EE1CDE3A7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224060 w 3860037"/>
                <a:gd name="connsiteY1" fmla="*/ 0 h 3776788"/>
                <a:gd name="connsiteX2" fmla="*/ 1103279 w 3860037"/>
                <a:gd name="connsiteY2" fmla="*/ 106801 h 3776788"/>
                <a:gd name="connsiteX3" fmla="*/ 697005 w 3860037"/>
                <a:gd name="connsiteY3" fmla="*/ 633564 h 3776788"/>
                <a:gd name="connsiteX4" fmla="*/ 485409 w 3860037"/>
                <a:gd name="connsiteY4" fmla="*/ 1429020 h 3776788"/>
                <a:gd name="connsiteX5" fmla="*/ 835609 w 3860037"/>
                <a:gd name="connsiteY5" fmla="*/ 2167631 h 3776788"/>
                <a:gd name="connsiteX6" fmla="*/ 1012069 w 3860037"/>
                <a:gd name="connsiteY6" fmla="*/ 2402068 h 3776788"/>
                <a:gd name="connsiteX7" fmla="*/ 2667856 w 3860037"/>
                <a:gd name="connsiteY7" fmla="*/ 3318457 h 3776788"/>
                <a:gd name="connsiteX8" fmla="*/ 3757171 w 3860037"/>
                <a:gd name="connsiteY8" fmla="*/ 2876678 h 3776788"/>
                <a:gd name="connsiteX9" fmla="*/ 3860037 w 3860037"/>
                <a:gd name="connsiteY9" fmla="*/ 2801824 h 3776788"/>
                <a:gd name="connsiteX10" fmla="*/ 3860037 w 3860037"/>
                <a:gd name="connsiteY10" fmla="*/ 3372874 h 3776788"/>
                <a:gd name="connsiteX11" fmla="*/ 3694757 w 3860037"/>
                <a:gd name="connsiteY11" fmla="*/ 3476377 h 3776788"/>
                <a:gd name="connsiteX12" fmla="*/ 2667759 w 3860037"/>
                <a:gd name="connsiteY12" fmla="*/ 3776788 h 3776788"/>
                <a:gd name="connsiteX13" fmla="*/ 610425 w 3860037"/>
                <a:gd name="connsiteY13" fmla="*/ 2659336 h 3776788"/>
                <a:gd name="connsiteX14" fmla="*/ 0 w 3860037"/>
                <a:gd name="connsiteY14" fmla="*/ 1428928 h 3776788"/>
                <a:gd name="connsiteX15" fmla="*/ 405569 w 3860037"/>
                <a:gd name="connsiteY15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224060" y="0"/>
                  </a:lnTo>
                  <a:lnTo>
                    <a:pt x="1103279" y="106801"/>
                  </a:lnTo>
                  <a:cubicBezTo>
                    <a:pt x="936215" y="268568"/>
                    <a:pt x="800012" y="445084"/>
                    <a:pt x="697005" y="633564"/>
                  </a:cubicBezTo>
                  <a:cubicBezTo>
                    <a:pt x="556653" y="890464"/>
                    <a:pt x="485409" y="1158092"/>
                    <a:pt x="485409" y="1429020"/>
                  </a:cubicBezTo>
                  <a:cubicBezTo>
                    <a:pt x="485409" y="1701873"/>
                    <a:pt x="599069" y="1861221"/>
                    <a:pt x="835609" y="2167631"/>
                  </a:cubicBezTo>
                  <a:cubicBezTo>
                    <a:pt x="892682" y="2241529"/>
                    <a:pt x="951696" y="2317994"/>
                    <a:pt x="1012069" y="2402068"/>
                  </a:cubicBezTo>
                  <a:cubicBezTo>
                    <a:pt x="1473407" y="3044412"/>
                    <a:pt x="1968619" y="3318457"/>
                    <a:pt x="2667856" y="3318457"/>
                  </a:cubicBezTo>
                  <a:cubicBezTo>
                    <a:pt x="3069403" y="3318457"/>
                    <a:pt x="3377389" y="3147529"/>
                    <a:pt x="3757171" y="2876678"/>
                  </a:cubicBezTo>
                  <a:lnTo>
                    <a:pt x="3860037" y="2801824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+mn-ea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88535FA6-8D15-4E17-B087-AD3D457117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8328916" y="0"/>
              <a:ext cx="3860037" cy="3776788"/>
            </a:xfrm>
            <a:custGeom>
              <a:avLst/>
              <a:gdLst>
                <a:gd name="connsiteX0" fmla="*/ 558050 w 3860037"/>
                <a:gd name="connsiteY0" fmla="*/ 0 h 3776788"/>
                <a:gd name="connsiteX1" fmla="*/ 1370196 w 3860037"/>
                <a:gd name="connsiteY1" fmla="*/ 0 h 3776788"/>
                <a:gd name="connsiteX2" fmla="*/ 1343634 w 3860037"/>
                <a:gd name="connsiteY2" fmla="*/ 19644 h 3776788"/>
                <a:gd name="connsiteX3" fmla="*/ 783196 w 3860037"/>
                <a:gd name="connsiteY3" fmla="*/ 675555 h 3776788"/>
                <a:gd name="connsiteX4" fmla="*/ 582374 w 3860037"/>
                <a:gd name="connsiteY4" fmla="*/ 1429020 h 3776788"/>
                <a:gd name="connsiteX5" fmla="*/ 913939 w 3860037"/>
                <a:gd name="connsiteY5" fmla="*/ 2113629 h 3776788"/>
                <a:gd name="connsiteX6" fmla="*/ 1092340 w 3860037"/>
                <a:gd name="connsiteY6" fmla="*/ 2350634 h 3776788"/>
                <a:gd name="connsiteX7" fmla="*/ 1772941 w 3860037"/>
                <a:gd name="connsiteY7" fmla="*/ 3006913 h 3776788"/>
                <a:gd name="connsiteX8" fmla="*/ 2667759 w 3860037"/>
                <a:gd name="connsiteY8" fmla="*/ 3226772 h 3776788"/>
                <a:gd name="connsiteX9" fmla="*/ 3243339 w 3860037"/>
                <a:gd name="connsiteY9" fmla="*/ 3086769 h 3776788"/>
                <a:gd name="connsiteX10" fmla="*/ 3702873 w 3860037"/>
                <a:gd name="connsiteY10" fmla="*/ 2800709 h 3776788"/>
                <a:gd name="connsiteX11" fmla="*/ 3860037 w 3860037"/>
                <a:gd name="connsiteY11" fmla="*/ 2686097 h 3776788"/>
                <a:gd name="connsiteX12" fmla="*/ 3860037 w 3860037"/>
                <a:gd name="connsiteY12" fmla="*/ 3372874 h 3776788"/>
                <a:gd name="connsiteX13" fmla="*/ 3694757 w 3860037"/>
                <a:gd name="connsiteY13" fmla="*/ 3476377 h 3776788"/>
                <a:gd name="connsiteX14" fmla="*/ 2667759 w 3860037"/>
                <a:gd name="connsiteY14" fmla="*/ 3776788 h 3776788"/>
                <a:gd name="connsiteX15" fmla="*/ 610425 w 3860037"/>
                <a:gd name="connsiteY15" fmla="*/ 2659336 h 3776788"/>
                <a:gd name="connsiteX16" fmla="*/ 0 w 3860037"/>
                <a:gd name="connsiteY16" fmla="*/ 1428928 h 3776788"/>
                <a:gd name="connsiteX17" fmla="*/ 405569 w 3860037"/>
                <a:gd name="connsiteY17" fmla="*/ 197288 h 3776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860037" h="3776788">
                  <a:moveTo>
                    <a:pt x="558050" y="0"/>
                  </a:moveTo>
                  <a:lnTo>
                    <a:pt x="1370196" y="0"/>
                  </a:lnTo>
                  <a:lnTo>
                    <a:pt x="1343634" y="19644"/>
                  </a:lnTo>
                  <a:cubicBezTo>
                    <a:pt x="1106705" y="211357"/>
                    <a:pt x="912969" y="438184"/>
                    <a:pt x="783196" y="675555"/>
                  </a:cubicBezTo>
                  <a:cubicBezTo>
                    <a:pt x="649929" y="919345"/>
                    <a:pt x="582374" y="1172853"/>
                    <a:pt x="582374" y="1429020"/>
                  </a:cubicBezTo>
                  <a:cubicBezTo>
                    <a:pt x="582374" y="1673817"/>
                    <a:pt x="683999" y="1815838"/>
                    <a:pt x="913939" y="2113629"/>
                  </a:cubicBezTo>
                  <a:cubicBezTo>
                    <a:pt x="971497" y="2188169"/>
                    <a:pt x="1030996" y="2265275"/>
                    <a:pt x="1092340" y="2350634"/>
                  </a:cubicBezTo>
                  <a:cubicBezTo>
                    <a:pt x="1309274" y="2652643"/>
                    <a:pt x="1531839" y="2867368"/>
                    <a:pt x="1772941" y="3006913"/>
                  </a:cubicBezTo>
                  <a:cubicBezTo>
                    <a:pt x="2028506" y="3154891"/>
                    <a:pt x="2321246" y="3226772"/>
                    <a:pt x="2667759" y="3226772"/>
                  </a:cubicBezTo>
                  <a:cubicBezTo>
                    <a:pt x="2864407" y="3226772"/>
                    <a:pt x="3047273" y="3182305"/>
                    <a:pt x="3243339" y="3086769"/>
                  </a:cubicBezTo>
                  <a:cubicBezTo>
                    <a:pt x="3394318" y="3013193"/>
                    <a:pt x="3544153" y="2914345"/>
                    <a:pt x="3702873" y="2800709"/>
                  </a:cubicBezTo>
                  <a:lnTo>
                    <a:pt x="3860037" y="2686097"/>
                  </a:lnTo>
                  <a:lnTo>
                    <a:pt x="3860037" y="3372874"/>
                  </a:lnTo>
                  <a:lnTo>
                    <a:pt x="3694757" y="3476377"/>
                  </a:lnTo>
                  <a:cubicBezTo>
                    <a:pt x="3392861" y="3653193"/>
                    <a:pt x="3067353" y="3776788"/>
                    <a:pt x="2667759" y="3776788"/>
                  </a:cubicBezTo>
                  <a:cubicBezTo>
                    <a:pt x="1719653" y="3776788"/>
                    <a:pt x="1104085" y="3346695"/>
                    <a:pt x="610425" y="2659336"/>
                  </a:cubicBezTo>
                  <a:cubicBezTo>
                    <a:pt x="314191" y="2246938"/>
                    <a:pt x="0" y="1964091"/>
                    <a:pt x="0" y="1428928"/>
                  </a:cubicBezTo>
                  <a:cubicBezTo>
                    <a:pt x="0" y="982968"/>
                    <a:pt x="151158" y="563404"/>
                    <a:pt x="405569" y="1972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+mn-ea"/>
              </a:endParaRPr>
            </a:p>
          </p:txBody>
        </p:sp>
      </p:grp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85" y="775312"/>
            <a:ext cx="4730066" cy="413880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ko-KR" sz="6000" b="0" i="0" u="none" strike="noStrike" spc="-200">
              <a:solidFill>
                <a:srgbClr val="161616"/>
              </a:solidFill>
              <a:latin typeface="+mn-ea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87700" y="2959100"/>
            <a:ext cx="11899900" cy="8636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endParaRPr lang="en-US" sz="4000" b="0" i="0" u="none" strike="noStrike" spc="-300">
              <a:solidFill>
                <a:srgbClr val="504EEE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1046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9867900"/>
            <a:ext cx="171577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60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Gradient Ascent</a:t>
            </a:r>
            <a:r>
              <a:rPr lang="ko-KR" altLang="en-US" sz="60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의 정의</a:t>
            </a:r>
            <a:endParaRPr lang="ko-KR" altLang="ko-KR" sz="6000" spc="-200" dirty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71700" y="1409700"/>
            <a:ext cx="139446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16199"/>
              </a:lnSpc>
            </a:pPr>
            <a:r>
              <a:rPr lang="en-US" altLang="ko-KR" sz="3000" spc="-200" dirty="0" smtClean="0">
                <a:solidFill>
                  <a:srgbClr val="504EEE"/>
                </a:solidFill>
                <a:latin typeface="HY견고딕" pitchFamily="18" charset="-127"/>
                <a:ea typeface="HY견고딕" pitchFamily="18" charset="-127"/>
              </a:rPr>
              <a:t>Gradient Ascent</a:t>
            </a:r>
            <a:r>
              <a:rPr lang="ko-KR" altLang="en-US" sz="3000" spc="-200" dirty="0" smtClean="0">
                <a:solidFill>
                  <a:srgbClr val="504EEE"/>
                </a:solidFill>
                <a:latin typeface="HY견고딕" pitchFamily="18" charset="-127"/>
                <a:ea typeface="HY견고딕" pitchFamily="18" charset="-127"/>
              </a:rPr>
              <a:t>란</a:t>
            </a:r>
            <a:r>
              <a:rPr lang="en-US" altLang="ko-KR" sz="3000" spc="-200" dirty="0" smtClean="0">
                <a:solidFill>
                  <a:srgbClr val="504EEE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sz="3000" b="0" i="0" u="none" strike="noStrike" spc="-200" dirty="0">
              <a:solidFill>
                <a:srgbClr val="504EE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71700" y="2222500"/>
            <a:ext cx="13931900" cy="213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ctr">
              <a:lnSpc>
                <a:spcPct val="116199"/>
              </a:lnSpc>
              <a:buFontTx/>
              <a:buChar char="-"/>
            </a:pPr>
            <a:r>
              <a:rPr lang="ko-KR" altLang="en-US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기존의 </a:t>
            </a:r>
            <a:r>
              <a:rPr lang="en-US" altLang="ko-KR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random noise</a:t>
            </a:r>
            <a:r>
              <a:rPr lang="ko-KR" altLang="en-US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를 추가하는 방식을 개선한 결함 이미지 생성 방법</a:t>
            </a:r>
            <a:r>
              <a:rPr lang="en-US" altLang="ko-KR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lvl="0" indent="-342900" algn="ctr">
              <a:lnSpc>
                <a:spcPct val="116199"/>
              </a:lnSpc>
              <a:buFontTx/>
              <a:buChar char="-"/>
            </a:pPr>
            <a:r>
              <a:rPr lang="ko-KR" altLang="en-US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논문에선 다음과 같이 정의됨</a:t>
            </a:r>
            <a:r>
              <a:rPr lang="en-US" altLang="ko-KR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lvl="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lvl="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lvl="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lvl="0" indent="-342900" algn="ctr">
              <a:lnSpc>
                <a:spcPct val="116199"/>
              </a:lnSpc>
              <a:buFontTx/>
              <a:buChar char="-"/>
            </a:pPr>
            <a:r>
              <a:rPr lang="en-US" altLang="ko-KR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				  						</a:t>
            </a:r>
            <a:r>
              <a:rPr lang="en-US" altLang="ko-KR" sz="24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h, </a:t>
            </a:r>
            <a:r>
              <a:rPr lang="en-US" altLang="ko-KR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w            </a:t>
            </a:r>
            <a:r>
              <a:rPr lang="ko-KR" altLang="en-US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ko-KR" altLang="en-US" sz="24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위 </a:t>
            </a:r>
            <a:r>
              <a:rPr lang="ko-KR" altLang="en-US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첨자 </a:t>
            </a:r>
            <a:r>
              <a:rPr lang="en-US" altLang="ko-KR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h w</a:t>
            </a:r>
            <a:r>
              <a:rPr lang="ko-KR" altLang="en-US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는 </a:t>
            </a:r>
            <a:r>
              <a:rPr lang="ko-KR" altLang="en-US" sz="24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행과 열 위치를 뜻함</a:t>
            </a:r>
            <a:r>
              <a:rPr lang="en-US" altLang="ko-KR" sz="24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.</a:t>
            </a: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r>
              <a:rPr lang="en-US" altLang="ko-KR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	</a:t>
            </a:r>
            <a:r>
              <a:rPr lang="ko-KR" altLang="en-US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                                              </a:t>
            </a: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16199"/>
              </a:lnSpc>
            </a:pPr>
            <a:endParaRPr lang="ko-KR" altLang="en-US" sz="2400" dirty="0" smtClean="0">
              <a:latin typeface="HY견고딕" pitchFamily="18" charset="-127"/>
              <a:ea typeface="HY견고딕" pitchFamily="18" charset="-127"/>
            </a:endParaRPr>
          </a:p>
          <a:p>
            <a:pPr lvl="0" algn="ctr">
              <a:lnSpc>
                <a:spcPct val="116199"/>
              </a:lnSpc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lvl="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464610"/>
            <a:ext cx="2971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0723" y="3797708"/>
            <a:ext cx="53816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82098" y="6232760"/>
                <a:ext cx="2161746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altLang="ko-KR" b="0" i="1" smtClean="0">
                          <a:latin typeface="Cambria Math"/>
                        </a:rPr>
                        <m:t>=</m:t>
                      </m:r>
                      <m:r>
                        <a:rPr lang="ko-KR" altLang="en-US" b="0" i="1" smtClean="0">
                          <a:latin typeface="Cambria Math"/>
                        </a:rPr>
                        <m:t>정규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  <m:r>
                        <a:rPr lang="en-US" altLang="ko-KR" b="0" i="1" smtClean="0">
                          <a:latin typeface="Cambria Math"/>
                        </a:rPr>
                        <m:t>𝑓𝑒𝑎𝑡𝑢𝑟𝑒</m:t>
                      </m:r>
                      <m:r>
                        <a:rPr lang="en-US" altLang="ko-KR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ko-KR" altLang="en-US" dirty="0">
                  <a:latin typeface="HY견고딕" pitchFamily="18" charset="-127"/>
                  <a:ea typeface="HY견고딕" pitchFamily="18" charset="-127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098" y="6232760"/>
                <a:ext cx="2161746" cy="378245"/>
              </a:xfrm>
              <a:prstGeom prst="rect">
                <a:avLst/>
              </a:prstGeom>
              <a:blipFill rotWithShape="1">
                <a:blip r:embed="rId6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03" y="5382260"/>
            <a:ext cx="4114800" cy="85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7"/>
          <p:cNvSpPr txBox="1"/>
          <p:nvPr/>
        </p:nvSpPr>
        <p:spPr>
          <a:xfrm>
            <a:off x="12317507" y="5612989"/>
            <a:ext cx="5908486" cy="213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ctr">
              <a:lnSpc>
                <a:spcPct val="116199"/>
              </a:lnSpc>
              <a:buFontTx/>
              <a:buChar char="-"/>
            </a:pPr>
            <a:r>
              <a:rPr lang="ko-KR" altLang="en-US" sz="2400" spc="-200" dirty="0" err="1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가우시안</a:t>
            </a:r>
            <a:r>
              <a:rPr lang="ko-KR" altLang="en-US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함수를 통해 나오는 랜덤 </a:t>
            </a:r>
            <a:r>
              <a:rPr lang="ko-KR" altLang="en-US" sz="2400" spc="-200" dirty="0" err="1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노이즈</a:t>
            </a: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TextBox 7"/>
          <p:cNvSpPr txBox="1"/>
          <p:nvPr/>
        </p:nvSpPr>
        <p:spPr>
          <a:xfrm>
            <a:off x="6019799" y="5472314"/>
            <a:ext cx="3499335" cy="213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ctr">
              <a:lnSpc>
                <a:spcPct val="116199"/>
              </a:lnSpc>
              <a:buFontTx/>
              <a:buChar char="-"/>
            </a:pPr>
            <a:r>
              <a:rPr lang="ko-KR" altLang="en-US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랜덤 </a:t>
            </a:r>
            <a:r>
              <a:rPr lang="ko-KR" altLang="en-US" sz="2400" spc="-200" dirty="0" err="1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노이즈가</a:t>
            </a:r>
            <a:r>
              <a:rPr lang="ko-KR" altLang="en-US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포함된 정규 피처</a:t>
            </a:r>
            <a:r>
              <a:rPr lang="en-US" altLang="ko-KR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	</a:t>
            </a:r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6882647"/>
            <a:ext cx="2294284" cy="637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7"/>
          <p:cNvSpPr txBox="1"/>
          <p:nvPr/>
        </p:nvSpPr>
        <p:spPr>
          <a:xfrm>
            <a:off x="4840919" y="6987786"/>
            <a:ext cx="5857094" cy="213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ctr">
              <a:lnSpc>
                <a:spcPct val="116199"/>
              </a:lnSpc>
              <a:buFontTx/>
              <a:buChar char="-"/>
            </a:pPr>
            <a:r>
              <a:rPr lang="en-US" altLang="ko-KR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GAS branch</a:t>
            </a:r>
            <a:r>
              <a:rPr lang="ko-KR" altLang="en-US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에 대해 도출된 </a:t>
            </a:r>
            <a:r>
              <a:rPr lang="en-US" altLang="ko-KR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gradient</a:t>
            </a:r>
            <a:r>
              <a:rPr lang="ko-KR" altLang="en-US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9829800" y="6940905"/>
            <a:ext cx="3856187" cy="520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lnSpc>
                <a:spcPct val="116199"/>
              </a:lnSpc>
              <a:buFontTx/>
              <a:buChar char="-"/>
            </a:pPr>
            <a:r>
              <a:rPr lang="el-GR" altLang="ko-KR" sz="24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η</a:t>
            </a:r>
            <a:r>
              <a:rPr lang="en-US" altLang="ko-KR" sz="24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: learning rate</a:t>
            </a:r>
          </a:p>
        </p:txBody>
      </p:sp>
    </p:spTree>
    <p:extLst>
      <p:ext uri="{BB962C8B-B14F-4D97-AF65-F5344CB8AC3E}">
        <p14:creationId xmlns:p14="http://schemas.microsoft.com/office/powerpoint/2010/main" val="13729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9867900"/>
            <a:ext cx="171577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60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Gradient Ascent</a:t>
            </a:r>
            <a:r>
              <a:rPr lang="ko-KR" altLang="en-US" sz="60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의 정의</a:t>
            </a:r>
            <a:endParaRPr lang="ko-KR" altLang="ko-KR" sz="6000" spc="-200" dirty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171700" y="1409700"/>
            <a:ext cx="139446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16199"/>
              </a:lnSpc>
            </a:pPr>
            <a:r>
              <a:rPr lang="en-US" altLang="ko-KR" sz="3000" spc="-200" dirty="0" smtClean="0">
                <a:solidFill>
                  <a:srgbClr val="504EEE"/>
                </a:solidFill>
                <a:latin typeface="HY견고딕" pitchFamily="18" charset="-127"/>
                <a:ea typeface="HY견고딕" pitchFamily="18" charset="-127"/>
              </a:rPr>
              <a:t>Gradient Ascent</a:t>
            </a:r>
            <a:r>
              <a:rPr lang="ko-KR" altLang="en-US" sz="3000" spc="-200" dirty="0" smtClean="0">
                <a:solidFill>
                  <a:srgbClr val="504EEE"/>
                </a:solidFill>
                <a:latin typeface="HY견고딕" pitchFamily="18" charset="-127"/>
                <a:ea typeface="HY견고딕" pitchFamily="18" charset="-127"/>
              </a:rPr>
              <a:t>를 왜 쓰는데</a:t>
            </a:r>
            <a:r>
              <a:rPr lang="en-US" altLang="ko-KR" sz="3000" spc="-200" dirty="0" smtClean="0">
                <a:solidFill>
                  <a:srgbClr val="504EEE"/>
                </a:solidFill>
                <a:latin typeface="HY견고딕" pitchFamily="18" charset="-127"/>
                <a:ea typeface="HY견고딕" pitchFamily="18" charset="-127"/>
              </a:rPr>
              <a:t>?</a:t>
            </a:r>
            <a:endParaRPr lang="ko-KR" sz="3000" b="0" i="0" u="none" strike="noStrike" spc="-200" dirty="0">
              <a:solidFill>
                <a:srgbClr val="504EEE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75105" y="2222500"/>
            <a:ext cx="15325090" cy="6197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ctr">
              <a:lnSpc>
                <a:spcPct val="116199"/>
              </a:lnSpc>
              <a:buFontTx/>
              <a:buChar char="-"/>
            </a:pPr>
            <a:endParaRPr lang="en-US" altLang="ko-KR" sz="32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lvl="0" indent="-342900" algn="ctr">
              <a:lnSpc>
                <a:spcPct val="116199"/>
              </a:lnSpc>
              <a:buFontTx/>
              <a:buChar char="-"/>
            </a:pPr>
            <a:r>
              <a:rPr lang="ko-KR" altLang="en-US" sz="3200" spc="-200" dirty="0" err="1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가우시안</a:t>
            </a: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함수만을 사용한 </a:t>
            </a:r>
            <a:r>
              <a:rPr lang="ko-KR" altLang="en-US" sz="3200" spc="-200" dirty="0" err="1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노이즈</a:t>
            </a: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추가는 </a:t>
            </a:r>
            <a:r>
              <a:rPr lang="ko-KR" altLang="en-US" sz="3200" spc="-200" dirty="0" err="1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노이즈</a:t>
            </a: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추가 이후가 </a:t>
            </a:r>
            <a:r>
              <a:rPr lang="ko-KR" altLang="en-US" sz="3200" spc="-200" dirty="0" err="1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어느정도</a:t>
            </a: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정상 피처와 떨어져있는지 고려하지 않음</a:t>
            </a:r>
            <a:endParaRPr lang="en-US" altLang="ko-KR" sz="32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lvl="0" indent="-342900" algn="ctr">
              <a:lnSpc>
                <a:spcPct val="116199"/>
              </a:lnSpc>
              <a:buFontTx/>
              <a:buChar char="-"/>
            </a:pPr>
            <a:r>
              <a:rPr lang="en-US" altLang="ko-KR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Gradient  Ascent</a:t>
            </a: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는  실제 </a:t>
            </a:r>
            <a:r>
              <a:rPr lang="en-US" altLang="ko-KR" sz="32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discriminator </a:t>
            </a:r>
            <a:r>
              <a:rPr lang="en-US" altLang="ko-KR" sz="3200" spc="-200" dirty="0" err="1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Dψ</a:t>
            </a:r>
            <a:r>
              <a:rPr lang="ko-KR" altLang="en-US" sz="32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가 </a:t>
            </a: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anomaly</a:t>
            </a: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를 판별한 </a:t>
            </a:r>
            <a:r>
              <a:rPr lang="en-US" altLang="ko-KR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loss </a:t>
            </a: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값을 기반으로 </a:t>
            </a:r>
            <a:r>
              <a:rPr lang="en-US" altLang="ko-KR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anomaly</a:t>
            </a: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인 방향으로  이동시켜</a:t>
            </a:r>
            <a:r>
              <a:rPr lang="en-US" altLang="ko-KR" sz="32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</a:t>
            </a:r>
            <a:r>
              <a:rPr lang="en-US" altLang="ko-KR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anomaly </a:t>
            </a: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데이터를 효율적으로 생성하는 역할</a:t>
            </a:r>
            <a:endParaRPr lang="en-US" altLang="ko-KR" sz="3200" spc="-200" dirty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lvl="0" indent="-342900" algn="ctr">
              <a:lnSpc>
                <a:spcPct val="116199"/>
              </a:lnSpc>
              <a:buFontTx/>
              <a:buChar char="-"/>
            </a:pP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추가로  </a:t>
            </a:r>
            <a:r>
              <a:rPr lang="en-US" altLang="ko-KR" sz="3200" spc="-200" dirty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Truncated </a:t>
            </a:r>
            <a:r>
              <a:rPr lang="en-US" altLang="ko-KR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projection</a:t>
            </a: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을 통해서 너무 정상 피처와 멀어지거나 가까운 </a:t>
            </a:r>
            <a:r>
              <a:rPr lang="en-US" altLang="ko-KR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anomaly</a:t>
            </a: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들을 제거하여 생성되는 </a:t>
            </a:r>
            <a:r>
              <a:rPr lang="en-US" altLang="ko-KR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anomaly </a:t>
            </a:r>
            <a:r>
              <a:rPr lang="ko-KR" altLang="en-US" sz="32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데이터를 추가로 통제</a:t>
            </a:r>
            <a:endParaRPr lang="en-US" altLang="ko-KR" sz="32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lvl="0" indent="-342900" algn="ctr">
              <a:lnSpc>
                <a:spcPct val="116199"/>
              </a:lnSpc>
              <a:buFontTx/>
              <a:buChar char="-"/>
            </a:pPr>
            <a:r>
              <a:rPr lang="en-US" altLang="ko-KR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				  							</a:t>
            </a:r>
            <a:r>
              <a:rPr lang="ko-KR" altLang="en-US" sz="2400" spc="-200" dirty="0" smtClean="0">
                <a:solidFill>
                  <a:srgbClr val="161616"/>
                </a:solidFill>
                <a:latin typeface="HY견고딕" pitchFamily="18" charset="-127"/>
                <a:ea typeface="HY견고딕" pitchFamily="18" charset="-127"/>
              </a:rPr>
              <a:t>                                                                                                   </a:t>
            </a: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algn="ctr">
              <a:lnSpc>
                <a:spcPct val="116199"/>
              </a:lnSpc>
            </a:pPr>
            <a:endParaRPr lang="ko-KR" altLang="en-US" sz="2400" dirty="0" smtClean="0">
              <a:latin typeface="HY견고딕" pitchFamily="18" charset="-127"/>
              <a:ea typeface="HY견고딕" pitchFamily="18" charset="-127"/>
            </a:endParaRPr>
          </a:p>
          <a:p>
            <a:pPr lvl="0" algn="ctr">
              <a:lnSpc>
                <a:spcPct val="116199"/>
              </a:lnSpc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  <a:p>
            <a:pPr marL="342900" lvl="0" indent="-342900" algn="ctr">
              <a:lnSpc>
                <a:spcPct val="116199"/>
              </a:lnSpc>
              <a:buFontTx/>
              <a:buChar char="-"/>
            </a:pPr>
            <a:endParaRPr lang="en-US" altLang="ko-KR" sz="2400" spc="-200" dirty="0" smtClean="0">
              <a:solidFill>
                <a:srgbClr val="161616"/>
              </a:solidFill>
              <a:latin typeface="HY견고딕" pitchFamily="18" charset="-127"/>
              <a:ea typeface="HY견고딕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33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2755900"/>
            <a:ext cx="901700" cy="889000"/>
          </a:xfrm>
          <a:prstGeom prst="rect">
            <a:avLst/>
          </a:prstGeom>
          <a:effectLst>
            <a:outerShdw blurRad="21956" dist="137746" dir="2700000">
              <a:srgbClr val="3B4C82">
                <a:alpha val="23000"/>
              </a:srgbClr>
            </a:outerShdw>
          </a:effectLst>
        </p:spPr>
      </p:pic>
      <p:sp>
        <p:nvSpPr>
          <p:cNvPr id="3" name="TextBox 3"/>
          <p:cNvSpPr txBox="1"/>
          <p:nvPr/>
        </p:nvSpPr>
        <p:spPr>
          <a:xfrm>
            <a:off x="1638300" y="2997200"/>
            <a:ext cx="9779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2100" b="0" i="0" u="none" strike="noStrike" spc="-100">
                <a:solidFill>
                  <a:srgbClr val="EAEAEA"/>
                </a:solidFill>
                <a:latin typeface="+mn-ea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870200" y="3187700"/>
            <a:ext cx="56134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16199"/>
              </a:lnSpc>
            </a:pPr>
            <a:r>
              <a:rPr lang="en-US" altLang="ko-KR" sz="3400" spc="-200" dirty="0">
                <a:solidFill>
                  <a:srgbClr val="161616"/>
                </a:solidFill>
                <a:latin typeface="+mn-ea"/>
              </a:rPr>
              <a:t>Feature extractor</a:t>
            </a:r>
            <a:endParaRPr lang="ko-KR" sz="3400" b="0" i="0" u="none" strike="noStrike" spc="-100" dirty="0">
              <a:solidFill>
                <a:srgbClr val="161616"/>
              </a:solidFill>
              <a:latin typeface="+mn-ea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00" y="2755900"/>
            <a:ext cx="901700" cy="889000"/>
          </a:xfrm>
          <a:prstGeom prst="rect">
            <a:avLst/>
          </a:prstGeom>
          <a:effectLst>
            <a:outerShdw blurRad="21956" dist="137746" dir="2700000">
              <a:srgbClr val="3B4C82">
                <a:alpha val="23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9842500" y="2997200"/>
            <a:ext cx="9779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2100" b="0" i="0" u="none" strike="noStrike" spc="-100">
                <a:solidFill>
                  <a:srgbClr val="504EEE"/>
                </a:solidFill>
                <a:latin typeface="+mn-ea"/>
              </a:rPr>
              <a:t>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074400" y="3810000"/>
            <a:ext cx="55626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endParaRPr lang="ko-KR" sz="2200" b="0" i="0" u="none" strike="noStrike" spc="-100">
              <a:solidFill>
                <a:srgbClr val="161616">
                  <a:alpha val="41176"/>
                </a:srgbClr>
              </a:solidFill>
              <a:latin typeface="+mn-ea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1074400" y="3187700"/>
            <a:ext cx="56134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99600"/>
              </a:lnSpc>
              <a:defRPr/>
            </a:pPr>
            <a:r>
              <a:rPr lang="en-US" altLang="ko-KR" sz="3400" spc="-200" dirty="0" smtClean="0">
                <a:solidFill>
                  <a:srgbClr val="161616"/>
                </a:solidFill>
                <a:latin typeface="+mn-ea"/>
              </a:rPr>
              <a:t>GAS branch (</a:t>
            </a:r>
            <a:r>
              <a:rPr lang="en-US" altLang="ko-KR" sz="3400" b="0" i="0" u="none" strike="noStrike" spc="-200" dirty="0" smtClean="0">
                <a:solidFill>
                  <a:srgbClr val="161616"/>
                </a:solidFill>
                <a:latin typeface="+mn-ea"/>
              </a:rPr>
              <a:t>Truncated</a:t>
            </a:r>
            <a:r>
              <a:rPr lang="ko-KR" altLang="en-US" sz="3400" b="0" i="0" u="none" strike="noStrike" spc="-200" dirty="0" smtClean="0">
                <a:solidFill>
                  <a:srgbClr val="161616"/>
                </a:solidFill>
                <a:latin typeface="+mn-ea"/>
              </a:rPr>
              <a:t> </a:t>
            </a:r>
            <a:r>
              <a:rPr lang="en-US" altLang="ko-KR" sz="3400" b="0" i="0" u="none" strike="noStrike" spc="-200" dirty="0" smtClean="0">
                <a:solidFill>
                  <a:srgbClr val="161616"/>
                </a:solidFill>
                <a:latin typeface="+mn-ea"/>
              </a:rPr>
              <a:t>Projection)</a:t>
            </a:r>
            <a:endParaRPr lang="en-US" altLang="ko-KR" sz="3400" b="0" i="0" u="none" strike="noStrike" spc="-200" dirty="0">
              <a:solidFill>
                <a:srgbClr val="161616"/>
              </a:solidFill>
              <a:latin typeface="+mn-ea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31800" y="393700"/>
            <a:ext cx="174117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000" b="0" i="0" u="none" strike="noStrike" spc="-200">
                <a:solidFill>
                  <a:srgbClr val="161616"/>
                </a:solidFill>
                <a:latin typeface="+mn-ea"/>
              </a:rPr>
              <a:t>목차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6464300"/>
            <a:ext cx="901700" cy="889000"/>
          </a:xfrm>
          <a:prstGeom prst="rect">
            <a:avLst/>
          </a:prstGeom>
          <a:effectLst>
            <a:outerShdw blurRad="21956" dist="137746" dir="2700000">
              <a:srgbClr val="3B4C82">
                <a:alpha val="23000"/>
              </a:srgbClr>
            </a:outerShdw>
          </a:effectLst>
        </p:spPr>
      </p:pic>
      <p:sp>
        <p:nvSpPr>
          <p:cNvPr id="12" name="TextBox 12"/>
          <p:cNvSpPr txBox="1"/>
          <p:nvPr/>
        </p:nvSpPr>
        <p:spPr>
          <a:xfrm>
            <a:off x="1638300" y="6705600"/>
            <a:ext cx="9779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2100" b="0" i="0" u="none" strike="noStrike" spc="-100">
                <a:solidFill>
                  <a:srgbClr val="504EEE"/>
                </a:solidFill>
                <a:latin typeface="+mn-ea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870200" y="7518400"/>
            <a:ext cx="5562600" cy="1562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endParaRPr lang="ko-KR" sz="2200" b="0" i="0" u="none" strike="noStrike" spc="-100">
              <a:solidFill>
                <a:srgbClr val="161616">
                  <a:alpha val="41176"/>
                </a:srgbClr>
              </a:solidFill>
              <a:latin typeface="+mn-ea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870200" y="6883400"/>
            <a:ext cx="5613400" cy="4826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116199"/>
              </a:lnSpc>
            </a:pPr>
            <a:r>
              <a:rPr lang="en-US" altLang="ko-KR" sz="3400" spc="-200">
                <a:solidFill>
                  <a:srgbClr val="161616"/>
                </a:solidFill>
                <a:latin typeface="+mn-ea"/>
              </a:rPr>
              <a:t>Feature Adaptor</a:t>
            </a:r>
            <a:endParaRPr lang="ko-KR" sz="3400" b="0" i="0" u="none" strike="noStrike" spc="-100">
              <a:solidFill>
                <a:srgbClr val="161616"/>
              </a:solidFill>
              <a:latin typeface="+mn-ea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9842500" y="6705600"/>
            <a:ext cx="9779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1300"/>
              </a:lnSpc>
            </a:pPr>
            <a:r>
              <a:rPr lang="en-US" sz="2100" b="0" i="0" u="none" strike="noStrike" spc="-100">
                <a:solidFill>
                  <a:srgbClr val="FCFCFC"/>
                </a:solidFill>
                <a:latin typeface="+mn-ea"/>
              </a:rPr>
              <a:t>04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4000"/>
          </a:blip>
          <a:stretch>
            <a:fillRect/>
          </a:stretch>
        </p:blipFill>
        <p:spPr>
          <a:xfrm>
            <a:off x="2946400" y="1790700"/>
            <a:ext cx="12382500" cy="4381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9867900"/>
            <a:ext cx="171577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6000" spc="-200" dirty="0">
                <a:solidFill>
                  <a:srgbClr val="161616"/>
                </a:solidFill>
                <a:latin typeface="+mn-ea"/>
              </a:rPr>
              <a:t>이미지를 통한 제품 결함 탐지 </a:t>
            </a:r>
            <a:r>
              <a:rPr lang="ko-KR" sz="6000" b="0" i="0" u="none" strike="noStrike" spc="-200" dirty="0">
                <a:solidFill>
                  <a:srgbClr val="161616"/>
                </a:solidFill>
                <a:latin typeface="+mn-ea"/>
              </a:rPr>
              <a:t>개요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71700" y="6553200"/>
            <a:ext cx="139446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116199"/>
              </a:lnSpc>
            </a:pPr>
            <a:r>
              <a:rPr lang="ko-KR" altLang="en-US" sz="3000" b="0" i="0" u="none" strike="noStrike" spc="-200">
                <a:solidFill>
                  <a:srgbClr val="504EEE"/>
                </a:solidFill>
                <a:latin typeface="+mn-ea"/>
              </a:rPr>
              <a:t>프로젝트 목표</a:t>
            </a:r>
            <a:endParaRPr lang="ko-KR" sz="3000" b="0" i="0" u="none" strike="noStrike" spc="-200" dirty="0">
              <a:solidFill>
                <a:srgbClr val="504EEE"/>
              </a:solidFill>
              <a:latin typeface="+mn-e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171700" y="7366000"/>
            <a:ext cx="13931900" cy="213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altLang="en-US" sz="2400" spc="-200">
                <a:solidFill>
                  <a:srgbClr val="161616"/>
                </a:solidFill>
                <a:latin typeface="+mn-ea"/>
              </a:rPr>
              <a:t>제품에서 </a:t>
            </a:r>
            <a:r>
              <a:rPr lang="ko-KR" altLang="en-US" sz="2400" spc="-200" dirty="0">
                <a:solidFill>
                  <a:srgbClr val="161616"/>
                </a:solidFill>
                <a:latin typeface="+mn-ea"/>
              </a:rPr>
              <a:t>구조적 결함</a:t>
            </a:r>
            <a:r>
              <a:rPr lang="en-US" altLang="ko-KR" sz="2400" spc="-200" baseline="30000" dirty="0">
                <a:solidFill>
                  <a:srgbClr val="161616"/>
                </a:solidFill>
                <a:latin typeface="+mn-ea"/>
              </a:rPr>
              <a:t>*</a:t>
            </a:r>
            <a:r>
              <a:rPr lang="ko-KR" altLang="en-US" sz="2400" spc="-200" dirty="0">
                <a:solidFill>
                  <a:srgbClr val="161616"/>
                </a:solidFill>
                <a:latin typeface="+mn-ea"/>
              </a:rPr>
              <a:t>을 탐지하는 시스템 개발</a:t>
            </a:r>
            <a:endParaRPr lang="ko-KR" sz="2400" b="0" i="0" u="none" strike="noStrike" spc="-200" dirty="0">
              <a:solidFill>
                <a:srgbClr val="161616"/>
              </a:solidFill>
              <a:latin typeface="+mn-ea"/>
            </a:endParaRPr>
          </a:p>
          <a:p>
            <a:pPr lvl="0" algn="ctr">
              <a:lnSpc>
                <a:spcPct val="116199"/>
              </a:lnSpc>
            </a:pPr>
            <a:r>
              <a:rPr lang="en-US" altLang="ko-KR" sz="2400" spc="-200">
                <a:solidFill>
                  <a:srgbClr val="161616"/>
                </a:solidFill>
                <a:latin typeface="+mn-ea"/>
              </a:rPr>
              <a:t>1</a:t>
            </a:r>
            <a:r>
              <a:rPr lang="ko-KR" altLang="en-US" sz="2400" spc="-200">
                <a:solidFill>
                  <a:srgbClr val="161616"/>
                </a:solidFill>
                <a:latin typeface="+mn-ea"/>
              </a:rPr>
              <a:t>학기 동안 </a:t>
            </a:r>
            <a:r>
              <a:rPr lang="ko-KR" altLang="en-US" sz="2400" spc="-200" dirty="0">
                <a:solidFill>
                  <a:srgbClr val="161616"/>
                </a:solidFill>
                <a:latin typeface="+mn-ea"/>
              </a:rPr>
              <a:t>필수 요구사항을 충족 </a:t>
            </a:r>
            <a:r>
              <a:rPr lang="en-US" altLang="ko-KR" sz="2400" spc="-200" dirty="0">
                <a:solidFill>
                  <a:srgbClr val="161616"/>
                </a:solidFill>
                <a:latin typeface="+mn-ea"/>
              </a:rPr>
              <a:t>:  </a:t>
            </a:r>
            <a:r>
              <a:rPr lang="ko-KR" altLang="en-US" sz="2400" spc="-200" dirty="0">
                <a:solidFill>
                  <a:srgbClr val="161616"/>
                </a:solidFill>
                <a:latin typeface="+mn-ea"/>
              </a:rPr>
              <a:t>본인이 사용하는 핵심 기술의 이해 및 코드를 </a:t>
            </a:r>
            <a:r>
              <a:rPr lang="ko-KR" altLang="en-US" sz="2400" b="1" spc="-200" dirty="0">
                <a:solidFill>
                  <a:srgbClr val="161616"/>
                </a:solidFill>
                <a:latin typeface="+mn-ea"/>
              </a:rPr>
              <a:t>직접 구현하여</a:t>
            </a:r>
            <a:endParaRPr lang="en-US" altLang="ko-KR" sz="2400" b="1" spc="-200" dirty="0">
              <a:solidFill>
                <a:srgbClr val="161616"/>
              </a:solidFill>
              <a:latin typeface="+mn-ea"/>
            </a:endParaRPr>
          </a:p>
          <a:p>
            <a:pPr lvl="0" algn="ctr">
              <a:lnSpc>
                <a:spcPct val="116199"/>
              </a:lnSpc>
            </a:pPr>
            <a:r>
              <a:rPr lang="en-US" altLang="ko-KR" sz="2400" spc="-200" dirty="0" err="1">
                <a:solidFill>
                  <a:srgbClr val="161616"/>
                </a:solidFill>
                <a:latin typeface="+mn-ea"/>
              </a:rPr>
              <a:t>MVTec</a:t>
            </a:r>
            <a:r>
              <a:rPr lang="en-US" altLang="ko-KR" sz="2400" spc="-200" dirty="0">
                <a:solidFill>
                  <a:srgbClr val="161616"/>
                </a:solidFill>
                <a:latin typeface="+mn-ea"/>
              </a:rPr>
              <a:t> AD </a:t>
            </a:r>
            <a:r>
              <a:rPr lang="ko-KR" altLang="en-US" sz="2400" spc="-200" dirty="0">
                <a:solidFill>
                  <a:srgbClr val="161616"/>
                </a:solidFill>
                <a:latin typeface="+mn-ea"/>
              </a:rPr>
              <a:t>데이터셋 에서 </a:t>
            </a:r>
            <a:r>
              <a:rPr lang="en-US" altLang="ko-KR" sz="2400" spc="-200" dirty="0">
                <a:solidFill>
                  <a:srgbClr val="161616"/>
                </a:solidFill>
                <a:latin typeface="+mn-ea"/>
              </a:rPr>
              <a:t>96% </a:t>
            </a:r>
            <a:r>
              <a:rPr lang="ko-KR" altLang="en-US" sz="2400" spc="-200" dirty="0">
                <a:solidFill>
                  <a:srgbClr val="161616"/>
                </a:solidFill>
                <a:latin typeface="+mn-ea"/>
              </a:rPr>
              <a:t>이상의  정확도 달성</a:t>
            </a:r>
            <a:endParaRPr lang="en-US" altLang="ko-KR" sz="2400" spc="-200" dirty="0">
              <a:solidFill>
                <a:srgbClr val="161616"/>
              </a:solidFill>
              <a:latin typeface="+mn-ea"/>
            </a:endParaRPr>
          </a:p>
          <a:p>
            <a:pPr lvl="0" algn="ctr">
              <a:lnSpc>
                <a:spcPct val="116199"/>
              </a:lnSpc>
            </a:pPr>
            <a:r>
              <a:rPr lang="en-US" altLang="ko-KR" sz="2400" spc="-200">
                <a:solidFill>
                  <a:srgbClr val="161616"/>
                </a:solidFill>
                <a:latin typeface="+mn-ea"/>
              </a:rPr>
              <a:t>2</a:t>
            </a:r>
            <a:r>
              <a:rPr lang="ko-KR" altLang="en-US" sz="2400" spc="-200">
                <a:solidFill>
                  <a:srgbClr val="161616"/>
                </a:solidFill>
                <a:latin typeface="+mn-ea"/>
              </a:rPr>
              <a:t>학기때</a:t>
            </a:r>
            <a:r>
              <a:rPr lang="en-US" altLang="ko-KR" sz="2400" spc="-200">
                <a:solidFill>
                  <a:srgbClr val="161616"/>
                </a:solidFill>
                <a:latin typeface="+mn-ea"/>
              </a:rPr>
              <a:t> </a:t>
            </a:r>
            <a:r>
              <a:rPr lang="ko-KR" altLang="en-US" sz="2400" spc="-200" dirty="0">
                <a:solidFill>
                  <a:srgbClr val="161616"/>
                </a:solidFill>
                <a:latin typeface="+mn-ea"/>
              </a:rPr>
              <a:t>산업체와 연계하여 데이터 셋 구축 및 필요에 따라 모델 튜닝</a:t>
            </a:r>
            <a:r>
              <a:rPr lang="en-US" altLang="ko-KR" sz="2400" spc="-200" dirty="0">
                <a:solidFill>
                  <a:srgbClr val="161616"/>
                </a:solidFill>
                <a:latin typeface="+mn-ea"/>
              </a:rPr>
              <a:t>, </a:t>
            </a:r>
            <a:r>
              <a:rPr lang="ko-KR" altLang="en-US" sz="2400" spc="-200" dirty="0">
                <a:solidFill>
                  <a:srgbClr val="161616"/>
                </a:solidFill>
                <a:latin typeface="+mn-ea"/>
              </a:rPr>
              <a:t>산업체에 요구하는 파이프라인 개발</a:t>
            </a:r>
            <a:endParaRPr lang="ko-KR" sz="2400" b="0" i="0" u="none" strike="noStrike" spc="-200" dirty="0">
              <a:solidFill>
                <a:srgbClr val="161616"/>
              </a:solidFill>
              <a:latin typeface="+mn-ea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xmlns="" id="{CE81E417-0641-8837-EA8F-5DC97D55E5FE}"/>
              </a:ext>
            </a:extLst>
          </p:cNvPr>
          <p:cNvSpPr txBox="1"/>
          <p:nvPr/>
        </p:nvSpPr>
        <p:spPr>
          <a:xfrm>
            <a:off x="11049000" y="9963969"/>
            <a:ext cx="6096000" cy="4571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1600" b="0" i="0" u="none" strike="noStrike" spc="-200">
                <a:solidFill>
                  <a:srgbClr val="161616"/>
                </a:solidFill>
                <a:latin typeface="+mn-ea"/>
              </a:rPr>
              <a:t> * </a:t>
            </a:r>
            <a:r>
              <a:rPr lang="ko-KR" altLang="en-US" sz="1600" b="0" i="0" u="none" strike="noStrike" spc="-200" dirty="0">
                <a:solidFill>
                  <a:srgbClr val="161616"/>
                </a:solidFill>
                <a:latin typeface="+mn-ea"/>
              </a:rPr>
              <a:t>구조적 결함</a:t>
            </a:r>
            <a:r>
              <a:rPr lang="en-US" altLang="ko-KR" sz="1600" b="0" i="0" u="none" strike="noStrike" spc="-200" dirty="0">
                <a:solidFill>
                  <a:srgbClr val="161616"/>
                </a:solidFill>
                <a:latin typeface="+mn-ea"/>
              </a:rPr>
              <a:t>:  </a:t>
            </a:r>
            <a:r>
              <a:rPr lang="ko-KR" altLang="en-US" sz="1600" b="0" i="0" u="none" strike="noStrike" spc="-200" dirty="0">
                <a:solidFill>
                  <a:srgbClr val="161616"/>
                </a:solidFill>
                <a:latin typeface="+mn-ea"/>
              </a:rPr>
              <a:t>규칙적인 형상</a:t>
            </a:r>
            <a:r>
              <a:rPr lang="en-US" altLang="ko-KR" sz="1600" b="0" i="0" u="none" strike="noStrike" spc="-200" dirty="0">
                <a:solidFill>
                  <a:srgbClr val="161616"/>
                </a:solidFill>
                <a:latin typeface="+mn-ea"/>
              </a:rPr>
              <a:t>, </a:t>
            </a:r>
            <a:r>
              <a:rPr lang="ko-KR" altLang="en-US" sz="1600" b="0" i="0" u="none" strike="noStrike" spc="-200" dirty="0">
                <a:solidFill>
                  <a:srgbClr val="161616"/>
                </a:solidFill>
                <a:latin typeface="+mn-ea"/>
              </a:rPr>
              <a:t>배열</a:t>
            </a:r>
            <a:r>
              <a:rPr lang="en-US" altLang="ko-KR" sz="1600" b="0" i="0" u="none" strike="noStrike" spc="-200" dirty="0">
                <a:solidFill>
                  <a:srgbClr val="161616"/>
                </a:solidFill>
                <a:latin typeface="+mn-ea"/>
              </a:rPr>
              <a:t>, </a:t>
            </a:r>
            <a:r>
              <a:rPr lang="ko-KR" altLang="en-US" sz="1600" b="0" i="0" u="none" strike="noStrike" spc="-200" dirty="0">
                <a:solidFill>
                  <a:srgbClr val="161616"/>
                </a:solidFill>
                <a:latin typeface="+mn-ea"/>
              </a:rPr>
              <a:t>패턴 등이 비정상적으로 </a:t>
            </a:r>
            <a:r>
              <a:rPr lang="ko-KR" altLang="en-US" sz="1600" b="0" i="0" u="none" strike="noStrike" spc="-200">
                <a:solidFill>
                  <a:srgbClr val="161616"/>
                </a:solidFill>
                <a:latin typeface="+mn-ea"/>
              </a:rPr>
              <a:t>변경된 상태 </a:t>
            </a:r>
            <a:r>
              <a:rPr lang="ko-KR" altLang="en-US" sz="1600" b="0" i="0" u="none" strike="noStrike" spc="-200" dirty="0">
                <a:solidFill>
                  <a:srgbClr val="161616"/>
                </a:solidFill>
                <a:latin typeface="+mn-ea"/>
              </a:rPr>
              <a:t>의미</a:t>
            </a:r>
            <a:endParaRPr lang="ko-KR" sz="1600" b="0" i="0" u="none" strike="noStrike" spc="-200" dirty="0">
              <a:solidFill>
                <a:srgbClr val="161616"/>
              </a:solidFill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90B29EA9-8C56-EDFC-9552-227C9C687C99}"/>
              </a:ext>
            </a:extLst>
          </p:cNvPr>
          <p:cNvSpPr/>
          <p:nvPr/>
        </p:nvSpPr>
        <p:spPr>
          <a:xfrm>
            <a:off x="2959100" y="1774208"/>
            <a:ext cx="123825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1</a:t>
            </a:r>
            <a:r>
              <a:rPr lang="ko-KR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학기 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목표 </a:t>
            </a:r>
            <a:r>
              <a:rPr lang="en-US" altLang="ko-KR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GLASS </a:t>
            </a:r>
            <a:r>
              <a:rPr lang="ko-KR" altLang="en-US" sz="5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학습</a:t>
            </a:r>
            <a:endParaRPr lang="en-US" altLang="ko-KR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2600" y="177800"/>
            <a:ext cx="17310100" cy="128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000" b="0" i="0" u="none" strike="noStrike" spc="-200">
                <a:solidFill>
                  <a:srgbClr val="161616"/>
                </a:solidFill>
                <a:latin typeface="HY견고딕"/>
                <a:ea typeface="HY견고딕"/>
              </a:rPr>
              <a:t>이번 주에 진행한 내용</a:t>
            </a:r>
            <a:endParaRPr lang="ko-KR" sz="6000" b="0" i="0" u="none" strike="noStrike" spc="-200">
              <a:solidFill>
                <a:srgbClr val="161616"/>
              </a:solidFill>
              <a:latin typeface="HY견고딕"/>
              <a:ea typeface="HY견고딕"/>
            </a:endParaRP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4700" y="2679700"/>
            <a:ext cx="8051800" cy="2819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20700" y="2336800"/>
            <a:ext cx="698500" cy="698500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469900" y="2451100"/>
            <a:ext cx="7747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>
                <a:solidFill>
                  <a:srgbClr val="EAEAEA"/>
                </a:solidFill>
                <a:latin typeface="HY견고딕"/>
                <a:ea typeface="HY견고딕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84300" y="2997200"/>
            <a:ext cx="7226300" cy="4445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l">
              <a:lnSpc>
                <a:spcPct val="116199"/>
              </a:lnSpc>
              <a:defRPr/>
            </a:pPr>
            <a:r>
              <a:rPr lang="ko-KR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하드웨어</a:t>
            </a:r>
            <a:r>
              <a:rPr lang="en-US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 </a:t>
            </a:r>
            <a:r>
              <a:rPr lang="ko-KR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구성</a:t>
            </a:r>
            <a:r>
              <a:rPr lang="en-US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 </a:t>
            </a:r>
            <a:r>
              <a:rPr lang="ko-KR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요소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84300" y="3581400"/>
            <a:ext cx="7226300" cy="1562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고해상도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산업용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카메라</a:t>
            </a:r>
          </a:p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조명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시스템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(LED,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레이저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)</a:t>
            </a:r>
          </a:p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이미지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처리용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고성능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컴퓨터</a:t>
            </a:r>
          </a:p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정밀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제어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모터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및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컨베이어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347200" y="2336800"/>
            <a:ext cx="698500" cy="698500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sp>
        <p:nvSpPr>
          <p:cNvPr id="10" name="TextBox 10"/>
          <p:cNvSpPr txBox="1"/>
          <p:nvPr/>
        </p:nvSpPr>
        <p:spPr>
          <a:xfrm>
            <a:off x="9309100" y="2451100"/>
            <a:ext cx="7747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>
                <a:solidFill>
                  <a:srgbClr val="504EEE"/>
                </a:solidFill>
                <a:latin typeface="HY견고딕"/>
                <a:ea typeface="HY견고딕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10800" y="2997200"/>
            <a:ext cx="7226300" cy="4445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l">
              <a:lnSpc>
                <a:spcPct val="116199"/>
              </a:lnSpc>
              <a:defRPr/>
            </a:pPr>
            <a:r>
              <a:rPr lang="ko-KR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소프트웨어</a:t>
            </a:r>
            <a:r>
              <a:rPr lang="en-US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 </a:t>
            </a:r>
            <a:r>
              <a:rPr lang="ko-KR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플랫폼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0800" y="3581400"/>
            <a:ext cx="7226300" cy="1562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머신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비전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소프트웨어</a:t>
            </a:r>
          </a:p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딥러닝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프레임워크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(TensorFlow, PyTorch)</a:t>
            </a:r>
          </a:p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데이터베이스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관리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시스템</a:t>
            </a:r>
          </a:p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실시간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모니터링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대시보드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4700" y="6451600"/>
            <a:ext cx="8051800" cy="28194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0700" y="6108700"/>
            <a:ext cx="698500" cy="698500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sp>
        <p:nvSpPr>
          <p:cNvPr id="15" name="TextBox 15"/>
          <p:cNvSpPr txBox="1"/>
          <p:nvPr/>
        </p:nvSpPr>
        <p:spPr>
          <a:xfrm>
            <a:off x="469900" y="6223000"/>
            <a:ext cx="7747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>
                <a:solidFill>
                  <a:srgbClr val="504EEE"/>
                </a:solidFill>
                <a:latin typeface="HY견고딕"/>
                <a:ea typeface="HY견고딕"/>
              </a:rPr>
              <a:t>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84300" y="6769100"/>
            <a:ext cx="7226300" cy="4445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l">
              <a:lnSpc>
                <a:spcPct val="116199"/>
              </a:lnSpc>
              <a:defRPr/>
            </a:pPr>
            <a:r>
              <a:rPr lang="ko-KR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데이터</a:t>
            </a:r>
            <a:r>
              <a:rPr lang="en-US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 </a:t>
            </a:r>
            <a:r>
              <a:rPr lang="ko-KR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수집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84300" y="7353300"/>
            <a:ext cx="7226300" cy="1562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다양한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조건에서의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이미지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촬영</a:t>
            </a:r>
          </a:p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정상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/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불량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샘플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확보</a:t>
            </a:r>
          </a:p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메타데이터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기록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(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시간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,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환경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등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)</a:t>
            </a:r>
          </a:p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데이터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증강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기법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적용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347200" y="6108700"/>
            <a:ext cx="698500" cy="698500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9309100" y="6223000"/>
            <a:ext cx="7747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>
                <a:solidFill>
                  <a:srgbClr val="EAEAEA"/>
                </a:solidFill>
                <a:latin typeface="HY견고딕"/>
                <a:ea typeface="HY견고딕"/>
              </a:rPr>
              <a:t>04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10800" y="6769100"/>
            <a:ext cx="7226300" cy="4445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l">
              <a:lnSpc>
                <a:spcPct val="116199"/>
              </a:lnSpc>
              <a:defRPr/>
            </a:pPr>
            <a:r>
              <a:rPr lang="ko-KR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전처리</a:t>
            </a:r>
            <a:r>
              <a:rPr lang="en-US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 </a:t>
            </a:r>
            <a:r>
              <a:rPr lang="ko-KR" sz="2500" b="0" i="0" u="none" strike="noStrike" spc="-200">
                <a:solidFill>
                  <a:srgbClr val="504EEE"/>
                </a:solidFill>
                <a:latin typeface="HY견고딕"/>
                <a:ea typeface="HY견고딕"/>
              </a:rPr>
              <a:t>과정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10800" y="7353300"/>
            <a:ext cx="7226300" cy="15621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이미지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크기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조정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및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정규화</a:t>
            </a:r>
          </a:p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노이즈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제거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및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선명도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개선</a:t>
            </a:r>
          </a:p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데이터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라벨링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및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주석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처리</a:t>
            </a:r>
          </a:p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-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특징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추출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및</a:t>
            </a:r>
            <a:r>
              <a:rPr lang="en-US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 </a:t>
            </a:r>
            <a:r>
              <a:rPr lang="ko-KR" sz="2200" b="0" i="0" u="none" strike="noStrike" spc="-100">
                <a:solidFill>
                  <a:srgbClr val="161616"/>
                </a:solidFill>
                <a:latin typeface="HY견고딕"/>
                <a:ea typeface="HY견고딕"/>
              </a:rPr>
              <a:t>인코딩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325313" y="1289050"/>
            <a:ext cx="16570574" cy="84201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액자 7"/>
          <p:cNvSpPr/>
          <p:nvPr/>
        </p:nvSpPr>
        <p:spPr>
          <a:xfrm>
            <a:off x="2603500" y="1460499"/>
            <a:ext cx="9588500" cy="5384802"/>
          </a:xfrm>
          <a:prstGeom prst="frame">
            <a:avLst>
              <a:gd name="adj1" fmla="val 23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000" spc="-200">
                <a:solidFill>
                  <a:srgbClr val="161616"/>
                </a:solidFill>
                <a:latin typeface="+mn-ea"/>
              </a:rPr>
              <a:t>Feature extractor (</a:t>
            </a:r>
            <a:r>
              <a:rPr lang="ko-KR" altLang="en-US" sz="6000" b="0" i="0" u="none" strike="noStrike" spc="-200">
                <a:solidFill>
                  <a:srgbClr val="161616"/>
                </a:solidFill>
                <a:latin typeface="+mn-ea"/>
              </a:rPr>
              <a:t>특징점 추출기</a:t>
            </a:r>
            <a:r>
              <a:rPr lang="en-US" altLang="ko-KR" sz="6000" b="0" i="0" u="none" strike="noStrike" spc="-200">
                <a:solidFill>
                  <a:srgbClr val="161616"/>
                </a:solidFill>
                <a:latin typeface="+mn-ea"/>
              </a:rPr>
              <a:t>)</a:t>
            </a:r>
            <a:endParaRPr lang="ko-KR" sz="6000" b="0" i="0" u="none" strike="noStrike" spc="-200">
              <a:solidFill>
                <a:srgbClr val="161616"/>
              </a:solidFill>
              <a:latin typeface="+mn-ea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1900" y="1890848"/>
            <a:ext cx="8877300" cy="253697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45500" y="1600200"/>
            <a:ext cx="698500" cy="698500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8407400" y="1714500"/>
            <a:ext cx="7747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>
                <a:solidFill>
                  <a:srgbClr val="EAEAEA"/>
                </a:solidFill>
                <a:latin typeface="+mn-ea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8800" y="1943100"/>
            <a:ext cx="8115300" cy="541428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500" spc="-200">
                <a:solidFill>
                  <a:srgbClr val="504EEE"/>
                </a:solidFill>
                <a:latin typeface="+mn-ea"/>
              </a:rPr>
              <a:t>Feature extractor </a:t>
            </a:r>
            <a:r>
              <a:rPr lang="ko-KR" altLang="en-US" sz="2500" spc="-200">
                <a:solidFill>
                  <a:srgbClr val="504EEE"/>
                </a:solidFill>
                <a:latin typeface="+mn-ea"/>
              </a:rPr>
              <a:t>설명</a:t>
            </a:r>
            <a:endParaRPr lang="ko-KR" sz="2500" b="0" i="0" u="none" strike="noStrike" spc="-200">
              <a:solidFill>
                <a:srgbClr val="504EEE"/>
              </a:solidFill>
              <a:latin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23400" y="2400300"/>
            <a:ext cx="8102600" cy="1423182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r>
              <a:rPr lang="ko-KR" altLang="en-US" sz="2200" b="0" i="0" u="none" strike="noStrike" spc="-100">
                <a:solidFill>
                  <a:srgbClr val="161616"/>
                </a:solidFill>
                <a:latin typeface="+mn-ea"/>
              </a:rPr>
              <a:t>입력 이미지로부터 특징</a:t>
            </a:r>
            <a:r>
              <a:rPr lang="en-US" altLang="ko-KR" sz="2200" b="0" i="0" u="none" strike="noStrike" spc="-100">
                <a:solidFill>
                  <a:srgbClr val="161616"/>
                </a:solidFill>
                <a:latin typeface="+mn-ea"/>
              </a:rPr>
              <a:t>(feature)</a:t>
            </a:r>
            <a:r>
              <a:rPr lang="ko-KR" altLang="en-US" sz="2200" b="0" i="0" u="none" strike="noStrike" spc="-100">
                <a:solidFill>
                  <a:srgbClr val="161616"/>
                </a:solidFill>
                <a:latin typeface="+mn-ea"/>
              </a:rPr>
              <a:t>을 추출</a:t>
            </a:r>
            <a:r>
              <a:rPr lang="en-US" altLang="ko-KR" sz="2200" b="0" i="0" u="none" strike="noStrike" spc="-100">
                <a:solidFill>
                  <a:srgbClr val="161616"/>
                </a:solidFill>
                <a:latin typeface="+mn-ea"/>
              </a:rPr>
              <a:t>, </a:t>
            </a:r>
            <a:r>
              <a:rPr lang="ko-KR" altLang="en-US" sz="2200" b="0" i="0" u="none" strike="noStrike" spc="-100">
                <a:solidFill>
                  <a:srgbClr val="161616"/>
                </a:solidFill>
                <a:latin typeface="+mn-ea"/>
              </a:rPr>
              <a:t>후속 과정에서 분석 쉬운 형태로 변환하는 역할</a:t>
            </a:r>
          </a:p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r>
              <a:rPr lang="ko-KR" altLang="en-US" sz="2200" b="0" i="0" u="none" strike="noStrike" spc="-100">
                <a:solidFill>
                  <a:srgbClr val="161616"/>
                </a:solidFill>
                <a:latin typeface="+mn-ea"/>
              </a:rPr>
              <a:t>모델 구조에서 이 역할을 담당하는 모델을 백본 모델이라고 함</a:t>
            </a:r>
            <a:endParaRPr lang="en-US" altLang="ko-KR" sz="2200" b="0" i="0" u="none" strike="noStrike" spc="-100">
              <a:solidFill>
                <a:srgbClr val="161616"/>
              </a:solidFill>
              <a:latin typeface="+mn-ea"/>
            </a:endParaRPr>
          </a:p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GLASS 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논문에서는 백본 모델로 </a:t>
            </a: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Wide-Resnet50-2 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사용시</a:t>
            </a: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 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가장 좋은 성능</a:t>
            </a:r>
            <a:endParaRPr lang="ko-KR" sz="2200" b="0" i="0" u="none" strike="noStrike" spc="-100">
              <a:solidFill>
                <a:srgbClr val="161616"/>
              </a:solidFill>
              <a:latin typeface="+mn-ea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1900" y="4927600"/>
            <a:ext cx="8877300" cy="2179925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585200" y="4584700"/>
            <a:ext cx="698500" cy="698500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sp>
        <p:nvSpPr>
          <p:cNvPr id="11" name="TextBox 11"/>
          <p:cNvSpPr txBox="1"/>
          <p:nvPr/>
        </p:nvSpPr>
        <p:spPr>
          <a:xfrm>
            <a:off x="8547100" y="4699000"/>
            <a:ext cx="7747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>
                <a:solidFill>
                  <a:srgbClr val="504EEE"/>
                </a:solidFill>
                <a:latin typeface="+mn-ea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525000" y="4910886"/>
            <a:ext cx="8115300" cy="465228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500" b="0" i="0" u="none" strike="noStrike" spc="-200">
                <a:solidFill>
                  <a:srgbClr val="504EEE"/>
                </a:solidFill>
                <a:latin typeface="+mn-ea"/>
              </a:rPr>
              <a:t>Wide-resnet50-2</a:t>
            </a:r>
            <a:endParaRPr lang="ko-KR" sz="2500" b="0" i="0" u="none" strike="noStrike" spc="-200">
              <a:solidFill>
                <a:srgbClr val="504EEE"/>
              </a:solidFill>
              <a:latin typeface="+mn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448800" y="5368415"/>
            <a:ext cx="8102600" cy="1222885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resnet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 모델 기반으로</a:t>
            </a: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.</a:t>
            </a:r>
            <a:r>
              <a:rPr lang="en-US" altLang="ko-KR" sz="2200" b="0" i="0" u="none" strike="noStrike" spc="-100">
                <a:solidFill>
                  <a:srgbClr val="161616"/>
                </a:solidFill>
                <a:latin typeface="+mn-ea"/>
              </a:rPr>
              <a:t>50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개의 레이어와 폭 레벨 </a:t>
            </a: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(k)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를 </a:t>
            </a: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2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로 설정해서 만든 모델</a:t>
            </a:r>
          </a:p>
          <a:p>
            <a:pPr marL="342900" indent="-342900">
              <a:lnSpc>
                <a:spcPct val="116199"/>
              </a:lnSpc>
              <a:buFontTx/>
              <a:buChar char="-"/>
              <a:defRPr/>
            </a:pPr>
            <a:r>
              <a:rPr lang="en-US" altLang="ko-KR" sz="2200" b="0" i="0" u="none" strike="noStrike" spc="-100">
                <a:solidFill>
                  <a:srgbClr val="161616"/>
                </a:solidFill>
                <a:latin typeface="+mn-ea"/>
              </a:rPr>
              <a:t>ImageNet</a:t>
            </a:r>
            <a:r>
              <a:rPr lang="ko-KR" altLang="en-US" sz="2200" b="0" i="0" u="none" strike="noStrike" spc="-100">
                <a:solidFill>
                  <a:srgbClr val="161616"/>
                </a:solidFill>
                <a:latin typeface="+mn-ea"/>
              </a:rPr>
              <a:t>을 학습시킨 모델을 </a:t>
            </a:r>
            <a:r>
              <a:rPr lang="en-US" altLang="ko-KR" sz="2200" b="0" i="0" u="none" strike="noStrike" spc="-100">
                <a:solidFill>
                  <a:srgbClr val="161616"/>
                </a:solidFill>
                <a:latin typeface="+mn-ea"/>
              </a:rPr>
              <a:t>pretrained </a:t>
            </a:r>
            <a:r>
              <a:rPr lang="ko-KR" altLang="en-US" sz="2200" b="0" i="0" u="none" strike="noStrike" spc="-100">
                <a:solidFill>
                  <a:srgbClr val="161616"/>
                </a:solidFill>
                <a:latin typeface="+mn-ea"/>
              </a:rPr>
              <a:t>모델로 업데이트 없이 그대로 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사용</a:t>
            </a:r>
          </a:p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endParaRPr lang="en-US" altLang="ko-KR" sz="2200" b="0" i="0" u="none" strike="noStrike" spc="-100">
              <a:solidFill>
                <a:srgbClr val="161616"/>
              </a:solidFill>
              <a:latin typeface="+mn-ea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1900" y="7607300"/>
            <a:ext cx="8877300" cy="2565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85200" y="7264400"/>
            <a:ext cx="698500" cy="698500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8547100" y="7378700"/>
            <a:ext cx="7747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>
                <a:solidFill>
                  <a:srgbClr val="EAEAEA"/>
                </a:solidFill>
                <a:latin typeface="+mn-ea"/>
              </a:rPr>
              <a:t>03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448800" y="7772400"/>
            <a:ext cx="8115300" cy="465228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500" spc="-200">
                <a:solidFill>
                  <a:srgbClr val="504EEE"/>
                </a:solidFill>
                <a:latin typeface="+mn-ea"/>
              </a:rPr>
              <a:t>Level  1, 2, 3</a:t>
            </a:r>
            <a:endParaRPr lang="ko-KR" sz="2500" b="0" i="0" u="none" strike="noStrike" spc="-200">
              <a:solidFill>
                <a:srgbClr val="504EEE"/>
              </a:solidFill>
              <a:latin typeface="+mn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448800" y="8343899"/>
            <a:ext cx="8102600" cy="1222885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sz="2200" b="0" i="0" u="none" strike="noStrike" spc="-100">
                <a:solidFill>
                  <a:srgbClr val="161616"/>
                </a:solidFill>
                <a:latin typeface="+mn-ea"/>
              </a:rPr>
              <a:t>-   50</a:t>
            </a:r>
            <a:r>
              <a:rPr lang="ko-KR" altLang="en-US" sz="2200" b="0" i="0" u="none" strike="noStrike" spc="-100">
                <a:solidFill>
                  <a:srgbClr val="161616"/>
                </a:solidFill>
                <a:latin typeface="+mn-ea"/>
              </a:rPr>
              <a:t>개의 레이어를 그룹별로 묶어서 </a:t>
            </a: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level1, level2, level3 (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각각 </a:t>
            </a: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wide-resnet50 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논문에선 </a:t>
            </a: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covn2, conv3, conv4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에 대응</a:t>
            </a: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)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으로 묶은 뒤 각 해상도가 다른 레벨들을 보간하고 합침</a:t>
            </a: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(concat), 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논문 실험 결과 </a:t>
            </a: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level2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와 </a:t>
            </a:r>
            <a:r>
              <a:rPr lang="en-US" altLang="ko-KR" sz="2200" spc="-100">
                <a:solidFill>
                  <a:srgbClr val="161616"/>
                </a:solidFill>
                <a:latin typeface="+mn-ea"/>
              </a:rPr>
              <a:t>level3</a:t>
            </a:r>
            <a:r>
              <a:rPr lang="ko-KR" altLang="en-US" sz="2200" spc="-100">
                <a:solidFill>
                  <a:srgbClr val="161616"/>
                </a:solidFill>
                <a:latin typeface="+mn-ea"/>
              </a:rPr>
              <a:t>를 선택했을때 가장 성능이 좋음</a:t>
            </a:r>
            <a:endParaRPr lang="ko-KR" sz="2200" b="0" i="0" u="none" strike="noStrike" spc="-100">
              <a:solidFill>
                <a:srgbClr val="161616"/>
              </a:solidFill>
              <a:latin typeface="+mn-ea"/>
            </a:endParaRPr>
          </a:p>
        </p:txBody>
      </p:sp>
      <p:pic>
        <p:nvPicPr>
          <p:cNvPr id="2050" name="Picture 2" descr="Schematic representation of the customized Wide-ResNet-50-2 CNN ...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 rot="5400000">
            <a:off x="91635" y="3417888"/>
            <a:ext cx="8096250" cy="4391025"/>
          </a:xfrm>
          <a:prstGeom prst="rect">
            <a:avLst/>
          </a:prstGeom>
          <a:noFill/>
        </p:spPr>
      </p:pic>
      <p:sp>
        <p:nvSpPr>
          <p:cNvPr id="27" name="오른쪽 대괄호 26"/>
          <p:cNvSpPr/>
          <p:nvPr/>
        </p:nvSpPr>
        <p:spPr>
          <a:xfrm>
            <a:off x="6335273" y="3060700"/>
            <a:ext cx="266700" cy="787400"/>
          </a:xfrm>
          <a:prstGeom prst="righ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723074" y="326973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Level 1</a:t>
            </a:r>
            <a:endParaRPr lang="ko-KR" altLang="en-US">
              <a:latin typeface="+mn-ea"/>
            </a:endParaRPr>
          </a:p>
        </p:txBody>
      </p:sp>
      <p:sp>
        <p:nvSpPr>
          <p:cNvPr id="29" name="오른쪽 대괄호 28"/>
          <p:cNvSpPr/>
          <p:nvPr/>
        </p:nvSpPr>
        <p:spPr>
          <a:xfrm>
            <a:off x="6382789" y="4356100"/>
            <a:ext cx="266700" cy="787400"/>
          </a:xfrm>
          <a:prstGeom prst="righ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770590" y="4565134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Level 2</a:t>
            </a:r>
            <a:endParaRPr lang="ko-KR" altLang="en-US">
              <a:latin typeface="+mn-ea"/>
            </a:endParaRPr>
          </a:p>
        </p:txBody>
      </p:sp>
      <p:sp>
        <p:nvSpPr>
          <p:cNvPr id="31" name="오른쪽 대괄호 30"/>
          <p:cNvSpPr/>
          <p:nvPr/>
        </p:nvSpPr>
        <p:spPr>
          <a:xfrm>
            <a:off x="6382789" y="5638776"/>
            <a:ext cx="266700" cy="787400"/>
          </a:xfrm>
          <a:prstGeom prst="rightBracket">
            <a:avLst>
              <a:gd name="adj" fmla="val 8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770590" y="5847810"/>
            <a:ext cx="152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Level 3</a:t>
            </a:r>
            <a:endParaRPr lang="ko-KR" altLang="en-US">
              <a:latin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000" spc="-200">
                <a:solidFill>
                  <a:srgbClr val="161616"/>
                </a:solidFill>
                <a:latin typeface="+mn-ea"/>
              </a:rPr>
              <a:t>Local aware vector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12200" y="2794000"/>
            <a:ext cx="8877300" cy="2082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445500" y="2451100"/>
            <a:ext cx="698500" cy="698500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8407400" y="2565400"/>
            <a:ext cx="7747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>
                <a:solidFill>
                  <a:srgbClr val="EAEAEA"/>
                </a:solidFill>
                <a:latin typeface="+mn-ea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09100" y="2946400"/>
            <a:ext cx="8115300" cy="4445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500" spc="-200">
                <a:solidFill>
                  <a:srgbClr val="504EEE"/>
                </a:solidFill>
                <a:latin typeface="+mn-ea"/>
              </a:rPr>
              <a:t>Local aware vector</a:t>
            </a:r>
            <a:r>
              <a:rPr lang="ko-KR" altLang="en-US" sz="2500" spc="-200">
                <a:solidFill>
                  <a:srgbClr val="504EEE"/>
                </a:solidFill>
                <a:latin typeface="+mn-ea"/>
              </a:rPr>
              <a:t>란</a:t>
            </a:r>
            <a:r>
              <a:rPr lang="en-US" altLang="ko-KR" sz="2500" spc="-200">
                <a:solidFill>
                  <a:srgbClr val="504EEE"/>
                </a:solidFill>
                <a:latin typeface="+mn-ea"/>
              </a:rPr>
              <a:t>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09100" y="3530600"/>
            <a:ext cx="8102600" cy="1168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r>
              <a:rPr lang="ko-KR" altLang="en-US" sz="2200" b="0" i="0" u="none" strike="noStrike" spc="-100">
                <a:solidFill>
                  <a:srgbClr val="161616"/>
                </a:solidFill>
                <a:latin typeface="+mn-ea"/>
              </a:rPr>
              <a:t>이미지의 </a:t>
            </a:r>
            <a:r>
              <a:rPr lang="en-US" altLang="ko-KR" sz="2200" b="0" i="0" u="none" strike="noStrike" spc="-100">
                <a:solidFill>
                  <a:srgbClr val="161616"/>
                </a:solidFill>
                <a:latin typeface="+mn-ea"/>
              </a:rPr>
              <a:t>feature</a:t>
            </a:r>
            <a:r>
              <a:rPr lang="ko-KR" altLang="en-US" sz="2200" b="0" i="0" u="none" strike="noStrike" spc="-100">
                <a:solidFill>
                  <a:srgbClr val="161616"/>
                </a:solidFill>
                <a:latin typeface="+mn-ea"/>
              </a:rPr>
              <a:t>에서 특정한 위치 </a:t>
            </a:r>
            <a:r>
              <a:rPr lang="en-US" altLang="ko-KR" sz="2200" b="0" i="0" u="none" strike="noStrike" spc="-100">
                <a:solidFill>
                  <a:srgbClr val="161616"/>
                </a:solidFill>
                <a:latin typeface="+mn-ea"/>
              </a:rPr>
              <a:t>(h, w)</a:t>
            </a:r>
            <a:r>
              <a:rPr lang="ko-KR" altLang="en-US" sz="2200" b="0" i="0" u="none" strike="noStrike" spc="-100">
                <a:solidFill>
                  <a:srgbClr val="161616"/>
                </a:solidFill>
                <a:latin typeface="+mn-ea"/>
              </a:rPr>
              <a:t> 주변의 이웃 정보까지 포함하여 계산된 벡터</a:t>
            </a:r>
            <a:endParaRPr lang="en-US" altLang="ko-KR" sz="2200" b="0" i="0" u="none" strike="noStrike" spc="-100">
              <a:solidFill>
                <a:srgbClr val="161616"/>
              </a:solidFill>
              <a:latin typeface="+mn-ea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12200" y="6216650"/>
            <a:ext cx="8877300" cy="311785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45500" y="5873750"/>
            <a:ext cx="698500" cy="698500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sp>
        <p:nvSpPr>
          <p:cNvPr id="11" name="TextBox 11"/>
          <p:cNvSpPr txBox="1"/>
          <p:nvPr/>
        </p:nvSpPr>
        <p:spPr>
          <a:xfrm>
            <a:off x="8407400" y="5988050"/>
            <a:ext cx="7747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>
                <a:solidFill>
                  <a:srgbClr val="504EEE"/>
                </a:solidFill>
                <a:latin typeface="+mn-ea"/>
              </a:rPr>
              <a:t>02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296400" y="6223000"/>
            <a:ext cx="8115300" cy="4445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2500" b="0" i="0" u="none" strike="noStrike" spc="-200">
                <a:solidFill>
                  <a:srgbClr val="504EEE"/>
                </a:solidFill>
                <a:latin typeface="+mn-ea"/>
              </a:rPr>
              <a:t>특징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96400" y="6718300"/>
            <a:ext cx="8102600" cy="1168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r>
              <a:rPr lang="ko-KR" altLang="en-US" sz="2200" b="0" i="0" u="none" strike="noStrike" spc="-100">
                <a:solidFill>
                  <a:srgbClr val="161616"/>
                </a:solidFill>
                <a:latin typeface="+mn-ea"/>
              </a:rPr>
              <a:t>해당 위치의 값만 쓰는 게 아니라, 근방(local patch)을 평균 풀링(adaptive average pooling)으로 집계해서 로컬 컨텍스트를 인코딩</a:t>
            </a:r>
          </a:p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endParaRPr lang="ko-KR" altLang="en-US" sz="2200" b="0" i="0" u="none" strike="noStrike" spc="-100">
              <a:solidFill>
                <a:srgbClr val="161616"/>
              </a:solidFill>
              <a:latin typeface="+mn-ea"/>
            </a:endParaRPr>
          </a:p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r>
              <a:rPr lang="ko-KR" altLang="en-US" sz="2200" b="0" i="0" u="none" strike="noStrike" spc="-100">
                <a:solidFill>
                  <a:srgbClr val="161616"/>
                </a:solidFill>
                <a:latin typeface="+mn-ea"/>
              </a:rPr>
              <a:t>manifold 기반의 복잡한 구조나 세밀한 결함까지 포착하기 위한 설계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pic>
        <p:nvPicPr>
          <p:cNvPr id="2051" name="그림 205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61616" y="3396876"/>
            <a:ext cx="5753584" cy="3493247"/>
          </a:xfrm>
          <a:prstGeom prst="rect">
            <a:avLst/>
          </a:prstGeom>
        </p:spPr>
      </p:pic>
      <p:pic>
        <p:nvPicPr>
          <p:cNvPr id="2052" name="그림 205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04800" y="2857500"/>
            <a:ext cx="7620974" cy="33315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000" spc="-200">
                <a:solidFill>
                  <a:srgbClr val="161616"/>
                </a:solidFill>
                <a:latin typeface="+mn-ea"/>
              </a:rPr>
              <a:t>Feature Adaptor(</a:t>
            </a:r>
            <a:r>
              <a:rPr lang="ko-KR" altLang="en-US" sz="6000" spc="-200">
                <a:solidFill>
                  <a:srgbClr val="161616"/>
                </a:solidFill>
                <a:latin typeface="+mn-ea"/>
              </a:rPr>
              <a:t>특징 변환기</a:t>
            </a:r>
            <a:r>
              <a:rPr lang="en-US" altLang="ko-KR" sz="6000" spc="-200">
                <a:solidFill>
                  <a:srgbClr val="161616"/>
                </a:solidFill>
                <a:latin typeface="+mn-ea"/>
              </a:rPr>
              <a:t>)</a:t>
            </a:r>
            <a:endParaRPr lang="ko-KR" sz="6000" b="0" i="0" u="none" strike="noStrike" spc="-200">
              <a:solidFill>
                <a:srgbClr val="161616"/>
              </a:solidFill>
              <a:latin typeface="+mn-ea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851900" y="1993900"/>
            <a:ext cx="8877300" cy="406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585200" y="1714500"/>
            <a:ext cx="698500" cy="698500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8547100" y="1828800"/>
            <a:ext cx="7747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>
                <a:solidFill>
                  <a:srgbClr val="EAEAEA"/>
                </a:solidFill>
                <a:latin typeface="+mn-ea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86900" y="2203450"/>
            <a:ext cx="8115300" cy="4445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500" spc="-200">
                <a:solidFill>
                  <a:srgbClr val="504EEE"/>
                </a:solidFill>
                <a:latin typeface="+mn-ea"/>
              </a:rPr>
              <a:t>Feature adaptor </a:t>
            </a:r>
            <a:r>
              <a:rPr lang="ko-KR" altLang="en-US" sz="2500" spc="-200">
                <a:solidFill>
                  <a:srgbClr val="504EEE"/>
                </a:solidFill>
                <a:latin typeface="+mn-ea"/>
              </a:rPr>
              <a:t>설명</a:t>
            </a:r>
            <a:endParaRPr lang="ko-KR" sz="2500" b="0" i="0" u="none" strike="noStrike" spc="-200">
              <a:solidFill>
                <a:srgbClr val="504EEE"/>
              </a:solidFill>
              <a:latin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86900" y="2787650"/>
            <a:ext cx="8102600" cy="1168400"/>
          </a:xfrm>
          <a:prstGeom prst="rect">
            <a:avLst/>
          </a:prstGeom>
        </p:spPr>
        <p:txBody>
          <a:bodyPr lIns="0" tIns="0" rIns="0" bIns="0" anchor="t"/>
          <a:lstStyle/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r>
              <a:rPr lang="en-US" altLang="ko-KR" sz="2200" b="0" i="0" u="none" strike="noStrike" spc="-100" dirty="0">
                <a:solidFill>
                  <a:srgbClr val="161616"/>
                </a:solidFill>
                <a:latin typeface="+mn-ea"/>
              </a:rPr>
              <a:t>Feature extractor</a:t>
            </a:r>
            <a:r>
              <a:rPr lang="ko-KR" altLang="en-US" sz="2200" spc="-100" dirty="0">
                <a:solidFill>
                  <a:srgbClr val="161616"/>
                </a:solidFill>
                <a:latin typeface="+mn-ea"/>
              </a:rPr>
              <a:t>의 </a:t>
            </a:r>
            <a:r>
              <a:rPr lang="ko-KR" altLang="en-US" sz="2200" spc="-100" dirty="0" err="1">
                <a:solidFill>
                  <a:srgbClr val="161616"/>
                </a:solidFill>
                <a:latin typeface="+mn-ea"/>
              </a:rPr>
              <a:t>특징점과</a:t>
            </a:r>
            <a:r>
              <a:rPr lang="ko-KR" altLang="en-US" sz="2200" b="0" i="0" u="none" strike="noStrike" spc="-100" dirty="0">
                <a:solidFill>
                  <a:srgbClr val="161616"/>
                </a:solidFill>
                <a:latin typeface="+mn-ea"/>
              </a:rPr>
              <a:t> </a:t>
            </a:r>
            <a:r>
              <a:rPr lang="ko-KR" altLang="en-US" sz="2200" spc="-100" dirty="0">
                <a:solidFill>
                  <a:srgbClr val="161616"/>
                </a:solidFill>
                <a:latin typeface="+mn-ea"/>
              </a:rPr>
              <a:t>실제 산업에서 쓰는 이미지의 </a:t>
            </a:r>
            <a:r>
              <a:rPr lang="ko-KR" altLang="en-US" sz="2200" spc="-100" dirty="0" err="1">
                <a:solidFill>
                  <a:srgbClr val="161616"/>
                </a:solidFill>
                <a:latin typeface="+mn-ea"/>
              </a:rPr>
              <a:t>특징점과</a:t>
            </a:r>
            <a:r>
              <a:rPr lang="ko-KR" altLang="en-US" sz="2200" spc="-100" dirty="0">
                <a:solidFill>
                  <a:srgbClr val="161616"/>
                </a:solidFill>
                <a:latin typeface="+mn-ea"/>
              </a:rPr>
              <a:t> 일치한다는 보장 없음</a:t>
            </a:r>
            <a:r>
              <a:rPr lang="en-US" altLang="ko-KR" sz="2200" spc="-100" dirty="0">
                <a:solidFill>
                  <a:srgbClr val="161616"/>
                </a:solidFill>
                <a:latin typeface="+mn-ea"/>
              </a:rPr>
              <a:t>(</a:t>
            </a:r>
            <a:r>
              <a:rPr lang="ko-KR" altLang="en-US" sz="2200" spc="-100" dirty="0">
                <a:solidFill>
                  <a:srgbClr val="161616"/>
                </a:solidFill>
                <a:latin typeface="+mn-ea"/>
              </a:rPr>
              <a:t>도메인간 차이가 있을 수 있음</a:t>
            </a:r>
            <a:r>
              <a:rPr lang="en-US" altLang="ko-KR" sz="2200" spc="-100" dirty="0">
                <a:solidFill>
                  <a:srgbClr val="161616"/>
                </a:solidFill>
                <a:latin typeface="+mn-ea"/>
              </a:rPr>
              <a:t>) </a:t>
            </a:r>
            <a:endParaRPr lang="en-US" altLang="ko-KR" sz="2200" spc="-100" dirty="0" smtClean="0">
              <a:solidFill>
                <a:srgbClr val="161616"/>
              </a:solidFill>
              <a:latin typeface="+mn-ea"/>
            </a:endParaRPr>
          </a:p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endParaRPr lang="en-US" altLang="ko-KR" sz="2200" spc="-100" dirty="0">
              <a:solidFill>
                <a:srgbClr val="161616"/>
              </a:solidFill>
              <a:latin typeface="+mn-ea"/>
            </a:endParaRPr>
          </a:p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endParaRPr lang="en-US" altLang="ko-KR" sz="2200" spc="-100" dirty="0" smtClean="0">
              <a:solidFill>
                <a:srgbClr val="161616"/>
              </a:solidFill>
              <a:latin typeface="+mn-ea"/>
            </a:endParaRPr>
          </a:p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endParaRPr lang="en-US" altLang="ko-KR" sz="2200" spc="-100" dirty="0">
              <a:solidFill>
                <a:srgbClr val="161616"/>
              </a:solidFill>
              <a:latin typeface="+mn-ea"/>
            </a:endParaRPr>
          </a:p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endParaRPr lang="en-US" altLang="ko-KR" sz="2200" spc="-100" dirty="0">
              <a:solidFill>
                <a:srgbClr val="161616"/>
              </a:solidFill>
              <a:latin typeface="+mn-ea"/>
            </a:endParaRPr>
          </a:p>
          <a:p>
            <a:pPr marL="342900" lvl="0" indent="-342900" algn="l">
              <a:lnSpc>
                <a:spcPct val="116199"/>
              </a:lnSpc>
              <a:buFontTx/>
              <a:buChar char="-"/>
              <a:defRPr/>
            </a:pPr>
            <a:r>
              <a:rPr lang="ko-KR" altLang="en-US" sz="2200" spc="-100" dirty="0">
                <a:solidFill>
                  <a:srgbClr val="161616"/>
                </a:solidFill>
                <a:latin typeface="+mn-ea"/>
              </a:rPr>
              <a:t>이를 </a:t>
            </a:r>
            <a:r>
              <a:rPr lang="ko-KR" altLang="en-US" sz="2200" spc="-100" dirty="0" err="1">
                <a:solidFill>
                  <a:srgbClr val="161616"/>
                </a:solidFill>
                <a:latin typeface="+mn-ea"/>
              </a:rPr>
              <a:t>백본</a:t>
            </a:r>
            <a:r>
              <a:rPr lang="ko-KR" altLang="en-US" sz="2200" spc="-100" dirty="0">
                <a:solidFill>
                  <a:srgbClr val="161616"/>
                </a:solidFill>
                <a:latin typeface="+mn-ea"/>
              </a:rPr>
              <a:t> </a:t>
            </a:r>
            <a:r>
              <a:rPr lang="ko-KR" altLang="en-US" sz="2200" b="0" i="0" u="none" strike="noStrike" spc="-100" dirty="0">
                <a:solidFill>
                  <a:srgbClr val="161616"/>
                </a:solidFill>
                <a:latin typeface="+mn-ea"/>
              </a:rPr>
              <a:t>모델 전체를 업데이트하는 대신 </a:t>
            </a:r>
            <a:r>
              <a:rPr lang="en-US" altLang="ko-KR" sz="2200" spc="-100" dirty="0">
                <a:solidFill>
                  <a:srgbClr val="161616"/>
                </a:solidFill>
                <a:latin typeface="+mn-ea"/>
              </a:rPr>
              <a:t>feature</a:t>
            </a:r>
            <a:r>
              <a:rPr lang="ko-KR" altLang="en-US" sz="2200" spc="-100" dirty="0">
                <a:solidFill>
                  <a:srgbClr val="161616"/>
                </a:solidFill>
                <a:latin typeface="+mn-ea"/>
              </a:rPr>
              <a:t> </a:t>
            </a:r>
            <a:r>
              <a:rPr lang="en-US" altLang="ko-KR" sz="2200" b="0" i="0" u="none" strike="noStrike" spc="-100" dirty="0">
                <a:solidFill>
                  <a:srgbClr val="161616"/>
                </a:solidFill>
                <a:latin typeface="+mn-ea"/>
              </a:rPr>
              <a:t>extractor</a:t>
            </a:r>
            <a:r>
              <a:rPr lang="ko-KR" altLang="en-US" sz="2200" spc="-100" dirty="0">
                <a:solidFill>
                  <a:srgbClr val="161616"/>
                </a:solidFill>
                <a:latin typeface="+mn-ea"/>
              </a:rPr>
              <a:t>와 같은 크기의 출력을 가진 </a:t>
            </a:r>
            <a:r>
              <a:rPr lang="en-US" altLang="ko-KR" sz="2200" b="0" i="0" u="none" strike="noStrike" spc="-100" dirty="0">
                <a:solidFill>
                  <a:srgbClr val="161616"/>
                </a:solidFill>
                <a:latin typeface="+mn-ea"/>
              </a:rPr>
              <a:t>SLP</a:t>
            </a:r>
            <a:r>
              <a:rPr lang="ko-KR" altLang="en-US" sz="2200" spc="-100" dirty="0">
                <a:solidFill>
                  <a:srgbClr val="161616"/>
                </a:solidFill>
                <a:latin typeface="+mn-ea"/>
              </a:rPr>
              <a:t>층을 추가로 붙여서 해결</a:t>
            </a:r>
            <a:endParaRPr lang="ko-KR" sz="2200" b="0" i="0" u="none" strike="noStrike" spc="-100" dirty="0">
              <a:solidFill>
                <a:srgbClr val="161616"/>
              </a:solidFill>
              <a:latin typeface="+mn-ea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46100" y="1940791"/>
            <a:ext cx="7708900" cy="6332311"/>
          </a:xfrm>
          <a:prstGeom prst="rect">
            <a:avLst/>
          </a:prstGeom>
        </p:spPr>
      </p:pic>
      <p:sp>
        <p:nvSpPr>
          <p:cNvPr id="2" name="아래쪽 화살표 1"/>
          <p:cNvSpPr/>
          <p:nvPr/>
        </p:nvSpPr>
        <p:spPr>
          <a:xfrm>
            <a:off x="11963400" y="3921170"/>
            <a:ext cx="3124200" cy="812800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000" spc="-200" dirty="0" smtClean="0">
                <a:solidFill>
                  <a:srgbClr val="161616"/>
                </a:solidFill>
                <a:ea typeface="Pretendard Bold"/>
              </a:rPr>
              <a:t>Feature extraction</a:t>
            </a:r>
            <a:r>
              <a:rPr lang="ko-KR" altLang="en-US" sz="6000" spc="-200" dirty="0" smtClean="0">
                <a:solidFill>
                  <a:srgbClr val="161616"/>
                </a:solidFill>
                <a:ea typeface="Pretendard Bold"/>
              </a:rPr>
              <a:t>의 전체적인 흐름</a:t>
            </a:r>
            <a:endParaRPr lang="ko-KR" sz="6000" b="0" i="0" u="none" strike="noStrike" spc="-200" dirty="0">
              <a:solidFill>
                <a:srgbClr val="161616"/>
              </a:solidFill>
              <a:ea typeface="Pretendard Bold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5837" y="1943100"/>
            <a:ext cx="17488764" cy="8115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500" y="1361072"/>
            <a:ext cx="698500" cy="698500"/>
          </a:xfrm>
          <a:prstGeom prst="rect">
            <a:avLst/>
          </a:prstGeom>
          <a:effectLst>
            <a:outerShdw blurRad="13179" dist="106719" dir="2700000">
              <a:srgbClr val="3B4C82">
                <a:alpha val="23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-304800" y="1361072"/>
            <a:ext cx="1412808" cy="810627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1300"/>
              </a:lnSpc>
              <a:defRPr/>
            </a:pPr>
            <a:r>
              <a:rPr lang="en-US" sz="2500" b="0" i="0" u="none" strike="noStrike" spc="-100" dirty="0" smtClean="0">
                <a:solidFill>
                  <a:srgbClr val="EAEAEA"/>
                </a:solidFill>
                <a:latin typeface="Montserrat Regular"/>
              </a:rPr>
              <a:t>0</a:t>
            </a:r>
            <a:r>
              <a:rPr lang="en-US" altLang="ko-KR" sz="2500" b="0" i="0" u="none" strike="noStrike" spc="-100" dirty="0" smtClean="0">
                <a:solidFill>
                  <a:srgbClr val="EAEAEA"/>
                </a:solidFill>
                <a:latin typeface="Montserrat Regular"/>
              </a:rPr>
              <a:t>2</a:t>
            </a:r>
            <a:endParaRPr lang="en-US" altLang="ko-KR" sz="2500" b="0" i="0" u="none" strike="noStrike" spc="-100" dirty="0">
              <a:solidFill>
                <a:srgbClr val="EAEAEA"/>
              </a:solidFill>
              <a:latin typeface="Montserrat Regular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sp>
        <p:nvSpPr>
          <p:cNvPr id="44" name="TextBox 7"/>
          <p:cNvSpPr txBox="1"/>
          <p:nvPr/>
        </p:nvSpPr>
        <p:spPr>
          <a:xfrm>
            <a:off x="609600" y="4152900"/>
            <a:ext cx="8115300" cy="444500"/>
          </a:xfrm>
          <a:prstGeom prst="rect">
            <a:avLst/>
          </a:prstGeom>
        </p:spPr>
        <p:txBody>
          <a:bodyPr lIns="0" tIns="0" rIns="0" bIns="0" anchor="b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600" spc="-200">
                <a:solidFill>
                  <a:srgbClr val="504EEE"/>
                </a:solidFill>
                <a:ea typeface="Pretendard Bold"/>
              </a:rPr>
              <a:t>구성 흐름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09599" y="2324100"/>
            <a:ext cx="16306800" cy="2369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/>
              <a:t>-</a:t>
            </a:r>
            <a:r>
              <a:rPr lang="ko-KR" altLang="en-US" sz="3000"/>
              <a:t> </a:t>
            </a:r>
            <a:r>
              <a:rPr lang="en-US" altLang="ko-KR" sz="3000"/>
              <a:t>Feature extractor         : Frozen </a:t>
            </a:r>
            <a:r>
              <a:rPr lang="ko-KR" altLang="en-US" sz="3000"/>
              <a:t>된 </a:t>
            </a:r>
            <a:r>
              <a:rPr lang="en-US" altLang="ko-KR" sz="3000"/>
              <a:t>pre-trained CNN</a:t>
            </a:r>
            <a:r>
              <a:rPr lang="ko-KR" altLang="en-US" sz="3000"/>
              <a:t> </a:t>
            </a:r>
            <a:r>
              <a:rPr lang="en-US" altLang="ko-KR" sz="3000"/>
              <a:t>(WideResNet50)</a:t>
            </a:r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r>
              <a:rPr lang="en-US" altLang="ko-KR" sz="3000"/>
              <a:t>- Feature adaptor           :</a:t>
            </a:r>
            <a:r>
              <a:rPr lang="ko-KR" altLang="en-US" sz="3000"/>
              <a:t> </a:t>
            </a:r>
            <a:r>
              <a:rPr lang="en-US" altLang="ko-KR" sz="3000"/>
              <a:t>1-layer percaptron (</a:t>
            </a:r>
            <a:r>
              <a:rPr lang="ko-KR" altLang="en-US" sz="3000"/>
              <a:t>입력</a:t>
            </a:r>
            <a:r>
              <a:rPr lang="en-US" altLang="ko-KR" sz="3000"/>
              <a:t>/</a:t>
            </a:r>
            <a:r>
              <a:rPr lang="ko-KR" altLang="en-US" sz="3000"/>
              <a:t>출력 차원 동일</a:t>
            </a:r>
            <a:r>
              <a:rPr lang="en-US" altLang="ko-KR" sz="3000"/>
              <a:t>)</a:t>
            </a:r>
          </a:p>
          <a:p>
            <a:pPr>
              <a:defRPr/>
            </a:pPr>
            <a:endParaRPr lang="en-US" altLang="ko-KR" sz="3000"/>
          </a:p>
          <a:p>
            <a:pPr>
              <a:defRPr/>
            </a:pPr>
            <a:endParaRPr lang="en-US" altLang="ko-KR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자유형: 도형 46"/>
              <p:cNvSpPr/>
              <p:nvPr/>
            </p:nvSpPr>
            <p:spPr>
              <a:xfrm>
                <a:off x="3429000" y="2295525"/>
                <a:ext cx="981075" cy="6572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𝐸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𝜙</m:t>
                          </m:r>
                        </m:sub>
                      </m:sSub>
                      <m:r>
                        <a:rPr sz="3000" i="1">
                          <a:latin typeface="Cambria Math"/>
                          <a:sym typeface="Cambria Math"/>
                        </a:rPr>
                        <m:t> </m:t>
                      </m:r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47" name=""/>
              <p:cNvSpPr txBox="1"/>
              <p:nvPr/>
            </p:nvSpPr>
            <p:spPr>
              <a:xfrm>
                <a:off x="3429000" y="2295525"/>
                <a:ext cx="981075" cy="6572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자유형: 도형 47"/>
              <p:cNvSpPr/>
              <p:nvPr/>
            </p:nvSpPr>
            <p:spPr>
              <a:xfrm>
                <a:off x="3428999" y="3238500"/>
                <a:ext cx="981075" cy="6572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𝜙</m:t>
                          </m:r>
                        </m:sub>
                      </m:sSub>
                      <m:r>
                        <a:rPr sz="3000" i="1">
                          <a:latin typeface="Cambria Math"/>
                          <a:sym typeface="Cambria Math"/>
                        </a:rPr>
                        <m:t> </m:t>
                      </m:r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48" name=""/>
              <p:cNvSpPr txBox="1"/>
              <p:nvPr/>
            </p:nvSpPr>
            <p:spPr>
              <a:xfrm>
                <a:off x="3428999" y="3238500"/>
                <a:ext cx="981075" cy="6572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609598" y="4678680"/>
            <a:ext cx="16306802" cy="512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000" dirty="0"/>
              <a:t>-</a:t>
            </a:r>
            <a:r>
              <a:rPr lang="ko-KR" altLang="en-US" sz="3000" dirty="0"/>
              <a:t> 입력 이미지 </a:t>
            </a:r>
            <a:r>
              <a:rPr lang="en-US" altLang="ko-KR" sz="3000" dirty="0"/>
              <a:t>        : feature map </a:t>
            </a:r>
            <a:r>
              <a:rPr lang="ko-KR" altLang="en-US" sz="3000" dirty="0"/>
              <a:t>                 추출</a:t>
            </a:r>
          </a:p>
          <a:p>
            <a:pPr>
              <a:defRPr/>
            </a:pPr>
            <a:endParaRPr lang="en-US" altLang="ko-KR" sz="3000" dirty="0"/>
          </a:p>
          <a:p>
            <a:pPr>
              <a:defRPr/>
            </a:pPr>
            <a:r>
              <a:rPr lang="en-US" altLang="ko-KR" sz="3000" dirty="0"/>
              <a:t>- </a:t>
            </a:r>
            <a:r>
              <a:rPr lang="ko-KR" altLang="en-US" sz="3000" dirty="0"/>
              <a:t>각 위치 </a:t>
            </a:r>
            <a:r>
              <a:rPr lang="en-US" altLang="ko-KR" sz="3000" dirty="0"/>
              <a:t>(h, w)</a:t>
            </a:r>
            <a:r>
              <a:rPr lang="ko-KR" altLang="en-US" sz="3000" dirty="0"/>
              <a:t>에 대해 </a:t>
            </a:r>
            <a:r>
              <a:rPr lang="en-US" altLang="ko-KR" sz="3000" dirty="0"/>
              <a:t>local aware vector </a:t>
            </a:r>
            <a:r>
              <a:rPr lang="ko-KR" altLang="en-US" sz="3000" dirty="0"/>
              <a:t>             계산</a:t>
            </a:r>
          </a:p>
          <a:p>
            <a:pPr>
              <a:defRPr/>
            </a:pPr>
            <a:endParaRPr lang="ko-KR" altLang="en-US" sz="3000" dirty="0"/>
          </a:p>
          <a:p>
            <a:pPr>
              <a:defRPr/>
            </a:pPr>
            <a:r>
              <a:rPr lang="ko-KR" altLang="en-US" sz="3000" dirty="0"/>
              <a:t>	</a:t>
            </a:r>
            <a:r>
              <a:rPr lang="en-US" altLang="ko-KR" sz="3000" dirty="0"/>
              <a:t>-</a:t>
            </a:r>
            <a:r>
              <a:rPr lang="ko-KR" altLang="en-US" sz="3000" dirty="0"/>
              <a:t> </a:t>
            </a:r>
            <a:r>
              <a:rPr lang="en-US" altLang="ko-KR" sz="3000" dirty="0"/>
              <a:t>neighborhood average pooling </a:t>
            </a:r>
            <a:r>
              <a:rPr lang="ko-KR" altLang="en-US" sz="3000" dirty="0"/>
              <a:t>사용</a:t>
            </a:r>
          </a:p>
          <a:p>
            <a:pPr>
              <a:defRPr/>
            </a:pPr>
            <a:endParaRPr lang="en-US" altLang="ko-KR" sz="3000" dirty="0"/>
          </a:p>
          <a:p>
            <a:pPr>
              <a:defRPr/>
            </a:pPr>
            <a:r>
              <a:rPr lang="en-US" altLang="ko-KR" sz="3000" dirty="0"/>
              <a:t>-</a:t>
            </a:r>
            <a:r>
              <a:rPr lang="ko-KR" altLang="en-US" sz="3000" dirty="0"/>
              <a:t> </a:t>
            </a:r>
            <a:r>
              <a:rPr lang="ko-KR" altLang="en-US" sz="3000" dirty="0" err="1"/>
              <a:t>레벨별로</a:t>
            </a:r>
            <a:r>
              <a:rPr lang="en-US" altLang="ko-KR" sz="3000" dirty="0"/>
              <a:t>          </a:t>
            </a:r>
            <a:r>
              <a:rPr lang="ko-KR" altLang="en-US" sz="3000" dirty="0"/>
              <a:t>을 병합하여 전체</a:t>
            </a:r>
            <a:r>
              <a:rPr lang="en-US" altLang="ko-KR" sz="3000" dirty="0"/>
              <a:t> feature map     </a:t>
            </a:r>
            <a:r>
              <a:rPr lang="ko-KR" altLang="en-US" sz="3000" dirty="0"/>
              <a:t>   생성</a:t>
            </a:r>
          </a:p>
          <a:p>
            <a:pPr>
              <a:defRPr/>
            </a:pPr>
            <a:endParaRPr lang="ko-KR" altLang="en-US" sz="3000" dirty="0"/>
          </a:p>
          <a:p>
            <a:pPr>
              <a:defRPr/>
            </a:pPr>
            <a:r>
              <a:rPr lang="en-US" altLang="ko-KR" sz="3000" dirty="0"/>
              <a:t>-</a:t>
            </a:r>
            <a:r>
              <a:rPr lang="ko-KR" altLang="en-US" sz="3000" dirty="0"/>
              <a:t> </a:t>
            </a:r>
            <a:r>
              <a:rPr lang="en-US" altLang="ko-KR" sz="3000" dirty="0"/>
              <a:t>feature adaptor         </a:t>
            </a:r>
            <a:r>
              <a:rPr lang="ko-KR" altLang="en-US" sz="3000" dirty="0"/>
              <a:t>통과 </a:t>
            </a:r>
            <a:r>
              <a:rPr lang="en-US" altLang="ko-KR" sz="3000" dirty="0"/>
              <a:t> -&gt; </a:t>
            </a:r>
            <a:r>
              <a:rPr lang="ko-KR" altLang="en-US" sz="3000" dirty="0"/>
              <a:t> </a:t>
            </a:r>
            <a:r>
              <a:rPr lang="en-US" altLang="ko-KR" sz="3000" dirty="0"/>
              <a:t>adapted feature                </a:t>
            </a:r>
            <a:r>
              <a:rPr lang="ko-KR" altLang="en-US" sz="3000" dirty="0"/>
              <a:t> </a:t>
            </a:r>
          </a:p>
          <a:p>
            <a:pPr>
              <a:defRPr/>
            </a:pPr>
            <a:endParaRPr lang="en-US" altLang="ko-KR" sz="3000" dirty="0"/>
          </a:p>
          <a:p>
            <a:pPr>
              <a:defRPr/>
            </a:pPr>
            <a:endParaRPr lang="en-US" altLang="ko-KR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자유형: 도형 49"/>
              <p:cNvSpPr/>
              <p:nvPr/>
            </p:nvSpPr>
            <p:spPr>
              <a:xfrm>
                <a:off x="2886075" y="4533900"/>
                <a:ext cx="847725" cy="6572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3000" i="1">
                          <a:latin typeface="Cambria Math"/>
                          <a:sym typeface="Cambria Math"/>
                        </a:rPr>
                        <m:t> </m:t>
                      </m:r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50" name=""/>
              <p:cNvSpPr txBox="1"/>
              <p:nvPr/>
            </p:nvSpPr>
            <p:spPr>
              <a:xfrm>
                <a:off x="2886075" y="4533900"/>
                <a:ext cx="847725" cy="65722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자유형: 도형 50"/>
              <p:cNvSpPr/>
              <p:nvPr/>
            </p:nvSpPr>
            <p:spPr>
              <a:xfrm>
                <a:off x="5715000" y="4638675"/>
                <a:ext cx="1524000" cy="6572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𝜙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3000" i="1">
                          <a:latin typeface="Cambria Math"/>
                          <a:sym typeface="Cambria Math"/>
                        </a:rPr>
                        <m:t>(</m:t>
                      </m:r>
                      <m:sSub>
                        <m:sSub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𝑥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3000" i="1">
                          <a:latin typeface="Cambria Math"/>
                          <a:sym typeface="Cambria Math"/>
                        </a:rPr>
                        <m:t> )</m:t>
                      </m:r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51" name=""/>
              <p:cNvSpPr txBox="1"/>
              <p:nvPr/>
            </p:nvSpPr>
            <p:spPr>
              <a:xfrm>
                <a:off x="5715000" y="4638675"/>
                <a:ext cx="1524000" cy="65722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자유형: 도형 51"/>
              <p:cNvSpPr/>
              <p:nvPr/>
            </p:nvSpPr>
            <p:spPr>
              <a:xfrm>
                <a:off x="7258050" y="5524500"/>
                <a:ext cx="1123950" cy="6953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p>
                      </m:sSubSup>
                    </m:oMath>
                  </m:oMathPara>
                </a14:m>
                <a:endParaRPr dirty="0"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52" name=""/>
              <p:cNvSpPr txBox="1"/>
              <p:nvPr/>
            </p:nvSpPr>
            <p:spPr>
              <a:xfrm>
                <a:off x="7258050" y="5524500"/>
                <a:ext cx="1123950" cy="69532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자유형: 도형 52"/>
              <p:cNvSpPr/>
              <p:nvPr/>
            </p:nvSpPr>
            <p:spPr>
              <a:xfrm>
                <a:off x="2438400" y="7277100"/>
                <a:ext cx="962025" cy="6953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𝑠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  <m:sup/>
                      </m:sSubSup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53" name=""/>
              <p:cNvSpPr txBox="1"/>
              <p:nvPr/>
            </p:nvSpPr>
            <p:spPr>
              <a:xfrm>
                <a:off x="2438400" y="7277100"/>
                <a:ext cx="962025" cy="69532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자유형: 도형 53"/>
              <p:cNvSpPr/>
              <p:nvPr/>
            </p:nvSpPr>
            <p:spPr>
              <a:xfrm>
                <a:off x="8086725" y="7343775"/>
                <a:ext cx="904875" cy="6953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  <m:sup/>
                      </m:sSubSup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54" name=""/>
              <p:cNvSpPr txBox="1"/>
              <p:nvPr/>
            </p:nvSpPr>
            <p:spPr>
              <a:xfrm>
                <a:off x="8086725" y="7343775"/>
                <a:ext cx="904875" cy="69532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자유형: 도형 54"/>
              <p:cNvSpPr/>
              <p:nvPr/>
            </p:nvSpPr>
            <p:spPr>
              <a:xfrm>
                <a:off x="3286124" y="8267700"/>
                <a:ext cx="981075" cy="6572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𝜙</m:t>
                          </m:r>
                        </m:sub>
                      </m:sSub>
                      <m:r>
                        <a:rPr sz="3000" i="1">
                          <a:latin typeface="Cambria Math"/>
                          <a:sym typeface="Cambria Math"/>
                        </a:rPr>
                        <m:t> </m:t>
                      </m:r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55" name=""/>
              <p:cNvSpPr txBox="1"/>
              <p:nvPr/>
            </p:nvSpPr>
            <p:spPr>
              <a:xfrm>
                <a:off x="3286124" y="8267700"/>
                <a:ext cx="981075" cy="657225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자유형: 도형 55"/>
              <p:cNvSpPr/>
              <p:nvPr/>
            </p:nvSpPr>
            <p:spPr>
              <a:xfrm>
                <a:off x="8048625" y="8267700"/>
                <a:ext cx="3076575" cy="6953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𝑢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p>
                      </m:sSubSup>
                      <m:r>
                        <a:rPr sz="3000" i="1">
                          <a:latin typeface="Cambria Math"/>
                          <a:sym typeface="Cambria Math"/>
                        </a:rPr>
                        <m:t>=</m:t>
                      </m:r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𝐴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𝜙</m:t>
                          </m:r>
                        </m:sub>
                        <m:sup/>
                      </m:sSubSup>
                      <m:r>
                        <a:rPr sz="3000" i="1">
                          <a:latin typeface="Cambria Math"/>
                          <a:sym typeface="Cambria Math"/>
                        </a:rPr>
                        <m:t>(</m:t>
                      </m:r>
                      <m:sSubSup>
                        <m:sSubSupPr>
                          <m:ctrlPr>
                            <a:rPr sz="30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𝑡</m:t>
                          </m:r>
                        </m:e>
                        <m:sub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h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, </m:t>
                          </m:r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  <m:sup>
                          <m:r>
                            <a:rPr sz="30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p>
                      </m:sSubSup>
                      <m:r>
                        <a:rPr sz="3000" i="1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56" name=""/>
              <p:cNvSpPr txBox="1"/>
              <p:nvPr/>
            </p:nvSpPr>
            <p:spPr>
              <a:xfrm>
                <a:off x="8048625" y="8267700"/>
                <a:ext cx="3076575" cy="69532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</p:sp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82600" y="393700"/>
            <a:ext cx="173101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6000" b="0" i="0" u="none" strike="noStrike" spc="-200">
                <a:solidFill>
                  <a:srgbClr val="161616"/>
                </a:solidFill>
                <a:ea typeface="Pretendard Bold"/>
              </a:rPr>
              <a:t>GAS Branch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6421100" y="25400"/>
            <a:ext cx="1866900" cy="1866900"/>
          </a:xfrm>
          <a:prstGeom prst="rect">
            <a:avLst/>
          </a:prstGeom>
        </p:spPr>
      </p:pic>
      <p:pic>
        <p:nvPicPr>
          <p:cNvPr id="43" name="Picture 2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019300" y="1866900"/>
            <a:ext cx="14249400" cy="724062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4" name="액자 7"/>
          <p:cNvSpPr/>
          <p:nvPr/>
        </p:nvSpPr>
        <p:spPr>
          <a:xfrm>
            <a:off x="4180622" y="4152900"/>
            <a:ext cx="7858978" cy="2310930"/>
          </a:xfrm>
          <a:prstGeom prst="frame">
            <a:avLst>
              <a:gd name="adj1" fmla="val 23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HY견고딕"/>
              <a:ea typeface="HY견고딕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1101</Words>
  <Application>Microsoft Office PowerPoint</Application>
  <PresentationFormat>사용자 지정</PresentationFormat>
  <Paragraphs>207</Paragraphs>
  <Slides>17</Slides>
  <Notes>8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CHS</dc:creator>
  <cp:lastModifiedBy>SK</cp:lastModifiedBy>
  <cp:revision>59</cp:revision>
  <dcterms:created xsi:type="dcterms:W3CDTF">2006-08-16T00:00:00Z</dcterms:created>
  <dcterms:modified xsi:type="dcterms:W3CDTF">2025-04-14T07:42:13Z</dcterms:modified>
  <cp:version/>
</cp:coreProperties>
</file>