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1"/>
  </p:notesMasterIdLst>
  <p:sldIdLst>
    <p:sldId id="256" r:id="rId2"/>
    <p:sldId id="288" r:id="rId3"/>
    <p:sldId id="293" r:id="rId4"/>
    <p:sldId id="262" r:id="rId5"/>
    <p:sldId id="289" r:id="rId6"/>
    <p:sldId id="290" r:id="rId7"/>
    <p:sldId id="273" r:id="rId8"/>
    <p:sldId id="291" r:id="rId9"/>
    <p:sldId id="287" r:id="rId10"/>
    <p:sldId id="274" r:id="rId11"/>
    <p:sldId id="272" r:id="rId12"/>
    <p:sldId id="292" r:id="rId13"/>
    <p:sldId id="264" r:id="rId14"/>
    <p:sldId id="271" r:id="rId15"/>
    <p:sldId id="283" r:id="rId16"/>
    <p:sldId id="278" r:id="rId17"/>
    <p:sldId id="298" r:id="rId18"/>
    <p:sldId id="282" r:id="rId19"/>
    <p:sldId id="294" r:id="rId20"/>
    <p:sldId id="267" r:id="rId21"/>
    <p:sldId id="286" r:id="rId22"/>
    <p:sldId id="269" r:id="rId23"/>
    <p:sldId id="295" r:id="rId24"/>
    <p:sldId id="281" r:id="rId25"/>
    <p:sldId id="296" r:id="rId26"/>
    <p:sldId id="299" r:id="rId27"/>
    <p:sldId id="268" r:id="rId28"/>
    <p:sldId id="297" r:id="rId29"/>
    <p:sldId id="300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FFFF5D"/>
    <a:srgbClr val="00BED2"/>
    <a:srgbClr val="B8E1E2"/>
    <a:srgbClr val="00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76" autoAdjust="0"/>
  </p:normalViewPr>
  <p:slideViewPr>
    <p:cSldViewPr snapToGrid="0">
      <p:cViewPr>
        <p:scale>
          <a:sx n="100" d="100"/>
          <a:sy n="100" d="100"/>
        </p:scale>
        <p:origin x="516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8533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50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013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94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32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690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667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010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79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35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677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942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8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mtClean="0"/>
              <a:t>Fundamentals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smtClean="0"/>
              <a:t>Working with Angular</a:t>
            </a:r>
            <a:endParaRPr lang="en-US" sz="4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98" y="743477"/>
            <a:ext cx="1390124" cy="139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Styles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694586"/>
            <a:ext cx="4191000" cy="11695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selector: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'app-root'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templateUrl: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'./app.component.html'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styleUrls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'./app.component.css'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0196" y="1694586"/>
            <a:ext cx="370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Stored in separate file (.css)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81469" y="3213731"/>
            <a:ext cx="5083629" cy="11695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selector: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'app-root'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templateUrl: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'./app.component.html'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styles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`h2{color:red}`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`h2{margin:40px}`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960" y="3213731"/>
            <a:ext cx="2658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Same component source (.ts)</a:t>
            </a:r>
          </a:p>
        </p:txBody>
      </p:sp>
    </p:spTree>
    <p:extLst>
      <p:ext uri="{BB962C8B-B14F-4D97-AF65-F5344CB8AC3E}">
        <p14:creationId xmlns:p14="http://schemas.microsoft.com/office/powerpoint/2010/main" val="391835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970918"/>
            <a:ext cx="4572000" cy="24622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@NgModule({</a:t>
            </a:r>
          </a:p>
          <a:p>
            <a:pPr lvl="1"/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declarations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lvl="2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AppComponent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imports: [</a:t>
            </a:r>
          </a:p>
          <a:p>
            <a:pPr lvl="2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BrowserModule,</a:t>
            </a:r>
          </a:p>
          <a:p>
            <a:pPr lvl="2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FormsModule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providers: [],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bootstrap: [AppComponent]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960" y="1475460"/>
            <a:ext cx="370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app.module.ts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36474" y="1970918"/>
            <a:ext cx="2830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Angular will not know the addition of component to application, unless it is declared in module (@ngModule)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3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1986" y="2110085"/>
            <a:ext cx="38600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Data Binding</a:t>
            </a:r>
            <a:endParaRPr lang="en-US" sz="5400" b="1" cap="none" spc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55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Databinding?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5326" y="2120249"/>
            <a:ext cx="1593669" cy="18179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Logic</a:t>
            </a:r>
          </a:p>
          <a:p>
            <a:pPr algn="ctr"/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(Typescript)</a:t>
            </a:r>
            <a:endParaRPr 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35189" y="2098477"/>
            <a:ext cx="1621971" cy="18396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View Template</a:t>
            </a:r>
            <a:endParaRPr 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(HTML)</a:t>
            </a:r>
          </a:p>
        </p:txBody>
      </p:sp>
      <p:sp>
        <p:nvSpPr>
          <p:cNvPr id="14" name="Left Arrow 13"/>
          <p:cNvSpPr/>
          <p:nvPr/>
        </p:nvSpPr>
        <p:spPr>
          <a:xfrm>
            <a:off x="3624940" y="3146227"/>
            <a:ext cx="1889763" cy="6950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React to user events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61541" y="1530276"/>
            <a:ext cx="2399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Databinding = Communication</a:t>
            </a:r>
            <a:endParaRPr lang="en-US" sz="1400"/>
          </a:p>
        </p:txBody>
      </p:sp>
      <p:sp>
        <p:nvSpPr>
          <p:cNvPr id="16" name="Right Arrow 15"/>
          <p:cNvSpPr/>
          <p:nvPr/>
        </p:nvSpPr>
        <p:spPr>
          <a:xfrm>
            <a:off x="3624941" y="2099022"/>
            <a:ext cx="1889763" cy="694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Output Data</a:t>
            </a:r>
          </a:p>
        </p:txBody>
      </p:sp>
    </p:spTree>
    <p:extLst>
      <p:ext uri="{BB962C8B-B14F-4D97-AF65-F5344CB8AC3E}">
        <p14:creationId xmlns:p14="http://schemas.microsoft.com/office/powerpoint/2010/main" val="7635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5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Interpolation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2960" y="1582766"/>
            <a:ext cx="2421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 Interpolation</a:t>
            </a:r>
            <a:r>
              <a:rPr lang="en-US" sz="1400" smtClean="0"/>
              <a:t> ( </a:t>
            </a:r>
            <a:r>
              <a:rPr lang="en-US" sz="1400" smtClean="0">
                <a:solidFill>
                  <a:srgbClr val="FF4F4F"/>
                </a:solidFill>
              </a:rPr>
              <a:t>{{</a:t>
            </a:r>
            <a:r>
              <a:rPr lang="en-US" sz="1400" smtClean="0">
                <a:solidFill>
                  <a:srgbClr val="7030A0"/>
                </a:solidFill>
              </a:rPr>
              <a:t>data</a:t>
            </a:r>
            <a:r>
              <a:rPr lang="en-US" sz="1400" smtClean="0">
                <a:solidFill>
                  <a:srgbClr val="FF4F4F"/>
                </a:solidFill>
              </a:rPr>
              <a:t>}}</a:t>
            </a:r>
            <a:r>
              <a:rPr lang="en-US" sz="1400" smtClean="0"/>
              <a:t> )</a:t>
            </a:r>
            <a:endParaRPr lang="en-US" sz="1400"/>
          </a:p>
        </p:txBody>
      </p:sp>
      <p:sp>
        <p:nvSpPr>
          <p:cNvPr id="3" name="Rectangle 2"/>
          <p:cNvSpPr/>
          <p:nvPr/>
        </p:nvSpPr>
        <p:spPr>
          <a:xfrm>
            <a:off x="822959" y="2266674"/>
            <a:ext cx="5403669" cy="1600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selector: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'app-root'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template: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`&lt;h1&gt;Welcome to </a:t>
            </a:r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{{</a:t>
            </a:r>
            <a:r>
              <a:rPr lang="en-US" sz="1400">
                <a:solidFill>
                  <a:srgbClr val="00B050"/>
                </a:solidFill>
                <a:latin typeface="Consolas" panose="020B0609020204030204" pitchFamily="49" charset="0"/>
              </a:rPr>
              <a:t>title</a:t>
            </a:r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}}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&lt;/h1&gt;`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AppComponent {</a:t>
            </a:r>
          </a:p>
          <a:p>
            <a:pPr lvl="1"/>
            <a:r>
              <a:rPr lang="en-US" sz="1400">
                <a:solidFill>
                  <a:srgbClr val="00B050"/>
                </a:solidFill>
                <a:latin typeface="Consolas" panose="020B0609020204030204" pitchFamily="49" charset="0"/>
              </a:rPr>
              <a:t>title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'Angular App'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4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Property Binding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2960" y="2024754"/>
            <a:ext cx="3117669" cy="9541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disabled</a:t>
            </a:r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]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"disable"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]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"promptMsg"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"Enter something"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09160" y="2069832"/>
            <a:ext cx="35092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&lt;input type="text" value="Enter something"&gt;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2588" y="3431429"/>
            <a:ext cx="4053840" cy="9541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AppComponent {</a:t>
            </a:r>
          </a:p>
          <a:p>
            <a:pPr lvl="1"/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disable 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promptMsg =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'You can sign up now'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09160" y="1746668"/>
            <a:ext cx="1337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 Attribute</a:t>
            </a:r>
            <a:endParaRPr 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2960" y="1716977"/>
            <a:ext cx="2538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 with property binding</a:t>
            </a:r>
            <a:endParaRPr 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82587" y="3031812"/>
            <a:ext cx="28654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Value to be bound to DOM property</a:t>
            </a:r>
            <a:endParaRPr 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Elbow Connector 11"/>
          <p:cNvCxnSpPr>
            <a:stCxn id="7" idx="1"/>
            <a:endCxn id="3" idx="2"/>
          </p:cNvCxnSpPr>
          <p:nvPr/>
        </p:nvCxnSpPr>
        <p:spPr>
          <a:xfrm rot="10800000">
            <a:off x="2381796" y="2978861"/>
            <a:ext cx="2000793" cy="929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1"/>
          </p:cNvCxnSpPr>
          <p:nvPr/>
        </p:nvCxnSpPr>
        <p:spPr>
          <a:xfrm flipV="1">
            <a:off x="3940629" y="2223721"/>
            <a:ext cx="768531" cy="278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2960" y="4231647"/>
            <a:ext cx="3054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 Binding </a:t>
            </a:r>
            <a:r>
              <a:rPr lang="en-US" sz="1400" smtClean="0"/>
              <a:t>( </a:t>
            </a:r>
            <a:r>
              <a:rPr lang="en-US" sz="1400" smtClean="0">
                <a:solidFill>
                  <a:srgbClr val="FF4F4F"/>
                </a:solidFill>
              </a:rPr>
              <a:t>[</a:t>
            </a:r>
            <a:r>
              <a:rPr lang="en-US" sz="1400" smtClean="0">
                <a:solidFill>
                  <a:srgbClr val="7030A0"/>
                </a:solidFill>
              </a:rPr>
              <a:t>property</a:t>
            </a:r>
            <a:r>
              <a:rPr lang="en-US" sz="1400" smtClean="0">
                <a:solidFill>
                  <a:srgbClr val="FF4F4F"/>
                </a:solidFill>
              </a:rPr>
              <a:t>]</a:t>
            </a:r>
            <a:r>
              <a:rPr lang="en-US" sz="1400" smtClean="0">
                <a:solidFill>
                  <a:srgbClr val="7030A0"/>
                </a:solidFill>
              </a:rPr>
              <a:t> = “data”</a:t>
            </a:r>
            <a:r>
              <a:rPr lang="en-US" sz="1400" smtClean="0"/>
              <a:t> 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4503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8" grpId="0"/>
      <p:bldP spid="9" grpId="0"/>
      <p:bldP spid="10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Binding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36171" y="4099410"/>
            <a:ext cx="3048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Event Binding </a:t>
            </a:r>
            <a:r>
              <a:rPr lang="en-US" sz="1400" smtClean="0"/>
              <a:t>( </a:t>
            </a:r>
            <a:r>
              <a:rPr lang="en-US" sz="1400" smtClean="0">
                <a:solidFill>
                  <a:srgbClr val="FF4F4F"/>
                </a:solidFill>
              </a:rPr>
              <a:t>(</a:t>
            </a:r>
            <a:r>
              <a:rPr lang="en-US" sz="1400" smtClean="0">
                <a:solidFill>
                  <a:srgbClr val="7030A0"/>
                </a:solidFill>
              </a:rPr>
              <a:t>event</a:t>
            </a:r>
            <a:r>
              <a:rPr lang="en-US" sz="1400" smtClean="0">
                <a:solidFill>
                  <a:srgbClr val="FF4F4F"/>
                </a:solidFill>
              </a:rPr>
              <a:t>)</a:t>
            </a:r>
            <a:r>
              <a:rPr lang="en-US" sz="1400" smtClean="0">
                <a:solidFill>
                  <a:srgbClr val="7030A0"/>
                </a:solidFill>
              </a:rPr>
              <a:t> = “expression”</a:t>
            </a:r>
            <a:r>
              <a:rPr lang="en-US" sz="1400" smtClean="0"/>
              <a:t> )</a:t>
            </a:r>
            <a:endParaRPr lang="en-US" sz="1400"/>
          </a:p>
        </p:txBody>
      </p:sp>
      <p:sp>
        <p:nvSpPr>
          <p:cNvPr id="3" name="Rectangle 2"/>
          <p:cNvSpPr/>
          <p:nvPr/>
        </p:nvSpPr>
        <p:spPr>
          <a:xfrm>
            <a:off x="936171" y="1837207"/>
            <a:ext cx="4572000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"onSubmit()"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Submit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94760" y="2739020"/>
            <a:ext cx="4572000" cy="11695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AppComponent {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onSubmit(){</a:t>
            </a:r>
          </a:p>
          <a:p>
            <a:pPr lvl="1"/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console.log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'Button clicked'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2960" y="1492479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DOM property event</a:t>
            </a:r>
            <a:endParaRPr 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55063" y="2371393"/>
            <a:ext cx="350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 to be bound to DOM property event</a:t>
            </a:r>
            <a:endParaRPr 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97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5" grpId="0" animBg="1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Available Events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1" y="1380113"/>
            <a:ext cx="450015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Clipboard: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onCopy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onCut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onPaste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Composition: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onCompositionEnd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onCompositionStart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,..</a:t>
            </a: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Keyboard: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onKeyDown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onKeyPress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onKeyUp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Focus: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onFocus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onBlur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Form: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onChange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onInput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onValid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onSubmit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Mouse: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onClick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onDoubleClick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onDrag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onMouseOver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,... </a:t>
            </a: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Selection: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onSelect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Touch: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onTouchCancel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onTouchEnd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onTouchMove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,..</a:t>
            </a: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UI: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onScroll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Wheel: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onWheel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Media: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onAbort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onError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onWaiting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,..</a:t>
            </a: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Image: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onLoad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onError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Animation: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onAnimationStart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onAnimationEnd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,..</a:t>
            </a: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Transition: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onTransitionEnd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Other: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onToggle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5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Two-way Binding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2960" y="3798401"/>
            <a:ext cx="3219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Two-Way Binding </a:t>
            </a:r>
            <a:r>
              <a:rPr lang="en-US" sz="1400" smtClean="0"/>
              <a:t>( </a:t>
            </a:r>
            <a:r>
              <a:rPr lang="en-US" sz="1400" smtClean="0">
                <a:solidFill>
                  <a:srgbClr val="FF4F4F"/>
                </a:solidFill>
              </a:rPr>
              <a:t>[(</a:t>
            </a:r>
            <a:r>
              <a:rPr lang="en-US" sz="1400" smtClean="0">
                <a:solidFill>
                  <a:srgbClr val="7030A0"/>
                </a:solidFill>
              </a:rPr>
              <a:t>ngModel</a:t>
            </a:r>
            <a:r>
              <a:rPr lang="en-US" sz="1400" smtClean="0">
                <a:solidFill>
                  <a:srgbClr val="FF4F4F"/>
                </a:solidFill>
              </a:rPr>
              <a:t>)]</a:t>
            </a:r>
            <a:r>
              <a:rPr lang="en-US" sz="1400" smtClean="0">
                <a:solidFill>
                  <a:srgbClr val="7030A0"/>
                </a:solidFill>
              </a:rPr>
              <a:t> = “data”</a:t>
            </a:r>
            <a:r>
              <a:rPr lang="en-US" sz="1400" smtClean="0"/>
              <a:t> )</a:t>
            </a:r>
            <a:endParaRPr lang="en-US" sz="1400"/>
          </a:p>
        </p:txBody>
      </p:sp>
      <p:sp>
        <p:nvSpPr>
          <p:cNvPr id="3" name="Rectangle 2"/>
          <p:cNvSpPr/>
          <p:nvPr/>
        </p:nvSpPr>
        <p:spPr>
          <a:xfrm>
            <a:off x="822960" y="1729419"/>
            <a:ext cx="4042954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[(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ngModel</a:t>
            </a:r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)]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94760" y="2399976"/>
            <a:ext cx="4572000" cy="738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AppComponent {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title =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'Sample'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2960" y="4224799"/>
            <a:ext cx="29882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/>
              <a:t>Require FormsModule to be included</a:t>
            </a:r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4594860" y="3480790"/>
            <a:ext cx="3261818" cy="11695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@NgModule({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declarations: 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[ ... ],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imports: 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FFC000"/>
                </a:solidFill>
                <a:latin typeface="Consolas" panose="020B0609020204030204" pitchFamily="49" charset="0"/>
              </a:rPr>
              <a:t>FormsModule</a:t>
            </a:r>
            <a:endParaRPr lang="en-US" sz="140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0884" y="2110085"/>
            <a:ext cx="30222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Directives</a:t>
            </a:r>
            <a:endParaRPr lang="en-US" sz="5400" b="1" cap="none" spc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44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&amp; DOM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1731850"/>
            <a:ext cx="4391025" cy="2190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4960" y="1820750"/>
            <a:ext cx="3787140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20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My Title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2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2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My Header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CE9178"/>
                </a:solidFill>
                <a:latin typeface="Consolas" panose="020B0609020204030204" pitchFamily="49" charset="0"/>
              </a:rPr>
              <a:t>"text/javascript"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smtClean="0">
                <a:solidFill>
                  <a:srgbClr val="D4D4D4"/>
                </a:solidFill>
                <a:latin typeface="Consolas" panose="020B0609020204030204" pitchFamily="49" charset="0"/>
              </a:rPr>
              <a:t>			alert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smtClean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254500" y="1841500"/>
            <a:ext cx="492760" cy="8001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Directives?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2960" y="1459277"/>
            <a:ext cx="3379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Directives are instructions to the DOM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960" y="2039885"/>
            <a:ext cx="40211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Types</a:t>
            </a:r>
            <a:endParaRPr lang="en-US" sz="1600" b="1" u="sng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Components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directives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with a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</a:p>
          <a:p>
            <a:endParaRPr 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Structural D</a:t>
            </a:r>
            <a:r>
              <a:rPr 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irectives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change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the DOM layout by adding and removing DOM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elements</a:t>
            </a:r>
          </a:p>
          <a:p>
            <a:endParaRPr 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Attribute </a:t>
            </a:r>
            <a:r>
              <a:rPr 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Directives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change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the appearance or behavior of an element, component, or another directive.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1731850"/>
            <a:ext cx="43910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Directives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1" y="1534885"/>
            <a:ext cx="2601686" cy="511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Attribute Directives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20344" y="1534884"/>
            <a:ext cx="2601686" cy="5116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Structural Directives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1" y="2836811"/>
            <a:ext cx="2601686" cy="838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Looks like a normal HTML attribute (possibly with databinding or event binding)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1" y="3906875"/>
            <a:ext cx="2601686" cy="5987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Only affect/change the element they are added to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20344" y="2836811"/>
            <a:ext cx="2601686" cy="810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Looks like a normal HTML attribute but have a leading *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20344" y="3906874"/>
            <a:ext cx="2601686" cy="5987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Affect a whole area in the DOM (elements get added/removed)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1" y="2278378"/>
            <a:ext cx="2601686" cy="3265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[ngStyle], [ngClass]</a:t>
            </a:r>
            <a:endParaRPr 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20344" y="2278376"/>
            <a:ext cx="2601686" cy="3265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*ngIf, *ngFor</a:t>
            </a:r>
            <a:endParaRPr 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4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ngStyle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2960" y="1548884"/>
            <a:ext cx="427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ngStyle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sets DOM elements style properties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22960" y="2667141"/>
            <a:ext cx="6873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ngStyle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can be javascript expressions which are evaluated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920931" y="2010190"/>
            <a:ext cx="538842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[ngStyle]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"{'background-color':'green'}"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0931" y="3139784"/>
            <a:ext cx="7678783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[ngStyle]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"{'background-color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': country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=== 'UK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'?'green':'red'"</a:t>
            </a:r>
            <a:r>
              <a:rPr lang="en-US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0931" y="3785398"/>
            <a:ext cx="3254829" cy="738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AppComponent {</a:t>
            </a:r>
          </a:p>
          <a:p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country 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'Canada'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5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ngClass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2960" y="1621157"/>
            <a:ext cx="6035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ngClass set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the CSS class dynamically for a DOM element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960" y="2000992"/>
            <a:ext cx="6035040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[ngClass]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"{'success':true}"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Some Text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2960" y="3192665"/>
            <a:ext cx="5889171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[ngClass]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"{'success': country == 'UK'}"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Some Text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2960" y="2823333"/>
            <a:ext cx="6035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ngClass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take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expressions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resolve to a boolean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2960" y="3818578"/>
            <a:ext cx="3254829" cy="738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AppComponent {</a:t>
            </a:r>
          </a:p>
          <a:p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country 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'Canada'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3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*</a:t>
            </a:r>
            <a:r>
              <a:rPr lang="en-US" smtClean="0"/>
              <a:t>ngFor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59" y="2589495"/>
            <a:ext cx="6035040" cy="738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*ngFor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"let country of countries"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{{country}}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959" y="1487755"/>
            <a:ext cx="4572000" cy="738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AppComponent {</a:t>
            </a:r>
          </a:p>
          <a:p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countries 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 [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'Canada'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'UK'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'Japan'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2960" y="3882225"/>
            <a:ext cx="6035039" cy="738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*ngFor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"let country of countries; let i = index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{{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i}} - {{country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2959" y="3463092"/>
            <a:ext cx="6035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Reading index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72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*</a:t>
            </a:r>
            <a:r>
              <a:rPr lang="en-US" smtClean="0"/>
              <a:t>ngIf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556088"/>
            <a:ext cx="7543800" cy="11695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*ngFor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"let country of countries"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{{country}} 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*ngIf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"country === homeCountry"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(Home)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2960" y="3395062"/>
            <a:ext cx="7543800" cy="738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ng-template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[ngIf]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"country === homeCountry"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(Home)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ng-template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​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2960" y="2978706"/>
            <a:ext cx="6035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Alternatively using ng-template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1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*ngIf and else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770391"/>
            <a:ext cx="7543800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*ngIf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"country === homeCountry; else 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foreign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(Home)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960" y="2679579"/>
            <a:ext cx="2812869" cy="738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ng-template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#foreign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(Foreign)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ng-template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ngIf(remove) Vs ngStyle(hide)</a:t>
            </a:r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28241"/>
              </p:ext>
            </p:extLst>
          </p:nvPr>
        </p:nvGraphicFramePr>
        <p:xfrm>
          <a:off x="936171" y="1465272"/>
          <a:ext cx="7430589" cy="30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486">
                  <a:extLst>
                    <a:ext uri="{9D8B030D-6E8A-4147-A177-3AD203B41FA5}">
                      <a16:colId xmlns:a16="http://schemas.microsoft.com/office/drawing/2014/main" val="2459125662"/>
                    </a:ext>
                  </a:extLst>
                </a:gridCol>
                <a:gridCol w="2939143">
                  <a:extLst>
                    <a:ext uri="{9D8B030D-6E8A-4147-A177-3AD203B41FA5}">
                      <a16:colId xmlns:a16="http://schemas.microsoft.com/office/drawing/2014/main" val="4237196215"/>
                    </a:ext>
                  </a:extLst>
                </a:gridCol>
                <a:gridCol w="2727960">
                  <a:extLst>
                    <a:ext uri="{9D8B030D-6E8A-4147-A177-3AD203B41FA5}">
                      <a16:colId xmlns:a16="http://schemas.microsoft.com/office/drawing/2014/main" val="1795004994"/>
                    </a:ext>
                  </a:extLst>
                </a:gridCol>
              </a:tblGrid>
              <a:tr h="29983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ngStyle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*ngIf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6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DOM</a:t>
                      </a:r>
                      <a:r>
                        <a:rPr lang="en-US" sz="1600" b="1" baseline="0" smtClean="0"/>
                        <a:t> Changes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Stays attached to its DOM element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Added</a:t>
                      </a:r>
                      <a:r>
                        <a:rPr lang="en-US" sz="1600" baseline="0" smtClean="0"/>
                        <a:t> or Removed physically from DOM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11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DOM Events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Keeps listening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Detached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11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Change Detection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Still runs,</a:t>
                      </a:r>
                      <a:r>
                        <a:rPr lang="en-US" sz="1600" baseline="0" smtClean="0"/>
                        <a:t> affecting data bindings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Detached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2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Pros</a:t>
                      </a:r>
                      <a:endParaRPr lang="en-US" sz="1600" b="1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Quickly re-rendered,</a:t>
                      </a:r>
                      <a:r>
                        <a:rPr lang="en-US" sz="1600" baseline="0" smtClean="0"/>
                        <a:t> previous state preserved</a:t>
                      </a:r>
                      <a:endParaRPr lang="en-US" sz="16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Component</a:t>
                      </a:r>
                      <a:r>
                        <a:rPr lang="en-US" sz="1600" baseline="0" smtClean="0"/>
                        <a:t> &amp; DOM Nodes are garbage-collected and free up memory</a:t>
                      </a:r>
                      <a:endParaRPr lang="en-US" sz="16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296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Cons</a:t>
                      </a:r>
                      <a:endParaRPr lang="en-US" sz="1600" b="1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More</a:t>
                      </a:r>
                      <a:r>
                        <a:rPr lang="en-US" sz="1600" baseline="0" smtClean="0"/>
                        <a:t> memory consumed, less responsive, low performance</a:t>
                      </a:r>
                      <a:endParaRPr lang="en-US" sz="16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More time to re-initialize</a:t>
                      </a:r>
                      <a:endParaRPr lang="en-US" sz="16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93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97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9122" y="2110085"/>
            <a:ext cx="3245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Debugging</a:t>
            </a:r>
            <a:endParaRPr lang="en-US" sz="5400" b="1" cap="none" spc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5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3" y="0"/>
            <a:ext cx="8061207" cy="468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111" y="2110085"/>
            <a:ext cx="35557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Component</a:t>
            </a:r>
            <a:endParaRPr lang="en-US" sz="5400" b="1" cap="none" spc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939800" y="2044700"/>
            <a:ext cx="4946650" cy="2289626"/>
          </a:xfrm>
          <a:prstGeom prst="rect">
            <a:avLst/>
          </a:prstGeom>
          <a:solidFill>
            <a:schemeClr val="bg1">
              <a:alpha val="45000"/>
            </a:schemeClr>
          </a:solidFill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2960" y="1523998"/>
            <a:ext cx="5196839" cy="290648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1" y="1523998"/>
            <a:ext cx="5196838" cy="435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56359" y="1605640"/>
            <a:ext cx="4574541" cy="2721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bg1">
                    <a:lumMod val="75000"/>
                  </a:schemeClr>
                </a:solidFill>
              </a:rPr>
              <a:t>http://some.angularapp.com</a:t>
            </a:r>
            <a:endParaRPr 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8412" y="2158617"/>
            <a:ext cx="4679639" cy="396282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8413" y="2644647"/>
            <a:ext cx="1470294" cy="1576872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39388" y="2644647"/>
            <a:ext cx="2048762" cy="1576872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90613" y="2222879"/>
            <a:ext cx="696164" cy="2424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Home</a:t>
            </a:r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1974384" y="2222879"/>
            <a:ext cx="696164" cy="2424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Users</a:t>
            </a:r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4762450" y="2644647"/>
            <a:ext cx="995602" cy="1576872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8655" y="2755282"/>
            <a:ext cx="1269806" cy="25056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Search</a:t>
            </a:r>
            <a:endParaRPr lang="en-US" sz="1400"/>
          </a:p>
        </p:txBody>
      </p:sp>
      <p:sp>
        <p:nvSpPr>
          <p:cNvPr id="17" name="Rectangle 16"/>
          <p:cNvSpPr/>
          <p:nvPr/>
        </p:nvSpPr>
        <p:spPr>
          <a:xfrm>
            <a:off x="1178655" y="3077837"/>
            <a:ext cx="1269806" cy="25056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Admin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2760623" y="2744396"/>
            <a:ext cx="958660" cy="27519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1652" y="3141287"/>
            <a:ext cx="1826734" cy="427244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1400" smtClean="0"/>
              <a:t>User 1</a:t>
            </a:r>
            <a:endParaRPr lang="en-US" sz="1400"/>
          </a:p>
        </p:txBody>
      </p:sp>
      <p:sp>
        <p:nvSpPr>
          <p:cNvPr id="20" name="Rectangle 19"/>
          <p:cNvSpPr/>
          <p:nvPr/>
        </p:nvSpPr>
        <p:spPr>
          <a:xfrm>
            <a:off x="2750642" y="3661887"/>
            <a:ext cx="1837870" cy="405156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1400" smtClean="0"/>
              <a:t>User 2</a:t>
            </a:r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4866443" y="2741198"/>
            <a:ext cx="768380" cy="851796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Banner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763761" y="2758078"/>
            <a:ext cx="813118" cy="26143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Submit</a:t>
            </a:r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6456526" y="3030345"/>
            <a:ext cx="14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Root Component</a:t>
            </a:r>
            <a:endParaRPr 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6456526" y="3710576"/>
            <a:ext cx="10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Component</a:t>
            </a:r>
            <a:endParaRPr lang="en-US" sz="1400"/>
          </a:p>
        </p:txBody>
      </p:sp>
      <p:sp>
        <p:nvSpPr>
          <p:cNvPr id="29" name="TextBox 28"/>
          <p:cNvSpPr txBox="1"/>
          <p:nvPr/>
        </p:nvSpPr>
        <p:spPr>
          <a:xfrm>
            <a:off x="6283658" y="2073116"/>
            <a:ext cx="2148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Components are the </a:t>
            </a:r>
            <a:r>
              <a:rPr lang="en-US" sz="1400" b="1" smtClean="0"/>
              <a:t>basic UI building block</a:t>
            </a:r>
            <a:r>
              <a:rPr lang="en-US" sz="1400" smtClean="0"/>
              <a:t> of Angular App. </a:t>
            </a:r>
            <a:endParaRPr lang="en-US" sz="1400"/>
          </a:p>
        </p:txBody>
      </p:sp>
      <p:cxnSp>
        <p:nvCxnSpPr>
          <p:cNvPr id="32" name="Straight Arrow Connector 31"/>
          <p:cNvCxnSpPr>
            <a:stCxn id="25" idx="1"/>
          </p:cNvCxnSpPr>
          <p:nvPr/>
        </p:nvCxnSpPr>
        <p:spPr>
          <a:xfrm flipH="1">
            <a:off x="5758052" y="3864465"/>
            <a:ext cx="698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23" idx="3"/>
          </p:cNvCxnSpPr>
          <p:nvPr/>
        </p:nvCxnSpPr>
        <p:spPr>
          <a:xfrm flipH="1">
            <a:off x="5886450" y="3184234"/>
            <a:ext cx="570076" cy="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0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Components?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36171" y="1796143"/>
            <a:ext cx="455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Components are directives with view template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6171" y="2332417"/>
            <a:ext cx="332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Directives are instruction to DOM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6171" y="2868691"/>
            <a:ext cx="369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must belong to a module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45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New Component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2960" y="2043167"/>
            <a:ext cx="3053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 ng generate component </a:t>
            </a:r>
            <a:r>
              <a:rPr lang="en-US" sz="1600" smtClean="0">
                <a:solidFill>
                  <a:srgbClr val="FF0000"/>
                </a:solidFill>
              </a:rPr>
              <a:t>&lt;name&gt;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2371" y="2082669"/>
            <a:ext cx="319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file </a:t>
            </a:r>
            <a:r>
              <a:rPr lang="en-US" sz="1600" smtClean="0">
                <a:solidFill>
                  <a:srgbClr val="FF0000"/>
                </a:solidFill>
              </a:rPr>
              <a:t>&lt;name&gt;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.component.ts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2371" y="2795941"/>
            <a:ext cx="3964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TypeScript class and add @component decorator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22371" y="3798976"/>
            <a:ext cx="3964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Prefix component selector with app-</a:t>
            </a:r>
            <a:r>
              <a:rPr lang="en-US" sz="1600" smtClean="0">
                <a:solidFill>
                  <a:srgbClr val="FF0000"/>
                </a:solidFill>
              </a:rPr>
              <a:t>&lt;name&gt;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for standards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2960" y="2626664"/>
            <a:ext cx="1537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 ng g c </a:t>
            </a:r>
            <a:r>
              <a:rPr lang="en-US" sz="1600" smtClean="0">
                <a:solidFill>
                  <a:srgbClr val="FF0000"/>
                </a:solidFill>
              </a:rPr>
              <a:t>&lt;name&gt;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2960" y="1541650"/>
            <a:ext cx="1332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 command</a:t>
            </a:r>
            <a:endParaRPr 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2371" y="1523568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Manual</a:t>
            </a:r>
            <a:endParaRPr 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2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 Decorator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2960" y="1675163"/>
            <a:ext cx="4572000" cy="2246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@Component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selector: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'app-root'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templateUrl: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'./app.component.html'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styleUrls: [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'./app.component.css'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AppComponent {</a:t>
            </a:r>
          </a:p>
          <a:p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name 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'Hello World'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Selector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2960" y="1700378"/>
            <a:ext cx="4572000" cy="1600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selector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'app-root'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templateUrl: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'./app.component.html'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styleUrls: [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'./app.component.css'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960" y="3631593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Element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3105" y="1700378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Attribute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3105" y="323640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2960" y="4025714"/>
            <a:ext cx="2271776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app-root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app-root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41962" y="2129973"/>
            <a:ext cx="2371162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selector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'[app-root]'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41962" y="2519360"/>
            <a:ext cx="2172390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app-root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1962" y="4025714"/>
            <a:ext cx="296747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"app-root"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41962" y="3617828"/>
            <a:ext cx="2271776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selector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'.app-root'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14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3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2960" y="1673600"/>
            <a:ext cx="4572000" cy="11695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Component({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selector: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'app-root'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templateUrl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'./app.component.html'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styleUrls: [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'./app.component.css'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2943" y="3213731"/>
            <a:ext cx="5503817" cy="13849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selector: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'app-root'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template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`&lt;h1&gt;First Angular App&lt;/h1&gt;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&lt;p&gt;Welcome to my first angular app&lt;/p&gt;`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styleUrls: [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'./app.component.css'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3267" y="1673600"/>
            <a:ext cx="1946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Stored in separate 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 (.html)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60" y="3213731"/>
            <a:ext cx="194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Same component source (.ts)</a:t>
            </a:r>
          </a:p>
        </p:txBody>
      </p:sp>
    </p:spTree>
    <p:extLst>
      <p:ext uri="{BB962C8B-B14F-4D97-AF65-F5344CB8AC3E}">
        <p14:creationId xmlns:p14="http://schemas.microsoft.com/office/powerpoint/2010/main" val="221160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5466</TotalTime>
  <Words>1030</Words>
  <Application>Microsoft Office PowerPoint</Application>
  <PresentationFormat>On-screen Show (16:9)</PresentationFormat>
  <Paragraphs>259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Arial</vt:lpstr>
      <vt:lpstr>Calibri Light</vt:lpstr>
      <vt:lpstr>Consolas</vt:lpstr>
      <vt:lpstr>Retrospect</vt:lpstr>
      <vt:lpstr>Working with Angular</vt:lpstr>
      <vt:lpstr>HTML &amp; DOM</vt:lpstr>
      <vt:lpstr>PowerPoint Presentation</vt:lpstr>
      <vt:lpstr>Component</vt:lpstr>
      <vt:lpstr>What are Components?</vt:lpstr>
      <vt:lpstr>Create New Component</vt:lpstr>
      <vt:lpstr>Component Decorator</vt:lpstr>
      <vt:lpstr>Selector</vt:lpstr>
      <vt:lpstr>Template</vt:lpstr>
      <vt:lpstr>Styles</vt:lpstr>
      <vt:lpstr>Declaration</vt:lpstr>
      <vt:lpstr>PowerPoint Presentation</vt:lpstr>
      <vt:lpstr>What is Databinding?</vt:lpstr>
      <vt:lpstr>String Interpolation</vt:lpstr>
      <vt:lpstr>Property Binding</vt:lpstr>
      <vt:lpstr>Event Binding</vt:lpstr>
      <vt:lpstr>Available Events</vt:lpstr>
      <vt:lpstr>Two-way Binding</vt:lpstr>
      <vt:lpstr>PowerPoint Presentation</vt:lpstr>
      <vt:lpstr>What are Directives?</vt:lpstr>
      <vt:lpstr>Directives</vt:lpstr>
      <vt:lpstr>ngStyle</vt:lpstr>
      <vt:lpstr>ngClass</vt:lpstr>
      <vt:lpstr>*ngFor</vt:lpstr>
      <vt:lpstr>*ngIf</vt:lpstr>
      <vt:lpstr>*ngIf and else</vt:lpstr>
      <vt:lpstr>ngIf(remove) Vs ngStyle(hide)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Krishnan, Vimalathithan (Cognizant)</dc:creator>
  <cp:lastModifiedBy>Krishnan, Vimalathithan (Cognizant)</cp:lastModifiedBy>
  <cp:revision>305</cp:revision>
  <dcterms:modified xsi:type="dcterms:W3CDTF">2018-11-22T07:11:50Z</dcterms:modified>
</cp:coreProperties>
</file>