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6"/>
  </p:notesMasterIdLst>
  <p:sldIdLst>
    <p:sldId id="256" r:id="rId2"/>
    <p:sldId id="300" r:id="rId3"/>
    <p:sldId id="262" r:id="rId4"/>
    <p:sldId id="263" r:id="rId5"/>
    <p:sldId id="308" r:id="rId6"/>
    <p:sldId id="286" r:id="rId7"/>
    <p:sldId id="297" r:id="rId8"/>
    <p:sldId id="298" r:id="rId9"/>
    <p:sldId id="265" r:id="rId10"/>
    <p:sldId id="288" r:id="rId11"/>
    <p:sldId id="290" r:id="rId12"/>
    <p:sldId id="266" r:id="rId13"/>
    <p:sldId id="269" r:id="rId14"/>
    <p:sldId id="291" r:id="rId15"/>
    <p:sldId id="268" r:id="rId16"/>
    <p:sldId id="302" r:id="rId17"/>
    <p:sldId id="294" r:id="rId18"/>
    <p:sldId id="301" r:id="rId19"/>
    <p:sldId id="303" r:id="rId20"/>
    <p:sldId id="296" r:id="rId21"/>
    <p:sldId id="299" r:id="rId22"/>
    <p:sldId id="306" r:id="rId23"/>
    <p:sldId id="271" r:id="rId24"/>
    <p:sldId id="272" r:id="rId25"/>
    <p:sldId id="304" r:id="rId26"/>
    <p:sldId id="273" r:id="rId27"/>
    <p:sldId id="274" r:id="rId28"/>
    <p:sldId id="275" r:id="rId29"/>
    <p:sldId id="307" r:id="rId30"/>
    <p:sldId id="305" r:id="rId31"/>
    <p:sldId id="292" r:id="rId32"/>
    <p:sldId id="276" r:id="rId33"/>
    <p:sldId id="277" r:id="rId34"/>
    <p:sldId id="278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libri Light" panose="020F0302020204030204" pitchFamily="34" charset="0"/>
      <p:regular r:id="rId41"/>
      <p:italic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2FA"/>
    <a:srgbClr val="FF4F4F"/>
    <a:srgbClr val="FFFF5D"/>
    <a:srgbClr val="00BED2"/>
    <a:srgbClr val="B8E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5" autoAdjust="0"/>
    <p:restoredTop sz="94343" autoAdjust="0"/>
  </p:normalViewPr>
  <p:slideViewPr>
    <p:cSldViewPr snapToGrid="0">
      <p:cViewPr varScale="1">
        <p:scale>
          <a:sx n="91" d="100"/>
          <a:sy n="91" d="100"/>
        </p:scale>
        <p:origin x="8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8533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509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1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 has been built from the ground up to work in a number of different environments,</a:t>
            </a:r>
          </a:p>
          <a:p>
            <a:pPr>
              <a:buNone/>
            </a:pPr>
            <a:r>
              <a:rPr lang="en-US" sz="11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 server side via node and on a native mobile device. So the Angular team has provided a</a:t>
            </a:r>
          </a:p>
          <a:p>
            <a:pPr>
              <a:buNone/>
            </a:pPr>
            <a:r>
              <a:rPr lang="en-US" sz="11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 independent </a:t>
            </a:r>
            <a:r>
              <a:rPr lang="en-US" sz="11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way of setting properties on our elements via something called a Renderer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78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6013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943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6232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4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0690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5667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010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1079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635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677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3942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28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re/Componen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mtClean="0"/>
              <a:t>Deep Dive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smtClean="0"/>
              <a:t>Working with Angular</a:t>
            </a:r>
            <a:endParaRPr lang="en-US" sz="4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98" y="743477"/>
            <a:ext cx="1390124" cy="1390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@</a:t>
            </a:r>
            <a:r>
              <a:rPr lang="en-US" smtClean="0"/>
              <a:t>ViewChild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0" y="1485804"/>
            <a:ext cx="7543800" cy="31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Property decorator that configures a view query.</a:t>
            </a:r>
          </a:p>
        </p:txBody>
      </p:sp>
      <p:sp>
        <p:nvSpPr>
          <p:cNvPr id="9" name="Rectangle 8"/>
          <p:cNvSpPr/>
          <p:nvPr/>
        </p:nvSpPr>
        <p:spPr>
          <a:xfrm>
            <a:off x="822960" y="1975211"/>
            <a:ext cx="7543800" cy="57749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r"/>
            <a:r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2960" y="211006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&lt;select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selectTypeElem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2960" y="2838319"/>
            <a:ext cx="75438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@ViewChild(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'selectTypeElem'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>
                <a:solidFill>
                  <a:srgbClr val="00B0F0"/>
                </a:solidFill>
                <a:latin typeface="Consolas" panose="020B0609020204030204" pitchFamily="49" charset="0"/>
              </a:rPr>
              <a:t>typeInput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:ElementRef;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2960" y="3431711"/>
            <a:ext cx="75438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smtClean="0">
                <a:solidFill>
                  <a:srgbClr val="00B0F0"/>
                </a:solidFill>
                <a:latin typeface="Consolas" panose="020B0609020204030204" pitchFamily="49" charset="0"/>
              </a:rPr>
              <a:t>typeInput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smtClean="0">
                <a:solidFill>
                  <a:srgbClr val="00B050"/>
                </a:solidFill>
                <a:latin typeface="Consolas" panose="020B0609020204030204" pitchFamily="49" charset="0"/>
              </a:rPr>
              <a:t>nativeElement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smtClean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5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  <p:bldP spid="7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 Projection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0" y="1467887"/>
            <a:ext cx="7543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333333"/>
                </a:solidFill>
              </a:rPr>
              <a:t>Content Projection</a:t>
            </a:r>
            <a:r>
              <a:rPr lang="en-US" sz="1400">
                <a:solidFill>
                  <a:srgbClr val="333333"/>
                </a:solidFill>
              </a:rPr>
              <a:t> </a:t>
            </a:r>
            <a:r>
              <a:rPr lang="en-US" sz="1400" smtClean="0">
                <a:solidFill>
                  <a:srgbClr val="333333"/>
                </a:solidFill>
              </a:rPr>
              <a:t>is to</a:t>
            </a:r>
            <a:r>
              <a:rPr lang="en-US" sz="1400">
                <a:solidFill>
                  <a:srgbClr val="333333"/>
                </a:solidFill>
              </a:rPr>
              <a:t> </a:t>
            </a:r>
            <a:r>
              <a:rPr lang="en-US" sz="1400" i="1">
                <a:solidFill>
                  <a:srgbClr val="333333"/>
                </a:solidFill>
              </a:rPr>
              <a:t>project</a:t>
            </a:r>
            <a:r>
              <a:rPr lang="en-US" sz="1400">
                <a:solidFill>
                  <a:srgbClr val="333333"/>
                </a:solidFill>
              </a:rPr>
              <a:t> content from the parent Component to </a:t>
            </a:r>
            <a:r>
              <a:rPr lang="en-US" sz="1400" smtClean="0">
                <a:solidFill>
                  <a:srgbClr val="333333"/>
                </a:solidFill>
              </a:rPr>
              <a:t>child </a:t>
            </a:r>
            <a:r>
              <a:rPr lang="en-US" sz="1400">
                <a:solidFill>
                  <a:srgbClr val="333333"/>
                </a:solidFill>
              </a:rPr>
              <a:t>Component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564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ng-content</a:t>
            </a:r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2960" y="1940531"/>
            <a:ext cx="7543800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If we add the tag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F4645F"/>
                </a:solidFill>
                <a:effectLst/>
                <a:latin typeface="+mn-lt"/>
              </a:rPr>
              <a:t>&lt;ng-content&gt;&lt;/ng-content&gt;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 anywhere in our template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HTML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 for our component. The inner content of the tags that define our component are then 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projected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 into this space.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822960" y="2835447"/>
            <a:ext cx="25298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>
                <a:solidFill>
                  <a:srgbClr val="800000"/>
                </a:solidFill>
                <a:latin typeface="Consolas" panose="020B0609020204030204" pitchFamily="49" charset="0"/>
              </a:rPr>
              <a:t>&lt;page-comp&gt;</a:t>
            </a:r>
            <a:endParaRPr lang="pt-B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pt-BR" sz="1400">
                <a:solidFill>
                  <a:srgbClr val="000000"/>
                </a:solidFill>
                <a:latin typeface="Consolas" panose="020B0609020204030204" pitchFamily="49" charset="0"/>
              </a:rPr>
              <a:t>Main Title</a:t>
            </a:r>
            <a:r>
              <a:rPr lang="pt-BR" sz="140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pt-B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pt-BR" sz="1400">
                <a:solidFill>
                  <a:srgbClr val="000000"/>
                </a:solidFill>
                <a:latin typeface="Consolas" panose="020B0609020204030204" pitchFamily="49" charset="0"/>
              </a:rPr>
              <a:t>Sub Title</a:t>
            </a:r>
            <a:r>
              <a:rPr lang="pt-BR" sz="140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pt-B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>
                <a:solidFill>
                  <a:srgbClr val="800000"/>
                </a:solidFill>
                <a:latin typeface="Consolas" panose="020B0609020204030204" pitchFamily="49" charset="0"/>
              </a:rPr>
              <a:t>&lt;/page-comp&gt;</a:t>
            </a:r>
            <a:endParaRPr lang="pt-BR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99114" y="2835447"/>
            <a:ext cx="534488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</a:rPr>
              <a:t>	&lt;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ng-content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select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"h1"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&gt;&lt;/ng-content&gt;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</a:rPr>
              <a:t>	&lt;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ng-content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select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"h2"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&gt;&lt;/ng-content&gt;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2960" y="2541437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app.component.html</a:t>
            </a:r>
            <a:endParaRPr lang="en-US" sz="1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9114" y="2527670"/>
            <a:ext cx="2354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page-comp.component.html</a:t>
            </a:r>
            <a:endParaRPr lang="en-US" sz="14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37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@</a:t>
            </a:r>
            <a:r>
              <a:rPr lang="en-US" smtClean="0"/>
              <a:t>ContentChild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0" y="1485804"/>
            <a:ext cx="7543800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access content which is stored in another component and passed via ng-content, ContentChild can be used to get the reference to the element.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2960" y="2140284"/>
            <a:ext cx="7543800" cy="76620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r"/>
            <a:r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app.component.html</a:t>
            </a:r>
            <a:endParaRPr 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2960" y="2154053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</a:rPr>
              <a:t>&lt;other-comp&gt;</a:t>
            </a:r>
          </a:p>
          <a:p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</a:rPr>
              <a:t>	&lt;p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#paragraphContent</a:t>
            </a:r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</a:rPr>
              <a:t>&gt;Some Content&lt;/p&gt;</a:t>
            </a:r>
          </a:p>
          <a:p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</a:rPr>
              <a:t>&lt;/other-comp&gt;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2960" y="3850691"/>
            <a:ext cx="7543800" cy="800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@ContentChild(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‘paragraphContent'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smtClean="0">
                <a:solidFill>
                  <a:srgbClr val="00B0F0"/>
                </a:solidFill>
                <a:latin typeface="Consolas" panose="020B0609020204030204" pitchFamily="49" charset="0"/>
              </a:rPr>
              <a:t>paragraph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:ElementRef;</a:t>
            </a:r>
          </a:p>
          <a:p>
            <a:endParaRPr lang="en-US" smtClean="0"/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this.</a:t>
            </a:r>
            <a:r>
              <a:rPr lang="en-US" sz="1400">
                <a:solidFill>
                  <a:srgbClr val="00B0F0"/>
                </a:solidFill>
                <a:latin typeface="Consolas" panose="020B0609020204030204" pitchFamily="49" charset="0"/>
              </a:rPr>
              <a:t>paragraph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.nativeElement.innerHTML </a:t>
            </a:r>
          </a:p>
        </p:txBody>
      </p:sp>
      <p:sp>
        <p:nvSpPr>
          <p:cNvPr id="3" name="Rectangle 2"/>
          <p:cNvSpPr/>
          <p:nvPr/>
        </p:nvSpPr>
        <p:spPr>
          <a:xfrm>
            <a:off x="6263747" y="3407656"/>
            <a:ext cx="21030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other-comp.component.ts</a:t>
            </a:r>
            <a:endParaRPr 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3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Change Detection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4798" y="2333015"/>
            <a:ext cx="75419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>
                <a:solidFill>
                  <a:srgbClr val="3A4145"/>
                </a:solidFill>
                <a:latin typeface="Merriweather"/>
              </a:rPr>
              <a:t>By default, Angular Change Detection works by checking if the value of template expressions have changed. This is done for all components.</a:t>
            </a:r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822960" y="4074362"/>
            <a:ext cx="7543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https://blog.angular-university.io/how-does-angular-2-change-detection-really-work/</a:t>
            </a:r>
          </a:p>
        </p:txBody>
      </p:sp>
      <p:sp>
        <p:nvSpPr>
          <p:cNvPr id="6" name="Rectangle 5"/>
          <p:cNvSpPr/>
          <p:nvPr/>
        </p:nvSpPr>
        <p:spPr>
          <a:xfrm>
            <a:off x="822960" y="3231500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>
                <a:solidFill>
                  <a:srgbClr val="3A4145"/>
                </a:solidFill>
                <a:latin typeface="Merriweather"/>
              </a:rPr>
              <a:t>By default, Angular does not do deep object comparison to detect changes, it only takes into account properties used by the template</a:t>
            </a:r>
            <a:endParaRPr lang="en-US" sz="1400"/>
          </a:p>
        </p:txBody>
      </p:sp>
      <p:sp>
        <p:nvSpPr>
          <p:cNvPr id="7" name="Rectangle 6"/>
          <p:cNvSpPr/>
          <p:nvPr/>
        </p:nvSpPr>
        <p:spPr>
          <a:xfrm>
            <a:off x="822959" y="1409685"/>
            <a:ext cx="7543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3A4145"/>
                </a:solidFill>
                <a:latin typeface="Merriweather"/>
              </a:rPr>
              <a:t>Each </a:t>
            </a:r>
            <a:r>
              <a:rPr lang="en-US" sz="1400">
                <a:solidFill>
                  <a:srgbClr val="3A4145"/>
                </a:solidFill>
                <a:latin typeface="Merriweather"/>
              </a:rPr>
              <a:t>Angular </a:t>
            </a:r>
            <a:r>
              <a:rPr lang="en-US" sz="1400" smtClean="0">
                <a:solidFill>
                  <a:srgbClr val="3A4145"/>
                </a:solidFill>
                <a:latin typeface="Merriweather"/>
              </a:rPr>
              <a:t>Component </a:t>
            </a:r>
            <a:r>
              <a:rPr lang="en-US" sz="1400">
                <a:solidFill>
                  <a:srgbClr val="3A4145"/>
                </a:solidFill>
                <a:latin typeface="Merriweather"/>
              </a:rPr>
              <a:t>has an associated change detector, which is created at application startup time.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7814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95948" y="1497227"/>
            <a:ext cx="3916680" cy="32054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Lifecycle Hooks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2960" y="2196121"/>
            <a:ext cx="360752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u="sng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ngOnChanges</a:t>
            </a:r>
          </a:p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Called after a bound input property changes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2960" y="2760224"/>
            <a:ext cx="360752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u="sng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ngOnInit</a:t>
            </a:r>
          </a:p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Called only once the component is initialized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2960" y="3331516"/>
            <a:ext cx="360752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u="sng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ngDoCheck</a:t>
            </a:r>
          </a:p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Called during every change detection run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59234" y="1620892"/>
            <a:ext cx="3607526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tx1">
                    <a:lumMod val="65000"/>
                    <a:lumOff val="35000"/>
                  </a:schemeClr>
                </a:solidFill>
              </a:rPr>
              <a:t>ngAfterContentInit</a:t>
            </a:r>
            <a:endParaRPr lang="en-US" sz="1200" b="1" u="sng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Called after content (ng-content) has been projected into View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59234" y="2405283"/>
            <a:ext cx="3607526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tx1">
                    <a:lumMod val="65000"/>
                    <a:lumOff val="35000"/>
                  </a:schemeClr>
                </a:solidFill>
              </a:rPr>
              <a:t>ngAfterContentChecked</a:t>
            </a:r>
          </a:p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Called everytime the projected content has been checked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59234" y="3170732"/>
            <a:ext cx="360752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u="sng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ngAfterViewInit</a:t>
            </a:r>
            <a:endParaRPr lang="en-US" sz="1200" b="1" u="sng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Invoked when component’s view (and child views) has been fully initialized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59234" y="3953786"/>
            <a:ext cx="360752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u="sng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ngAfterViewChecked</a:t>
            </a:r>
            <a:endParaRPr lang="en-US" sz="1200" b="1" u="sng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Called after the component’s view (and child views) has been checked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2960" y="4126452"/>
            <a:ext cx="3607526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u="sng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ngOnDestroy</a:t>
            </a:r>
            <a:endParaRPr lang="en-US" sz="1200" b="1" u="sng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Invoked before angular destroys comp/direc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2960" y="1626876"/>
            <a:ext cx="3607526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u="sng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constructor</a:t>
            </a:r>
            <a:endParaRPr lang="en-US" sz="1200" b="1" u="sng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 creating component or directive instance with </a:t>
            </a:r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</a:t>
            </a:r>
            <a:endParaRPr lang="en-US" sz="12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49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5025" y="2110085"/>
            <a:ext cx="57939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View Encapsulation</a:t>
            </a:r>
            <a:endParaRPr lang="en-US" sz="5400" b="1" cap="none" spc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018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Style Scope</a:t>
            </a:r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22960" y="155668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>
                <a:latin typeface="Roboto"/>
              </a:rPr>
              <a:t>The styles specified in @</a:t>
            </a:r>
            <a:r>
              <a:rPr lang="en-US" altLang="en-US">
                <a:latin typeface="Roboto"/>
                <a:hlinkClick r:id="rId2"/>
              </a:rPr>
              <a:t>Component</a:t>
            </a:r>
            <a:r>
              <a:rPr lang="en-US" altLang="en-US">
                <a:latin typeface="Roboto"/>
              </a:rPr>
              <a:t> metadata apply only within the template of that component. </a:t>
            </a:r>
          </a:p>
        </p:txBody>
      </p:sp>
      <p:sp>
        <p:nvSpPr>
          <p:cNvPr id="9" name="Rectangle 8"/>
          <p:cNvSpPr/>
          <p:nvPr/>
        </p:nvSpPr>
        <p:spPr>
          <a:xfrm>
            <a:off x="822960" y="2604071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Roboto"/>
              </a:rPr>
              <a:t>Styles </a:t>
            </a:r>
            <a:r>
              <a:rPr lang="en-US">
                <a:latin typeface="Roboto"/>
              </a:rPr>
              <a:t>are </a:t>
            </a:r>
            <a:r>
              <a:rPr lang="en-US" i="1">
                <a:solidFill>
                  <a:srgbClr val="FF0000"/>
                </a:solidFill>
                <a:latin typeface="Roboto"/>
              </a:rPr>
              <a:t>not inherited</a:t>
            </a:r>
            <a:r>
              <a:rPr lang="en-US">
                <a:latin typeface="Roboto"/>
              </a:rPr>
              <a:t> by any components nested within the template nor by any content projected into the component.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8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Shadow DOM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0" y="1566598"/>
            <a:ext cx="28031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333333"/>
                </a:solidFill>
                <a:latin typeface="Arial" panose="020B0604020202020204" pitchFamily="34" charset="0"/>
              </a:rPr>
              <a:t>An important aspect of web components is </a:t>
            </a: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</a:rPr>
              <a:t>encapsulation</a:t>
            </a:r>
            <a:r>
              <a:rPr lang="en-US" sz="1400">
                <a:solidFill>
                  <a:srgbClr val="333333"/>
                </a:solidFill>
                <a:latin typeface="Arial" panose="020B0604020202020204" pitchFamily="34" charset="0"/>
              </a:rPr>
              <a:t> — being able to</a:t>
            </a: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</a:rPr>
              <a:t> keep the markup structure, style, and behavior hidden and separate from other code on the page </a:t>
            </a:r>
            <a:r>
              <a:rPr lang="en-US" sz="1400">
                <a:solidFill>
                  <a:srgbClr val="333333"/>
                </a:solidFill>
                <a:latin typeface="Arial" panose="020B0604020202020204" pitchFamily="34" charset="0"/>
              </a:rPr>
              <a:t>so that different parts do not clash, and the code can be kept nice and clean. </a:t>
            </a:r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822960" y="3991437"/>
            <a:ext cx="7711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https://developer.mozilla.org/en-US/docs/Web/Web_Components/Using_shadow_DOM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947" y="1506725"/>
            <a:ext cx="4780453" cy="228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6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3485080"/>
            <a:ext cx="2591162" cy="12003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65001" y="1303021"/>
            <a:ext cx="4572000" cy="1600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@Component({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selector: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'app-child'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template: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`&lt;h3&gt;A&lt;/h3&gt;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&lt;p&gt;B &lt;span&gt;C&lt;/span&gt;&lt;/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p</a:t>
            </a:r>
            <a:r>
              <a:rPr lang="en-US" sz="1400" smtClean="0">
                <a:solidFill>
                  <a:srgbClr val="CE9178"/>
                </a:solidFill>
                <a:latin typeface="Consolas" panose="020B0609020204030204" pitchFamily="49" charset="0"/>
              </a:rPr>
              <a:t>&gt;`</a:t>
            </a:r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styles: [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p{color:red</a:t>
            </a:r>
            <a:r>
              <a:rPr lang="en-US" sz="1400" smtClean="0">
                <a:solidFill>
                  <a:srgbClr val="CE9178"/>
                </a:solidFill>
                <a:latin typeface="Consolas" panose="020B0609020204030204" pitchFamily="49" charset="0"/>
              </a:rPr>
              <a:t>}`</a:t>
            </a:r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1400" smtClean="0">
                <a:solidFill>
                  <a:srgbClr val="FFC000"/>
                </a:solidFill>
                <a:latin typeface="Consolas" panose="020B0609020204030204" pitchFamily="49" charset="0"/>
              </a:rPr>
              <a:t>encapsulation:</a:t>
            </a:r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ViewEncapsulation.None</a:t>
            </a:r>
          </a:p>
          <a:p>
            <a:pPr lvl="1"/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283" y="1399462"/>
            <a:ext cx="2524477" cy="16956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762" y="3485080"/>
            <a:ext cx="3248478" cy="117173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12762" y="3095150"/>
            <a:ext cx="1973617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Emulated (default)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5001" y="3095150"/>
            <a:ext cx="58221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None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85777" y="1043464"/>
            <a:ext cx="78098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Native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897" y="3059979"/>
            <a:ext cx="2048161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0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6255" y="2110085"/>
            <a:ext cx="38314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Components</a:t>
            </a:r>
            <a:endParaRPr lang="en-US" sz="5400" b="1" cap="none" spc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4846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303283" y="1881352"/>
            <a:ext cx="1450428" cy="5885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styles.css</a:t>
            </a:r>
          </a:p>
          <a:p>
            <a:pPr algn="ctr"/>
            <a:r>
              <a:rPr lang="en-US" sz="1400" smtClean="0"/>
              <a:t>(M)</a:t>
            </a:r>
            <a:endParaRPr lang="en-US" sz="1400"/>
          </a:p>
        </p:txBody>
      </p:sp>
      <p:sp>
        <p:nvSpPr>
          <p:cNvPr id="15" name="Rectangle 14"/>
          <p:cNvSpPr/>
          <p:nvPr/>
        </p:nvSpPr>
        <p:spPr>
          <a:xfrm>
            <a:off x="1114097" y="2795751"/>
            <a:ext cx="1828800" cy="5885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parent.component.css</a:t>
            </a:r>
          </a:p>
          <a:p>
            <a:pPr algn="ctr"/>
            <a:r>
              <a:rPr lang="en-US" sz="1400" smtClean="0"/>
              <a:t>(P)</a:t>
            </a:r>
            <a:endParaRPr lang="en-US" sz="1400"/>
          </a:p>
        </p:txBody>
      </p:sp>
      <p:sp>
        <p:nvSpPr>
          <p:cNvPr id="19" name="Rectangle 18"/>
          <p:cNvSpPr/>
          <p:nvPr/>
        </p:nvSpPr>
        <p:spPr>
          <a:xfrm>
            <a:off x="1114097" y="3710150"/>
            <a:ext cx="1828800" cy="5885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child.component.css</a:t>
            </a:r>
          </a:p>
          <a:p>
            <a:pPr algn="ctr"/>
            <a:r>
              <a:rPr lang="en-US" sz="1400" smtClean="0"/>
              <a:t>(C)</a:t>
            </a:r>
            <a:endParaRPr 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3518732" y="1881352"/>
            <a:ext cx="107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rgbClr val="0070C0"/>
                </a:solidFill>
              </a:rPr>
              <a:t>Emulated</a:t>
            </a:r>
          </a:p>
          <a:p>
            <a:pPr algn="ctr"/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(default)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34279" y="1881352"/>
            <a:ext cx="78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Native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15199" y="188135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None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67397" y="290537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M-&gt;P &amp; P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567397" y="371014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M-&gt;C &amp; C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783404" y="290537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777358" y="373290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355888" y="381977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 &amp; C-&gt;M</a:t>
            </a:r>
          </a:p>
          <a:p>
            <a:r>
              <a:rPr lang="en-US" smtClean="0">
                <a:solidFill>
                  <a:srgbClr val="FF0000"/>
                </a:solidFill>
              </a:rPr>
              <a:t>M-&gt;P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15199" y="2905374"/>
            <a:ext cx="106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 &amp; P-&gt;M</a:t>
            </a:r>
          </a:p>
          <a:p>
            <a:r>
              <a:rPr lang="en-US" smtClean="0">
                <a:solidFill>
                  <a:srgbClr val="FF0000"/>
                </a:solidFill>
              </a:rPr>
              <a:t>M-&gt;C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43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4733" y="2110085"/>
            <a:ext cx="53545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Custom Directives</a:t>
            </a:r>
            <a:endParaRPr lang="en-US" sz="5400" b="1" cap="none" spc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900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4804" y="1605588"/>
            <a:ext cx="589213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Creating Attribute Directives</a:t>
            </a:r>
            <a:endParaRPr lang="en-US" sz="5400" b="1" cap="none" spc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369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Creating </a:t>
            </a:r>
            <a:r>
              <a:rPr lang="en-US" b="1"/>
              <a:t>Attribute Directive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543267"/>
            <a:ext cx="7376160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@Directive({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selector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'[appBasicHighLight]'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2281931"/>
            <a:ext cx="737616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BasicHighLightDirective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OnInit {</a:t>
            </a:r>
          </a:p>
          <a:p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	constructor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elementRef : ElementRef) { }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ngOnInit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		this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.elementRef.nativeElement.style.backgroundColor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'green'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3928183"/>
            <a:ext cx="7376160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appBasicHighLight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Style from basic highlight directive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Renderer2</a:t>
            </a:r>
            <a:endParaRPr lang="en-US" b="1"/>
          </a:p>
        </p:txBody>
      </p:sp>
      <p:sp>
        <p:nvSpPr>
          <p:cNvPr id="4" name="Rectangle 3"/>
          <p:cNvSpPr/>
          <p:nvPr/>
        </p:nvSpPr>
        <p:spPr>
          <a:xfrm>
            <a:off x="822960" y="4152822"/>
            <a:ext cx="3429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https://alligator.io/angular/using-renderer2/</a:t>
            </a:r>
          </a:p>
        </p:txBody>
      </p:sp>
      <p:sp>
        <p:nvSpPr>
          <p:cNvPr id="5" name="Rectangle 4"/>
          <p:cNvSpPr/>
          <p:nvPr/>
        </p:nvSpPr>
        <p:spPr>
          <a:xfrm>
            <a:off x="822960" y="1497941"/>
            <a:ext cx="75438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555555"/>
                </a:solidFill>
                <a:latin typeface="-apple-system"/>
              </a:rPr>
              <a:t>The Renderer2 class is an abstraction provided by Angular in the form of a service that allows to manipulate elements of your app without having to touch the DOM directly</a:t>
            </a:r>
            <a:r>
              <a:rPr lang="en-US" sz="1400">
                <a:solidFill>
                  <a:srgbClr val="555555"/>
                </a:solidFill>
                <a:latin typeface="-apple-system"/>
              </a:rPr>
              <a:t>. </a:t>
            </a:r>
            <a:endParaRPr lang="en-US" sz="1400" smtClean="0">
              <a:solidFill>
                <a:srgbClr val="555555"/>
              </a:solidFill>
              <a:latin typeface="-apple-system"/>
            </a:endParaRPr>
          </a:p>
          <a:p>
            <a:endParaRPr lang="en-US" sz="1400">
              <a:solidFill>
                <a:srgbClr val="555555"/>
              </a:solidFill>
              <a:latin typeface="-apple-system"/>
            </a:endParaRPr>
          </a:p>
          <a:p>
            <a:r>
              <a:rPr lang="en-US" sz="1400" smtClean="0">
                <a:solidFill>
                  <a:srgbClr val="555555"/>
                </a:solidFill>
                <a:latin typeface="-apple-system"/>
              </a:rPr>
              <a:t>This </a:t>
            </a:r>
            <a:r>
              <a:rPr lang="en-US" sz="1400">
                <a:solidFill>
                  <a:srgbClr val="555555"/>
                </a:solidFill>
                <a:latin typeface="-apple-system"/>
              </a:rPr>
              <a:t>is the </a:t>
            </a:r>
            <a:r>
              <a:rPr lang="en-US" sz="1400">
                <a:solidFill>
                  <a:srgbClr val="FF0000"/>
                </a:solidFill>
                <a:latin typeface="-apple-system"/>
              </a:rPr>
              <a:t>recommended</a:t>
            </a:r>
            <a:r>
              <a:rPr lang="en-US" sz="1400">
                <a:solidFill>
                  <a:srgbClr val="555555"/>
                </a:solidFill>
                <a:latin typeface="-apple-system"/>
              </a:rPr>
              <a:t> </a:t>
            </a:r>
            <a:r>
              <a:rPr lang="en-US" sz="1400" smtClean="0">
                <a:solidFill>
                  <a:srgbClr val="555555"/>
                </a:solidFill>
                <a:latin typeface="-apple-system"/>
              </a:rPr>
              <a:t>in </a:t>
            </a:r>
            <a:r>
              <a:rPr lang="en-US" sz="1400">
                <a:solidFill>
                  <a:srgbClr val="555555"/>
                </a:solidFill>
                <a:latin typeface="-apple-system"/>
              </a:rPr>
              <a:t>environments that don’t have DOM access, like on the server, in a web worker or on native mobile.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7150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Using </a:t>
            </a:r>
            <a:r>
              <a:rPr lang="en-US" b="1" smtClean="0"/>
              <a:t>Renderer2</a:t>
            </a:r>
            <a:endParaRPr lang="en-US" b="1"/>
          </a:p>
        </p:txBody>
      </p:sp>
      <p:sp>
        <p:nvSpPr>
          <p:cNvPr id="6" name="Rectangle 5"/>
          <p:cNvSpPr/>
          <p:nvPr/>
        </p:nvSpPr>
        <p:spPr>
          <a:xfrm>
            <a:off x="990600" y="1543267"/>
            <a:ext cx="737616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@Directive({</a:t>
            </a:r>
          </a:p>
          <a:p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</a:rPr>
              <a:t>	selector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>
                <a:solidFill>
                  <a:srgbClr val="A31515"/>
                </a:solidFill>
                <a:latin typeface="Consolas" panose="020B0609020204030204" pitchFamily="49" charset="0"/>
              </a:rPr>
              <a:t>'[</a:t>
            </a:r>
            <a:r>
              <a:rPr lang="en-US" sz="1200" smtClean="0">
                <a:solidFill>
                  <a:srgbClr val="A31515"/>
                </a:solidFill>
                <a:latin typeface="Consolas" panose="020B0609020204030204" pitchFamily="49" charset="0"/>
              </a:rPr>
              <a:t>appBetterHighLight</a:t>
            </a:r>
            <a:r>
              <a:rPr lang="en-US" sz="1200">
                <a:solidFill>
                  <a:srgbClr val="A31515"/>
                </a:solidFill>
                <a:latin typeface="Consolas" panose="020B0609020204030204" pitchFamily="49" charset="0"/>
              </a:rPr>
              <a:t>]'</a:t>
            </a:r>
            <a:endParaRPr 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2189598"/>
            <a:ext cx="7376160" cy="18774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BetterHighLightDirective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OnInit {</a:t>
            </a:r>
          </a:p>
          <a:p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	constructor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elemRef:ElementRef</a:t>
            </a:r>
            <a:r>
              <a:rPr lang="en-US" sz="1400" smtClean="0">
                <a:latin typeface="Consolas" panose="020B0609020204030204" pitchFamily="49" charset="0"/>
              </a:rPr>
              <a:t>,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smtClean="0"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renderer:Renderer2</a:t>
            </a:r>
            <a:endParaRPr lang="en-US" sz="1400" b="1"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ngOnInit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.renderer.setStyle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(this.elemRef.nativeElement, ‘background-color’, 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‘blue’)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4224682"/>
            <a:ext cx="7376160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appBetterHighLight</a:t>
            </a:r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Style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better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highlight directive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18480" y="1057989"/>
            <a:ext cx="3195320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/>
              <a:t>platform independent </a:t>
            </a:r>
            <a:r>
              <a:rPr lang="en-US"/>
              <a:t>way of setting properties on our elements</a:t>
            </a:r>
          </a:p>
        </p:txBody>
      </p:sp>
    </p:spTree>
    <p:extLst>
      <p:ext uri="{BB962C8B-B14F-4D97-AF65-F5344CB8AC3E}">
        <p14:creationId xmlns:p14="http://schemas.microsoft.com/office/powerpoint/2010/main" val="44679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@HostListener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0" y="2630090"/>
            <a:ext cx="7543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@HostListener(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'mouseenter'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 mouseover(eventData: Event)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7943" y="1447800"/>
            <a:ext cx="7408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HostListener is the decorator to listen to events triggered on elements the directive is attached 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2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@HostBinding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57943" y="1447800"/>
            <a:ext cx="740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HostBinding is the decorator to bind to host element property.</a:t>
            </a:r>
          </a:p>
        </p:txBody>
      </p:sp>
      <p:sp>
        <p:nvSpPr>
          <p:cNvPr id="3" name="Rectangle 2"/>
          <p:cNvSpPr/>
          <p:nvPr/>
        </p:nvSpPr>
        <p:spPr>
          <a:xfrm>
            <a:off x="957943" y="2063927"/>
            <a:ext cx="74088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@HostBinding(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'style.backgroundColor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backgroundColor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:string; 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7943" y="2643757"/>
            <a:ext cx="740881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@HostListener(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'mouseenter'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 mouseover(eventData: Event)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	this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backgroundColor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'blue'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@HostListener(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'mouseleave'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 mouseleave(eventData: Event)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	this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backgroundColor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'transparent'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4393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Property Binding in Directives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0" y="1634129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@Input() </a:t>
            </a:r>
            <a:r>
              <a:rPr lang="en-US" sz="1400">
                <a:solidFill>
                  <a:srgbClr val="00B050"/>
                </a:solidFill>
                <a:latin typeface="Consolas" panose="020B0609020204030204" pitchFamily="49" charset="0"/>
              </a:rPr>
              <a:t>defaultColor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:string =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'transparent'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@Input() </a:t>
            </a:r>
            <a:r>
              <a:rPr lang="en-US" sz="1400">
                <a:solidFill>
                  <a:srgbClr val="00B050"/>
                </a:solidFill>
                <a:latin typeface="Consolas" panose="020B0609020204030204" pitchFamily="49" charset="0"/>
              </a:rPr>
              <a:t>highlightColor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:string =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'blue'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822960" y="2488457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appBetterHighlight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400">
                <a:solidFill>
                  <a:srgbClr val="00B050"/>
                </a:solidFill>
                <a:latin typeface="Consolas" panose="020B0609020204030204" pitchFamily="49" charset="0"/>
              </a:rPr>
              <a:t>defaultColor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"'yellow'"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400">
                <a:solidFill>
                  <a:srgbClr val="00B050"/>
                </a:solidFill>
                <a:latin typeface="Consolas" panose="020B0609020204030204" pitchFamily="49" charset="0"/>
              </a:rPr>
              <a:t>highlightColor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"'green'"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Style from better highlight directive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41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4804" y="1605588"/>
            <a:ext cx="589213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Creating Structural Directives</a:t>
            </a:r>
            <a:endParaRPr lang="en-US" sz="5400" b="1" cap="none" spc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304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Reusable Component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68931" y="1958080"/>
            <a:ext cx="1251857" cy="6172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Product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Arrow Connector 3"/>
          <p:cNvCxnSpPr>
            <a:endCxn id="12" idx="1"/>
          </p:cNvCxnSpPr>
          <p:nvPr/>
        </p:nvCxnSpPr>
        <p:spPr>
          <a:xfrm>
            <a:off x="3105433" y="2266690"/>
            <a:ext cx="8634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2" idx="3"/>
          </p:cNvCxnSpPr>
          <p:nvPr/>
        </p:nvCxnSpPr>
        <p:spPr>
          <a:xfrm flipV="1">
            <a:off x="5220788" y="2266690"/>
            <a:ext cx="7224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28894" y="2369557"/>
            <a:ext cx="1540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Accept input (info)</a:t>
            </a:r>
            <a:endParaRPr 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20788" y="2388949"/>
            <a:ext cx="1615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Fire event (remove)</a:t>
            </a:r>
            <a:endParaRPr 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5986" y="3306129"/>
            <a:ext cx="6900041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app-product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9CDCFE"/>
                </a:solidFill>
                <a:latin typeface="Consolas" panose="020B0609020204030204" pitchFamily="49" charset="0"/>
              </a:rPr>
              <a:t>[info]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9CDCFE"/>
                </a:solidFill>
                <a:latin typeface="Consolas" panose="020B0609020204030204" pitchFamily="49" charset="0"/>
              </a:rPr>
              <a:t>(remove)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"onProductRemoved()"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app-product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07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/>
          <p:cNvSpPr/>
          <p:nvPr/>
        </p:nvSpPr>
        <p:spPr>
          <a:xfrm>
            <a:off x="1075208" y="3218426"/>
            <a:ext cx="3140814" cy="1040072"/>
          </a:xfrm>
          <a:prstGeom prst="parallelogram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smtClean="0">
                <a:solidFill>
                  <a:schemeClr val="accent2">
                    <a:lumMod val="75000"/>
                  </a:schemeClr>
                </a:solidFill>
              </a:rPr>
              <a:t>DOM</a:t>
            </a:r>
            <a:endParaRPr lang="en-US" sz="12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Views &amp; ViewContainers</a:t>
            </a:r>
            <a:endParaRPr lang="en-US"/>
          </a:p>
        </p:txBody>
      </p:sp>
      <p:sp>
        <p:nvSpPr>
          <p:cNvPr id="5" name="Parallelogram 4"/>
          <p:cNvSpPr/>
          <p:nvPr/>
        </p:nvSpPr>
        <p:spPr>
          <a:xfrm>
            <a:off x="822960" y="2760569"/>
            <a:ext cx="3153103" cy="1136397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smtClean="0"/>
              <a:t>View Container</a:t>
            </a:r>
            <a:endParaRPr lang="en-US" sz="1200"/>
          </a:p>
        </p:txBody>
      </p:sp>
      <p:sp>
        <p:nvSpPr>
          <p:cNvPr id="11" name="Parallelogram 10"/>
          <p:cNvSpPr/>
          <p:nvPr/>
        </p:nvSpPr>
        <p:spPr>
          <a:xfrm>
            <a:off x="1379992" y="2908428"/>
            <a:ext cx="1040542" cy="600108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smtClean="0"/>
              <a:t>View </a:t>
            </a:r>
            <a:endParaRPr lang="en-US" sz="1200"/>
          </a:p>
        </p:txBody>
      </p:sp>
      <p:sp>
        <p:nvSpPr>
          <p:cNvPr id="12" name="Parallelogram 11"/>
          <p:cNvSpPr/>
          <p:nvPr/>
        </p:nvSpPr>
        <p:spPr>
          <a:xfrm>
            <a:off x="1232688" y="2608374"/>
            <a:ext cx="1048125" cy="600108"/>
          </a:xfrm>
          <a:prstGeom prst="parallelogram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smtClean="0"/>
              <a:t>Comp.</a:t>
            </a:r>
            <a:endParaRPr lang="en-US" sz="1200"/>
          </a:p>
        </p:txBody>
      </p:sp>
      <p:sp>
        <p:nvSpPr>
          <p:cNvPr id="14" name="Parallelogram 13"/>
          <p:cNvSpPr/>
          <p:nvPr/>
        </p:nvSpPr>
        <p:spPr>
          <a:xfrm>
            <a:off x="2439189" y="2908428"/>
            <a:ext cx="1040542" cy="600108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smtClean="0"/>
              <a:t>View </a:t>
            </a:r>
            <a:endParaRPr lang="en-US" sz="1200"/>
          </a:p>
        </p:txBody>
      </p:sp>
      <p:sp>
        <p:nvSpPr>
          <p:cNvPr id="15" name="Parallelogram 14"/>
          <p:cNvSpPr/>
          <p:nvPr/>
        </p:nvSpPr>
        <p:spPr>
          <a:xfrm>
            <a:off x="2324151" y="2618318"/>
            <a:ext cx="1048125" cy="600108"/>
          </a:xfrm>
          <a:prstGeom prst="parallelogram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smtClean="0"/>
              <a:t>Comp.</a:t>
            </a:r>
            <a:endParaRPr lang="en-US" sz="1200"/>
          </a:p>
        </p:txBody>
      </p:sp>
      <p:sp>
        <p:nvSpPr>
          <p:cNvPr id="3" name="Rectangle 2"/>
          <p:cNvSpPr/>
          <p:nvPr/>
        </p:nvSpPr>
        <p:spPr>
          <a:xfrm>
            <a:off x="822960" y="1501811"/>
            <a:ext cx="7203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/>
              <a:t>View is the smallest </a:t>
            </a:r>
            <a:r>
              <a:rPr lang="en-US" sz="1400"/>
              <a:t>grouping of display elements that can be created and destroyed together</a:t>
            </a:r>
          </a:p>
        </p:txBody>
      </p:sp>
      <p:sp>
        <p:nvSpPr>
          <p:cNvPr id="4" name="Rectangle 3"/>
          <p:cNvSpPr/>
          <p:nvPr/>
        </p:nvSpPr>
        <p:spPr>
          <a:xfrm>
            <a:off x="5074717" y="2029606"/>
            <a:ext cx="28400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A view that belongs to a component is called a </a:t>
            </a:r>
            <a:r>
              <a:rPr lang="en-US" sz="1400" i="1"/>
              <a:t>host </a:t>
            </a:r>
            <a:r>
              <a:rPr lang="en-US" sz="1400" i="1" smtClean="0"/>
              <a:t>view, represented by ViewRef</a:t>
            </a:r>
            <a:endParaRPr lang="en-US" sz="1400"/>
          </a:p>
        </p:txBody>
      </p:sp>
      <p:sp>
        <p:nvSpPr>
          <p:cNvPr id="7" name="Rectangle 6"/>
          <p:cNvSpPr/>
          <p:nvPr/>
        </p:nvSpPr>
        <p:spPr>
          <a:xfrm>
            <a:off x="5074717" y="2988288"/>
            <a:ext cx="347019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The root view is a component's host view. A host view can be the root of a tree of embedded views, collected in a view container (ViewContainerRef) attached to an anchor element in the hosting component. The view hierarchy is a key part of Angular change detection</a:t>
            </a:r>
          </a:p>
        </p:txBody>
      </p:sp>
    </p:spTree>
    <p:extLst>
      <p:ext uri="{BB962C8B-B14F-4D97-AF65-F5344CB8AC3E}">
        <p14:creationId xmlns:p14="http://schemas.microsoft.com/office/powerpoint/2010/main" val="3306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51034" y="1807780"/>
            <a:ext cx="6810704" cy="2186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View Container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 Types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50428" y="2343807"/>
            <a:ext cx="2585545" cy="130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Embedded View</a:t>
            </a:r>
          </a:p>
          <a:p>
            <a:pPr algn="ctr"/>
            <a:r>
              <a:rPr lang="en-US" smtClean="0"/>
              <a:t>(linked to template)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76648" y="2343807"/>
            <a:ext cx="2585545" cy="130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Host View</a:t>
            </a:r>
          </a:p>
          <a:p>
            <a:pPr algn="ctr"/>
            <a:r>
              <a:rPr lang="en-US" smtClean="0"/>
              <a:t>(linked to component)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9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Understand Structural Directive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23257" y="1647362"/>
            <a:ext cx="58782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&lt;li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*ngFor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"let i of arr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*ngIf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"i%2===1"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This is Odd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&lt;ng-template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[ngIf]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"i%2===0"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This is Even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&lt;/ng-template&gt;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75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Structural Directive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0" y="1415080"/>
            <a:ext cx="7543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@Directive({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selector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'[appUnless]'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UnlessDirective {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@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Input()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appUnless(condition:boolean){</a:t>
            </a:r>
          </a:p>
          <a:p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(!condition) {</a:t>
            </a:r>
          </a:p>
          <a:p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			this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.vcRef.createEmbeddedView(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.templateRef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	this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.vcRef.clear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	constructor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templateRef:TemplateRef&lt;any&gt;,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vcRef: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			ViewContainerRef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488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ngSwitch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0" y="2391273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[ngSwitch]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"value"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*ngSwitchCase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"5"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Five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*ngSwitchCase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"10"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Ten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*ngSwitchCase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"100"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Hundred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*ngSwitchDefault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Default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2960" y="1833300"/>
            <a:ext cx="1377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sz="1400">
                <a:solidFill>
                  <a:srgbClr val="09885A"/>
                </a:solidFill>
                <a:latin typeface="Consolas" panose="020B0609020204030204" pitchFamily="49" charset="0"/>
              </a:rPr>
              <a:t>120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9009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Property &amp; Event Binding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2114" y="1669323"/>
            <a:ext cx="1817914" cy="7140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+mj-lt"/>
              </a:rPr>
              <a:t>HTML Elements</a:t>
            </a:r>
            <a:endParaRPr lang="en-US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5903" y="1669323"/>
            <a:ext cx="1817914" cy="7140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+mj-lt"/>
              </a:rPr>
              <a:t>Directives</a:t>
            </a:r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9692" y="1669323"/>
            <a:ext cx="1817914" cy="71405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+mj-lt"/>
              </a:rPr>
              <a:t>Components</a:t>
            </a:r>
            <a:endParaRPr lang="en-US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32114" y="2776897"/>
            <a:ext cx="1817914" cy="7565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+mj-lt"/>
              </a:rPr>
              <a:t>Native Properties &amp; Events</a:t>
            </a:r>
            <a:endParaRPr lang="en-US" sz="160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85903" y="2749683"/>
            <a:ext cx="1817914" cy="7565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+mj-lt"/>
              </a:rPr>
              <a:t>Custom Properties &amp; Events</a:t>
            </a:r>
            <a:endParaRPr lang="en-US" sz="160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9692" y="2749683"/>
            <a:ext cx="1817914" cy="7565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+mj-lt"/>
              </a:rPr>
              <a:t>Custom Properties &amp; Events</a:t>
            </a:r>
            <a:endParaRPr lang="en-US" sz="160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32115" y="3926974"/>
            <a:ext cx="1817914" cy="587829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&lt;p [innerHTML]&gt;</a:t>
            </a:r>
          </a:p>
          <a:p>
            <a:pPr algn="ctr"/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&lt;button (click)&gt;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85903" y="3926974"/>
            <a:ext cx="1817914" cy="587829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&lt;p [ngClass]&gt;</a:t>
            </a:r>
          </a:p>
          <a:p>
            <a:pPr algn="ctr"/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&lt;div [ngStyle]&gt;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9692" y="3926974"/>
            <a:ext cx="1817914" cy="587829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&lt;some-element (addItem)&gt;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14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923107" y="1447801"/>
            <a:ext cx="2764972" cy="2998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64621" y="1564277"/>
            <a:ext cx="2492829" cy="11462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Component Interaction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56216" y="2346962"/>
            <a:ext cx="1251857" cy="6172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Products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788330" y="3704414"/>
            <a:ext cx="1251857" cy="6172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Product</a:t>
            </a:r>
          </a:p>
          <a:p>
            <a:pPr algn="ctr"/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Info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11038" y="3704415"/>
            <a:ext cx="1251857" cy="617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Product Add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57148" y="2194655"/>
            <a:ext cx="1428209" cy="3483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677886" y="2210980"/>
            <a:ext cx="787035" cy="34453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Add</a:t>
            </a:r>
            <a:endParaRPr lang="en-US" sz="1600"/>
          </a:p>
        </p:txBody>
      </p:sp>
      <p:sp>
        <p:nvSpPr>
          <p:cNvPr id="34" name="Rectangle 33"/>
          <p:cNvSpPr/>
          <p:nvPr/>
        </p:nvSpPr>
        <p:spPr>
          <a:xfrm>
            <a:off x="1064620" y="2902231"/>
            <a:ext cx="2492829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64620" y="3387709"/>
            <a:ext cx="2492829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59178" y="3873187"/>
            <a:ext cx="2492829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8" name="Straight Arrow Connector 37"/>
          <p:cNvCxnSpPr>
            <a:stCxn id="28" idx="0"/>
          </p:cNvCxnSpPr>
          <p:nvPr/>
        </p:nvCxnSpPr>
        <p:spPr>
          <a:xfrm flipV="1">
            <a:off x="5136967" y="2964183"/>
            <a:ext cx="773975" cy="74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7" idx="0"/>
          </p:cNvCxnSpPr>
          <p:nvPr/>
        </p:nvCxnSpPr>
        <p:spPr>
          <a:xfrm>
            <a:off x="6607628" y="2964183"/>
            <a:ext cx="806631" cy="740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11038" y="3058184"/>
            <a:ext cx="1301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</a:p>
          <a:p>
            <a:pPr algn="ctr"/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(Custom event)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25314" y="3058184"/>
            <a:ext cx="1527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Input</a:t>
            </a:r>
          </a:p>
          <a:p>
            <a:pPr algn="ctr"/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(Custom property)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57149" y="1740908"/>
            <a:ext cx="1428208" cy="3483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 animBg="1"/>
      <p:bldP spid="12" grpId="0" animBg="1"/>
      <p:bldP spid="27" grpId="0" animBg="1"/>
      <p:bldP spid="28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42" grpId="0"/>
      <p:bldP spid="44" grpId="0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Property Binding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3888" y="1977796"/>
            <a:ext cx="3836277" cy="1600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@Component({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selector: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'app-product-info'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template: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`&lt;h4&gt;{{title}}&lt;/h4&gt;`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export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ProductInfoComponent {</a:t>
            </a:r>
          </a:p>
          <a:p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FFC000"/>
                </a:solidFill>
                <a:latin typeface="Consolas" panose="020B0609020204030204" pitchFamily="49" charset="0"/>
              </a:rPr>
              <a:t>@</a:t>
            </a:r>
            <a:r>
              <a:rPr lang="en-US" sz="1400">
                <a:solidFill>
                  <a:srgbClr val="FFC000"/>
                </a:solidFill>
                <a:latin typeface="Consolas" panose="020B0609020204030204" pitchFamily="49" charset="0"/>
              </a:rPr>
              <a:t>Input()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title =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'None'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3888" y="3664674"/>
            <a:ext cx="3836277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app-product-info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9CDCFE"/>
                </a:solidFill>
                <a:latin typeface="Consolas" panose="020B0609020204030204" pitchFamily="49" charset="0"/>
              </a:rPr>
              <a:t>[title]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"p.title</a:t>
            </a:r>
            <a:r>
              <a:rPr lang="en-US" sz="140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app-product-info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23944" y="3074136"/>
            <a:ext cx="2868093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C000"/>
                </a:solidFill>
                <a:latin typeface="Consolas" panose="020B0609020204030204" pitchFamily="49" charset="0"/>
              </a:rPr>
              <a:t>@Input(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't'</a:t>
            </a:r>
            <a:r>
              <a:rPr lang="en-US" sz="1400">
                <a:solidFill>
                  <a:srgbClr val="FFC000"/>
                </a:solidFill>
                <a:latin typeface="Consolas" panose="020B0609020204030204" pitchFamily="49" charset="0"/>
              </a:rPr>
              <a:t>)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title =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'None'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23944" y="3664674"/>
            <a:ext cx="3342816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app-product-info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9CDCFE"/>
                </a:solidFill>
                <a:latin typeface="Consolas" panose="020B0609020204030204" pitchFamily="49" charset="0"/>
              </a:rPr>
              <a:t>[t]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"p.title</a:t>
            </a:r>
            <a:r>
              <a:rPr lang="en-US" sz="140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app-product-info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23944" y="270480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Alias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9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Event Binding (EventEmitter)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2960" y="3279001"/>
            <a:ext cx="7543800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FFC000"/>
                </a:solidFill>
                <a:latin typeface="Consolas" panose="020B0609020204030204" pitchFamily="49" charset="0"/>
              </a:rPr>
              <a:t>@Output()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E2FA"/>
                </a:solidFill>
                <a:latin typeface="Consolas" panose="020B0609020204030204" pitchFamily="49" charset="0"/>
              </a:rPr>
              <a:t>productAdded</a:t>
            </a:r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:EventEmitter&lt;any&gt; 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400" smtClean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EventEmitter&lt;any&gt;();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2960" y="3676748"/>
            <a:ext cx="7543800" cy="9541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onAddSubmit(){</a:t>
            </a:r>
          </a:p>
          <a:p>
            <a:r>
              <a:rPr lang="en-US" sz="1400" smtClean="0">
                <a:solidFill>
                  <a:srgbClr val="569CD6"/>
                </a:solidFill>
                <a:latin typeface="Consolas" panose="020B0609020204030204" pitchFamily="49" charset="0"/>
              </a:rPr>
              <a:t>	this</a:t>
            </a:r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.productAdded.emit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({title: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.title</a:t>
            </a:r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price:</a:t>
            </a:r>
            <a:r>
              <a:rPr lang="en-US" sz="1400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.price,stock:</a:t>
            </a:r>
            <a:r>
              <a:rPr lang="en-US" sz="1400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.stock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2960" y="1303021"/>
            <a:ext cx="7543800" cy="1815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@Component({</a:t>
            </a: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selector: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'app-product-add'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template: </a:t>
            </a:r>
            <a:r>
              <a:rPr lang="en-US" sz="1400" smtClean="0">
                <a:solidFill>
                  <a:srgbClr val="CE9178"/>
                </a:solidFill>
                <a:latin typeface="Consolas" panose="020B0609020204030204" pitchFamily="49" charset="0"/>
              </a:rPr>
              <a:t>`&lt;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div&gt;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Title: &lt;input type='text' [(ngModel)]='title'&gt;&lt;br&gt;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Price: &lt;input type='text' [(ngModel)]='price'&gt;&lt;br&gt;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In Stock: &lt;input type='checkbox' [(ngModel)]='stock'&gt;&lt;br&gt;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&lt;button (click)='onAddSubmit()'&gt;Add&lt;/button</a:t>
            </a:r>
            <a:r>
              <a:rPr lang="en-US" sz="1400" smtClean="0">
                <a:solidFill>
                  <a:srgbClr val="CE9178"/>
                </a:solidFill>
                <a:latin typeface="Consolas" panose="020B0609020204030204" pitchFamily="49" charset="0"/>
              </a:rPr>
              <a:t>&gt;&lt;/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div</a:t>
            </a:r>
            <a:r>
              <a:rPr lang="en-US" sz="1400" smtClean="0">
                <a:solidFill>
                  <a:srgbClr val="CE9178"/>
                </a:solidFill>
                <a:latin typeface="Consolas" panose="020B0609020204030204" pitchFamily="49" charset="0"/>
              </a:rPr>
              <a:t>&gt;`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7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Event Binding </a:t>
            </a:r>
            <a:r>
              <a:rPr lang="en-US" smtClean="0"/>
              <a:t>(EventListener)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0" y="1473690"/>
            <a:ext cx="7543800" cy="3108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@Component({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selector: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'app-products'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template: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`&lt;app-product-add </a:t>
            </a:r>
            <a:r>
              <a:rPr lang="en-US" sz="1400">
                <a:solidFill>
                  <a:srgbClr val="00E2FA"/>
                </a:solidFill>
                <a:latin typeface="Consolas" panose="020B0609020204030204" pitchFamily="49" charset="0"/>
              </a:rPr>
              <a:t>(productAdded)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='onProductAdded($event)'&gt;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&lt;/app-product-add&gt;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&lt;ul</a:t>
            </a:r>
            <a:r>
              <a:rPr lang="en-US" sz="1400" smtClean="0">
                <a:solidFill>
                  <a:srgbClr val="CE9178"/>
                </a:solidFill>
                <a:latin typeface="Consolas" panose="020B0609020204030204" pitchFamily="49" charset="0"/>
              </a:rPr>
              <a:t>&gt;&lt;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li *ngFor="let p of products"&gt;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&lt;app-product-info [t]="p.title"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[p]="p.price" [s]="p.stock"&gt;&lt;/app-product-info</a:t>
            </a:r>
            <a:r>
              <a:rPr lang="en-US" sz="1400" smtClean="0">
                <a:solidFill>
                  <a:srgbClr val="CE9178"/>
                </a:solidFill>
                <a:latin typeface="Consolas" panose="020B0609020204030204" pitchFamily="49" charset="0"/>
              </a:rPr>
              <a:t>&gt;&lt;/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li</a:t>
            </a:r>
            <a:r>
              <a:rPr lang="en-US" sz="1400" smtClean="0">
                <a:solidFill>
                  <a:srgbClr val="CE9178"/>
                </a:solidFill>
                <a:latin typeface="Consolas" panose="020B0609020204030204" pitchFamily="49" charset="0"/>
              </a:rPr>
              <a:t>&gt;&lt;/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ul&gt;`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export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ProductsComponent { 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products = [];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onProductAdded(data:any){</a:t>
            </a:r>
          </a:p>
          <a:p>
            <a:pPr lvl="1"/>
            <a:r>
              <a:rPr lang="en-US" sz="1400" smtClean="0">
                <a:solidFill>
                  <a:srgbClr val="569CD6"/>
                </a:solidFill>
                <a:latin typeface="Consolas" panose="020B0609020204030204" pitchFamily="49" charset="0"/>
              </a:rPr>
              <a:t>	this</a:t>
            </a:r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.products.push(data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27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Local References in Template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0" y="1645610"/>
            <a:ext cx="7543800" cy="322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 reference </a:t>
            </a:r>
            <a:r>
              <a:rPr 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 reference to </a:t>
            </a:r>
            <a:r>
              <a:rPr lang="en-US" sz="14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 node.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2960" y="2541556"/>
            <a:ext cx="3455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titleInput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2960" y="3068811"/>
            <a:ext cx="6797040" cy="274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onAddItem(titleInput)"</a:t>
            </a:r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&lt;/button&gt;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2960" y="3720327"/>
            <a:ext cx="7543800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onAddItem(</a:t>
            </a:r>
            <a:r>
              <a:rPr lang="en-US" sz="1400" smtClean="0">
                <a:solidFill>
                  <a:srgbClr val="0070C0"/>
                </a:solidFill>
                <a:latin typeface="Consolas" panose="020B0609020204030204" pitchFamily="49" charset="0"/>
              </a:rPr>
              <a:t>titleInput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:HTMLInputElement)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	this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.itemAdded.emit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type: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smtClean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title:</a:t>
            </a:r>
            <a:r>
              <a:rPr lang="en-US" sz="1400">
                <a:solidFill>
                  <a:srgbClr val="0070C0"/>
                </a:solidFill>
                <a:latin typeface="Consolas" panose="020B0609020204030204" pitchFamily="49" charset="0"/>
              </a:rPr>
              <a:t>titleInput.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822960" y="2356890"/>
            <a:ext cx="7543800" cy="120551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r"/>
            <a:r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3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8159</TotalTime>
  <Words>1210</Words>
  <Application>Microsoft Office PowerPoint</Application>
  <PresentationFormat>On-screen Show (16:9)</PresentationFormat>
  <Paragraphs>280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Calibri</vt:lpstr>
      <vt:lpstr>Arial</vt:lpstr>
      <vt:lpstr>Merriweather</vt:lpstr>
      <vt:lpstr>Calibri Light</vt:lpstr>
      <vt:lpstr>Times New Roman</vt:lpstr>
      <vt:lpstr>Roboto</vt:lpstr>
      <vt:lpstr>-apple-system</vt:lpstr>
      <vt:lpstr>Consolas</vt:lpstr>
      <vt:lpstr>Retrospect</vt:lpstr>
      <vt:lpstr>Working with Angular</vt:lpstr>
      <vt:lpstr>PowerPoint Presentation</vt:lpstr>
      <vt:lpstr>Building Reusable Component</vt:lpstr>
      <vt:lpstr>Property &amp; Event Binding</vt:lpstr>
      <vt:lpstr>Component Interaction</vt:lpstr>
      <vt:lpstr>Custom Property Binding</vt:lpstr>
      <vt:lpstr>Custom Event Binding (EventEmitter)</vt:lpstr>
      <vt:lpstr>Custom Event Binding (EventListener)</vt:lpstr>
      <vt:lpstr>Using Local References in Template</vt:lpstr>
      <vt:lpstr>@ViewChild</vt:lpstr>
      <vt:lpstr>Content Projection</vt:lpstr>
      <vt:lpstr>ng-content</vt:lpstr>
      <vt:lpstr>@ContentChild</vt:lpstr>
      <vt:lpstr>Change Detection</vt:lpstr>
      <vt:lpstr>Lifecycle Hooks</vt:lpstr>
      <vt:lpstr>PowerPoint Presentation</vt:lpstr>
      <vt:lpstr>Style Scope</vt:lpstr>
      <vt:lpstr>Shadow DOM</vt:lpstr>
      <vt:lpstr>Modes</vt:lpstr>
      <vt:lpstr>Flow</vt:lpstr>
      <vt:lpstr>PowerPoint Presentation</vt:lpstr>
      <vt:lpstr>PowerPoint Presentation</vt:lpstr>
      <vt:lpstr>Creating Attribute Directive</vt:lpstr>
      <vt:lpstr>Renderer2</vt:lpstr>
      <vt:lpstr>Using Renderer2</vt:lpstr>
      <vt:lpstr>@HostListener</vt:lpstr>
      <vt:lpstr>@HostBinding</vt:lpstr>
      <vt:lpstr>Custom Property Binding in Directives</vt:lpstr>
      <vt:lpstr>PowerPoint Presentation</vt:lpstr>
      <vt:lpstr>Views &amp; ViewContainers</vt:lpstr>
      <vt:lpstr>View Types</vt:lpstr>
      <vt:lpstr>Understand Structural Directive</vt:lpstr>
      <vt:lpstr>Creating Structural Directive</vt:lpstr>
      <vt:lpstr>Using ngSwitch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Krishnan, Vimalathithan (Cognizant)</dc:creator>
  <cp:lastModifiedBy>Krishnan, Vimalathithan (Cognizant)</cp:lastModifiedBy>
  <cp:revision>359</cp:revision>
  <dcterms:modified xsi:type="dcterms:W3CDTF">2018-11-22T07:12:20Z</dcterms:modified>
</cp:coreProperties>
</file>