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9" r:id="rId3"/>
    <p:sldId id="258" r:id="rId4"/>
    <p:sldId id="262" r:id="rId5"/>
    <p:sldId id="265" r:id="rId6"/>
    <p:sldId id="266" r:id="rId7"/>
    <p:sldId id="263" r:id="rId8"/>
    <p:sldId id="264" r:id="rId9"/>
    <p:sldId id="267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A86ED4"/>
    <a:srgbClr val="B8E1E2"/>
    <a:srgbClr val="FFFF5D"/>
    <a:srgbClr val="00BED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76" autoAdjust="0"/>
  </p:normalViewPr>
  <p:slideViewPr>
    <p:cSldViewPr snapToGrid="0">
      <p:cViewPr varScale="1">
        <p:scale>
          <a:sx n="88" d="100"/>
          <a:sy n="88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observables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RxJS Library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3791341"/>
            <a:ext cx="3365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https://angular.io/guide/rx-library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960" y="163412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boto"/>
              </a:rPr>
              <a:t>Reactive programming is an asynchronous programming </a:t>
            </a:r>
            <a:r>
              <a:rPr lang="en-US">
                <a:latin typeface="Roboto"/>
              </a:rPr>
              <a:t>paradigm concerned with data streams and the propagation of change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2960" y="2498679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Roboto"/>
              </a:rPr>
              <a:t>RxJS</a:t>
            </a:r>
            <a:r>
              <a:rPr lang="en-US">
                <a:latin typeface="Roboto"/>
              </a:rPr>
              <a:t> (Reactive Extensions for JavaScript) </a:t>
            </a:r>
            <a:r>
              <a:rPr lang="en-US">
                <a:solidFill>
                  <a:srgbClr val="FF0000"/>
                </a:solidFill>
                <a:latin typeface="Roboto"/>
              </a:rPr>
              <a:t>is a library for reactive programming using observables </a:t>
            </a:r>
            <a:r>
              <a:rPr lang="en-US">
                <a:latin typeface="Roboto"/>
              </a:rPr>
              <a:t>that makes it easier to compose asynchronous or </a:t>
            </a:r>
            <a:r>
              <a:rPr lang="en-US">
                <a:latin typeface="Roboto"/>
              </a:rPr>
              <a:t>callback-based </a:t>
            </a:r>
            <a:r>
              <a:rPr lang="en-US" smtClean="0">
                <a:latin typeface="Roboto"/>
              </a:rPr>
              <a:t>code.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19943" y="3418115"/>
            <a:ext cx="4452257" cy="653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smtClean="0"/>
              <a:t>Needs to be</a:t>
            </a:r>
          </a:p>
          <a:p>
            <a:r>
              <a:rPr lang="en-US" sz="1200" smtClean="0"/>
              <a:t>handled by</a:t>
            </a:r>
          </a:p>
          <a:p>
            <a:r>
              <a:rPr lang="en-US" sz="1200" smtClean="0"/>
              <a:t>developer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Observables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73829" y="1600199"/>
            <a:ext cx="3156857" cy="337457"/>
          </a:xfrm>
          <a:prstGeom prst="rect">
            <a:avLst/>
          </a:prstGeom>
          <a:solidFill>
            <a:srgbClr val="A86E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Observable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2873829" y="1937656"/>
            <a:ext cx="3156857" cy="536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Data </a:t>
            </a:r>
            <a:r>
              <a:rPr lang="en-US" sz="1400" smtClean="0"/>
              <a:t>Sources</a:t>
            </a:r>
          </a:p>
          <a:p>
            <a:pPr algn="ctr"/>
            <a:r>
              <a:rPr lang="en-US" sz="1400" smtClean="0"/>
              <a:t>(user inputs) events, http requests, ..</a:t>
            </a:r>
            <a:endParaRPr lang="en-US" sz="1400"/>
          </a:p>
        </p:txBody>
      </p:sp>
      <p:sp>
        <p:nvSpPr>
          <p:cNvPr id="6" name="Right Arrow 5"/>
          <p:cNvSpPr/>
          <p:nvPr/>
        </p:nvSpPr>
        <p:spPr>
          <a:xfrm>
            <a:off x="1807029" y="2811778"/>
            <a:ext cx="5519057" cy="41093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Stream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2873829" y="4153985"/>
            <a:ext cx="3156857" cy="337457"/>
          </a:xfrm>
          <a:prstGeom prst="rect">
            <a:avLst/>
          </a:prstGeom>
          <a:solidFill>
            <a:srgbClr val="A86E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Observer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2873829" y="3523703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Handle 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6957" y="3523703"/>
            <a:ext cx="990600" cy="457200"/>
          </a:xfrm>
          <a:prstGeom prst="rect">
            <a:avLst/>
          </a:prstGeom>
          <a:solidFill>
            <a:srgbClr val="FF4F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Handle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0086" y="3523703"/>
            <a:ext cx="990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Handle Completion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4452257" y="2474321"/>
            <a:ext cx="1" cy="41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46813" y="3136081"/>
            <a:ext cx="5444" cy="29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813" y="252488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Publish</a:t>
            </a:r>
            <a:endParaRPr 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4446813" y="3125580"/>
            <a:ext cx="78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Subscribe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188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Observable Example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8499" y="2531610"/>
            <a:ext cx="1676400" cy="15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 Validation Service</a:t>
            </a:r>
          </a:p>
          <a:p>
            <a:pPr algn="ctr"/>
            <a:r>
              <a:rPr lang="en-US" smtClean="0"/>
              <a:t>(REST API)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4828" y="2046514"/>
            <a:ext cx="1926771" cy="22533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smtClean="0"/>
              <a:t>Observable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12398" y="2511877"/>
            <a:ext cx="1616802" cy="16355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Subscriber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001" y="1894114"/>
            <a:ext cx="1926771" cy="225334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 algn="ctr"/>
            <a:r>
              <a:rPr lang="en-US" smtClean="0"/>
              <a:t>Observer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7985" y="2359478"/>
            <a:ext cx="1616802" cy="16355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Subscription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3037114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data</a:t>
            </a:r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3733800" y="3402465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error</a:t>
            </a:r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3733800" y="3751485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complete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5960201" y="2884715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data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5960201" y="3250066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error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960201" y="3599086"/>
            <a:ext cx="979714" cy="29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complete</a:t>
            </a:r>
            <a:endParaRPr lang="en-US" sz="1600"/>
          </a:p>
        </p:txBody>
      </p:sp>
      <p:cxnSp>
        <p:nvCxnSpPr>
          <p:cNvPr id="18" name="Straight Arrow Connector 17"/>
          <p:cNvCxnSpPr>
            <a:stCxn id="3" idx="3"/>
            <a:endCxn id="8" idx="1"/>
          </p:cNvCxnSpPr>
          <p:nvPr/>
        </p:nvCxnSpPr>
        <p:spPr>
          <a:xfrm>
            <a:off x="2734899" y="3329666"/>
            <a:ext cx="677499" cy="1"/>
          </a:xfrm>
          <a:prstGeom prst="straightConnector1">
            <a:avLst/>
          </a:prstGeom>
          <a:ln w="28575">
            <a:solidFill>
              <a:srgbClr val="FF4F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5181599" y="3173185"/>
            <a:ext cx="476386" cy="4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Creation and Subscription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3126598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Observables are not executed until a consumer subscribes.</a:t>
            </a:r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906486" y="38426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" y="1419746"/>
            <a:ext cx="75438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Observable, Observer, Subscription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'rxjs'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1828911"/>
            <a:ext cx="75438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myObserverable = Observable.create((observer:Observer&lt;string&gt;)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observer.next(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‘response data'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//observer.error(‘something went wrong');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//observer.complete();</a:t>
            </a:r>
            <a:endParaRPr lang="en-US" sz="140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});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624067"/>
            <a:ext cx="7543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.mySubscription = myObserverable.subscribe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data:string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{},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error:string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)=&gt;{}, 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00B050"/>
                </a:solidFill>
                <a:latin typeface="Consolas" panose="020B0609020204030204" pitchFamily="49" charset="0"/>
              </a:rPr>
              <a:t>()=&gt;{}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Cancellation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" y="2909701"/>
            <a:ext cx="754380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.mySubscription.unsubscribe();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960" y="1514386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Observable subscriptions are cancellable. Unsubscribing removes the listener from receiving further values, and notifies the subscriber function to cancel work.</a:t>
            </a:r>
            <a:endParaRPr lang="en-US" b="0" i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36093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Unsubscribe observables and detach event handlers to avoid </a:t>
            </a:r>
            <a:r>
              <a:rPr lang="en-US"/>
              <a:t>memory </a:t>
            </a:r>
            <a:r>
              <a:rPr lang="en-US" smtClean="0"/>
              <a:t>leaks in ngOnDestroy hook.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Observables in Angular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" y="1706646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Angular makes use of observables as an interface to handle a variety of common asynchronous operations</a:t>
            </a:r>
            <a:r>
              <a:rPr lang="en-US"/>
              <a:t>. </a:t>
            </a:r>
            <a:endParaRPr lang="en-US" smtClean="0"/>
          </a:p>
          <a:p>
            <a:endParaRPr lang="en-US"/>
          </a:p>
          <a:p>
            <a:r>
              <a:rPr lang="en-US" smtClean="0"/>
              <a:t>For </a:t>
            </a:r>
            <a:r>
              <a:rPr lang="en-US"/>
              <a:t>example: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/>
              <a:t>EventEmitter</a:t>
            </a:r>
            <a:r>
              <a:rPr lang="en-US"/>
              <a:t> class extends Observable.</a:t>
            </a:r>
          </a:p>
          <a:p>
            <a:r>
              <a:rPr lang="en-US"/>
              <a:t>The </a:t>
            </a:r>
            <a:r>
              <a:rPr lang="en-US" b="1"/>
              <a:t>HTTP module</a:t>
            </a:r>
            <a:r>
              <a:rPr lang="en-US"/>
              <a:t> uses observables to handle AJAX requests and responses.</a:t>
            </a:r>
          </a:p>
          <a:p>
            <a:r>
              <a:rPr lang="en-US"/>
              <a:t>The </a:t>
            </a:r>
            <a:r>
              <a:rPr lang="en-US" b="1"/>
              <a:t>Router</a:t>
            </a:r>
            <a:r>
              <a:rPr lang="en-US"/>
              <a:t> and </a:t>
            </a:r>
            <a:r>
              <a:rPr lang="en-US" b="1"/>
              <a:t>Forms</a:t>
            </a:r>
            <a:r>
              <a:rPr lang="en-US"/>
              <a:t> modules use observables to listen for and respond to user-input events.</a:t>
            </a:r>
          </a:p>
        </p:txBody>
      </p:sp>
    </p:spTree>
    <p:extLst>
      <p:ext uri="{BB962C8B-B14F-4D97-AF65-F5344CB8AC3E}">
        <p14:creationId xmlns:p14="http://schemas.microsoft.com/office/powerpoint/2010/main" val="228309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Observable Operators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7943" y="2103228"/>
            <a:ext cx="5889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http.get('http://jsonplaceholder.typicode.com/users/')</a:t>
            </a:r>
          </a:p>
          <a:p>
            <a:r>
              <a:rPr lang="en-US"/>
              <a:t>        .</a:t>
            </a:r>
            <a:r>
              <a:rPr lang="en-US">
                <a:solidFill>
                  <a:srgbClr val="FF0000"/>
                </a:solidFill>
              </a:rPr>
              <a:t>flatMap</a:t>
            </a:r>
            <a:r>
              <a:rPr lang="en-US"/>
              <a:t>((response) =&gt; response.json())</a:t>
            </a:r>
          </a:p>
          <a:p>
            <a:r>
              <a:rPr lang="en-US"/>
              <a:t>        .</a:t>
            </a:r>
            <a:r>
              <a:rPr lang="en-US">
                <a:solidFill>
                  <a:srgbClr val="FF0000"/>
                </a:solidFill>
              </a:rPr>
              <a:t>filter</a:t>
            </a:r>
            <a:r>
              <a:rPr lang="en-US"/>
              <a:t>((person) =&gt; person.id &gt; 5)</a:t>
            </a:r>
          </a:p>
          <a:p>
            <a:r>
              <a:rPr lang="en-US"/>
              <a:t>        .</a:t>
            </a:r>
            <a:r>
              <a:rPr lang="en-US">
                <a:solidFill>
                  <a:srgbClr val="FF0000"/>
                </a:solidFill>
              </a:rPr>
              <a:t>map</a:t>
            </a:r>
            <a:r>
              <a:rPr lang="en-US"/>
              <a:t>((person) =&gt; "Dr. " + person.name)</a:t>
            </a:r>
          </a:p>
          <a:p>
            <a:r>
              <a:rPr lang="en-US"/>
              <a:t>        .subscribe((data) =&gt; {</a:t>
            </a:r>
          </a:p>
          <a:p>
            <a:r>
              <a:rPr lang="en-US"/>
              <a:t>          this.doctors.push(data);</a:t>
            </a:r>
          </a:p>
          <a:p>
            <a:r>
              <a:rPr lang="en-US"/>
              <a:t>        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943" y="4422712"/>
            <a:ext cx="1777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https://www.learnrxjs.io/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960" y="1379959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Operators are functions that build on the observables foundation to enable sophisticated manipulation </a:t>
            </a:r>
            <a:r>
              <a:rPr lang="en-US" sz="1600">
                <a:latin typeface="Roboto"/>
              </a:rPr>
              <a:t>of </a:t>
            </a:r>
            <a:r>
              <a:rPr lang="en-US" sz="1600" smtClean="0">
                <a:latin typeface="Roboto"/>
              </a:rPr>
              <a:t>collections.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371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Subject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4012070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https://rxjs-dev.firebaseapp.com/api/index/class/Subject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1621952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A </a:t>
            </a:r>
            <a:r>
              <a:rPr lang="en-US" sz="1400" b="1">
                <a:latin typeface="Roboto"/>
              </a:rPr>
              <a:t>Subject</a:t>
            </a:r>
            <a:r>
              <a:rPr lang="en-US" sz="1400">
                <a:latin typeface="Roboto"/>
              </a:rPr>
              <a:t> is a special type of Observable that allows values to be multicasted to many Observables. Subjects are like EventEmitters.</a:t>
            </a:r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822960" y="2402549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Every Subject is an Observable and an Observer. You can subscribe to a Subject, and you can call next to feed values as well as error and complete.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822960" y="3183146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latin typeface="Roboto"/>
              </a:rPr>
              <a:t>Subject can be a good substitute for EventEmitter.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168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7461</TotalTime>
  <Words>374</Words>
  <Application>Microsoft Office PowerPoint</Application>
  <PresentationFormat>On-screen Show (16:9)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 Light</vt:lpstr>
      <vt:lpstr>Roboto</vt:lpstr>
      <vt:lpstr>Consolas</vt:lpstr>
      <vt:lpstr>Calibri</vt:lpstr>
      <vt:lpstr>Arial</vt:lpstr>
      <vt:lpstr>Retrospect</vt:lpstr>
      <vt:lpstr>Working with Angular</vt:lpstr>
      <vt:lpstr>RxJS Library</vt:lpstr>
      <vt:lpstr>Observables</vt:lpstr>
      <vt:lpstr>Observable Example</vt:lpstr>
      <vt:lpstr>Creation and Subscription</vt:lpstr>
      <vt:lpstr>Cancellation</vt:lpstr>
      <vt:lpstr>Observables in Angular</vt:lpstr>
      <vt:lpstr>Observable Operators</vt:lpstr>
      <vt:lpstr>Subject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Krishnan, Vimalathithan (Cognizant)</cp:lastModifiedBy>
  <cp:revision>351</cp:revision>
  <dcterms:modified xsi:type="dcterms:W3CDTF">2018-11-10T08:03:49Z</dcterms:modified>
</cp:coreProperties>
</file>