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6" r:id="rId2"/>
    <p:sldId id="257" r:id="rId3"/>
    <p:sldId id="286" r:id="rId4"/>
    <p:sldId id="362" r:id="rId5"/>
    <p:sldId id="363" r:id="rId6"/>
    <p:sldId id="384" r:id="rId7"/>
    <p:sldId id="378" r:id="rId8"/>
    <p:sldId id="379" r:id="rId9"/>
    <p:sldId id="380" r:id="rId10"/>
    <p:sldId id="382" r:id="rId11"/>
    <p:sldId id="381" r:id="rId12"/>
    <p:sldId id="383" r:id="rId13"/>
    <p:sldId id="285"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EB9"/>
    <a:srgbClr val="FFF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95" autoAdjust="0"/>
  </p:normalViewPr>
  <p:slideViewPr>
    <p:cSldViewPr>
      <p:cViewPr>
        <p:scale>
          <a:sx n="80" d="100"/>
          <a:sy n="80" d="100"/>
        </p:scale>
        <p:origin x="-92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12/29/2022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13</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12/29/2022</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12/29/2022</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12/29/2022</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12/29/2022</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12/29/2022</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12/29/2022</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12/29/2022</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12/29/2022</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12/29/2022</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12/29/2022</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12/29/2022</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12/29/2022</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12/29/2022</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12/29/2022</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a:solidFill>
                  <a:schemeClr val="tx1"/>
                </a:solidFill>
                <a:effectLst/>
                <a:latin typeface="Arial" pitchFamily="34" charset="0"/>
                <a:cs typeface="Arial" pitchFamily="34" charset="0"/>
              </a:rPr>
              <a:t>CS401 Modern Programming Practices (MPP</a:t>
            </a:r>
            <a:r>
              <a:rPr lang="en-US" sz="3600" b="1" dirty="0">
                <a:solidFill>
                  <a:schemeClr val="tx1"/>
                </a:solidFill>
                <a:effectLst/>
                <a:latin typeface="Arial" pitchFamily="34" charset="0"/>
                <a:cs typeface="Arial" pitchFamily="34" charset="0"/>
              </a:rPr>
              <a:t>)</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Paul </a:t>
            </a:r>
            <a:r>
              <a:rPr lang="en-US" sz="3600" dirty="0" err="1">
                <a:solidFill>
                  <a:schemeClr val="tx1"/>
                </a:solidFill>
                <a:effectLst/>
                <a:latin typeface="Arial" pitchFamily="34" charset="0"/>
                <a:cs typeface="Arial" pitchFamily="34" charset="0"/>
              </a:rPr>
              <a:t>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112EA-B4BF-47DE-997E-D44E24199C39}"/>
              </a:ext>
            </a:extLst>
          </p:cNvPr>
          <p:cNvSpPr>
            <a:spLocks noGrp="1"/>
          </p:cNvSpPr>
          <p:nvPr>
            <p:ph type="title"/>
          </p:nvPr>
        </p:nvSpPr>
        <p:spPr>
          <a:xfrm>
            <a:off x="283030" y="59816"/>
            <a:ext cx="8229600" cy="1143000"/>
          </a:xfrm>
        </p:spPr>
        <p:txBody>
          <a:bodyPr/>
          <a:lstStyle/>
          <a:p>
            <a:r>
              <a:rPr lang="en-US"/>
              <a:t>Setting up a CardLayout</a:t>
            </a:r>
          </a:p>
        </p:txBody>
      </p:sp>
      <p:sp>
        <p:nvSpPr>
          <p:cNvPr id="3" name="Content Placeholder 2">
            <a:extLst>
              <a:ext uri="{FF2B5EF4-FFF2-40B4-BE49-F238E27FC236}">
                <a16:creationId xmlns:a16="http://schemas.microsoft.com/office/drawing/2014/main" xmlns="" id="{3736E17B-C304-4708-92C5-326228882C4A}"/>
              </a:ext>
            </a:extLst>
          </p:cNvPr>
          <p:cNvSpPr>
            <a:spLocks noGrp="1"/>
          </p:cNvSpPr>
          <p:nvPr>
            <p:ph idx="1"/>
          </p:nvPr>
        </p:nvSpPr>
        <p:spPr>
          <a:xfrm>
            <a:off x="5486400" y="1935480"/>
            <a:ext cx="3429000" cy="4389120"/>
          </a:xfrm>
        </p:spPr>
        <p:txBody>
          <a:bodyPr>
            <a:normAutofit/>
          </a:bodyPr>
          <a:lstStyle/>
          <a:p>
            <a:r>
              <a:rPr lang="en-US" sz="1800"/>
              <a:t>Create JPanels that you wish to present</a:t>
            </a:r>
          </a:p>
          <a:p>
            <a:r>
              <a:rPr lang="en-US" sz="1800"/>
              <a:t>Create a new JPanel that will be given CardLayout as its LayoutManager. (Here, this JPanel is called cards.)</a:t>
            </a:r>
          </a:p>
          <a:p>
            <a:r>
              <a:rPr lang="en-US" sz="1800"/>
              <a:t>Add your panels to the CardLayout and specify in the second argument a key that can be used to locate each JPanel in the CardLayout. Here, the keys are "Item 1", "Item 2", and "Item 3".</a:t>
            </a:r>
          </a:p>
        </p:txBody>
      </p:sp>
      <p:sp>
        <p:nvSpPr>
          <p:cNvPr id="4" name="Slide Number Placeholder 3">
            <a:extLst>
              <a:ext uri="{FF2B5EF4-FFF2-40B4-BE49-F238E27FC236}">
                <a16:creationId xmlns:a16="http://schemas.microsoft.com/office/drawing/2014/main" xmlns="" id="{A8AED9E9-F42C-4B27-8A27-8E7FDEA9373D}"/>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746FD891-77DE-4582-8DE6-9553BB5D70D2}"/>
              </a:ext>
            </a:extLst>
          </p:cNvPr>
          <p:cNvPicPr>
            <a:picLocks noChangeAspect="1"/>
          </p:cNvPicPr>
          <p:nvPr/>
        </p:nvPicPr>
        <p:blipFill>
          <a:blip r:embed="rId2"/>
          <a:stretch>
            <a:fillRect/>
          </a:stretch>
        </p:blipFill>
        <p:spPr>
          <a:xfrm>
            <a:off x="1219200" y="1301296"/>
            <a:ext cx="3178630" cy="1986961"/>
          </a:xfrm>
          <a:prstGeom prst="rect">
            <a:avLst/>
          </a:prstGeom>
        </p:spPr>
      </p:pic>
      <p:pic>
        <p:nvPicPr>
          <p:cNvPr id="7" name="Picture 6">
            <a:extLst>
              <a:ext uri="{FF2B5EF4-FFF2-40B4-BE49-F238E27FC236}">
                <a16:creationId xmlns:a16="http://schemas.microsoft.com/office/drawing/2014/main" xmlns="" id="{F9025B59-A425-40C8-B48B-12FD224CFD16}"/>
              </a:ext>
            </a:extLst>
          </p:cNvPr>
          <p:cNvPicPr>
            <a:picLocks noChangeAspect="1"/>
          </p:cNvPicPr>
          <p:nvPr/>
        </p:nvPicPr>
        <p:blipFill>
          <a:blip r:embed="rId3"/>
          <a:stretch>
            <a:fillRect/>
          </a:stretch>
        </p:blipFill>
        <p:spPr>
          <a:xfrm>
            <a:off x="228601" y="3485217"/>
            <a:ext cx="4724400" cy="3283058"/>
          </a:xfrm>
          <a:prstGeom prst="rect">
            <a:avLst/>
          </a:prstGeom>
        </p:spPr>
      </p:pic>
      <p:sp>
        <p:nvSpPr>
          <p:cNvPr id="8" name="TextBox 7">
            <a:extLst>
              <a:ext uri="{FF2B5EF4-FFF2-40B4-BE49-F238E27FC236}">
                <a16:creationId xmlns:a16="http://schemas.microsoft.com/office/drawing/2014/main" xmlns="" id="{F3010D66-61AA-47BC-9E45-755E1C975040}"/>
              </a:ext>
            </a:extLst>
          </p:cNvPr>
          <p:cNvSpPr txBox="1"/>
          <p:nvPr/>
        </p:nvSpPr>
        <p:spPr>
          <a:xfrm>
            <a:off x="5791200" y="6324600"/>
            <a:ext cx="4628560" cy="369332"/>
          </a:xfrm>
          <a:prstGeom prst="rect">
            <a:avLst/>
          </a:prstGeom>
          <a:noFill/>
        </p:spPr>
        <p:txBody>
          <a:bodyPr wrap="square">
            <a:spAutoFit/>
          </a:bodyPr>
          <a:lstStyle/>
          <a:p>
            <a:r>
              <a:rPr lang="en-US" sz="1800"/>
              <a:t>lesson6.lecture.splitpane </a:t>
            </a:r>
            <a:endParaRPr lang="en-US"/>
          </a:p>
        </p:txBody>
      </p:sp>
    </p:spTree>
    <p:extLst>
      <p:ext uri="{BB962C8B-B14F-4D97-AF65-F5344CB8AC3E}">
        <p14:creationId xmlns:p14="http://schemas.microsoft.com/office/powerpoint/2010/main" val="92675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112EA-B4BF-47DE-997E-D44E24199C39}"/>
              </a:ext>
            </a:extLst>
          </p:cNvPr>
          <p:cNvSpPr>
            <a:spLocks noGrp="1"/>
          </p:cNvSpPr>
          <p:nvPr>
            <p:ph type="title"/>
          </p:nvPr>
        </p:nvSpPr>
        <p:spPr>
          <a:xfrm>
            <a:off x="478971" y="428198"/>
            <a:ext cx="8229600" cy="1143000"/>
          </a:xfrm>
        </p:spPr>
        <p:txBody>
          <a:bodyPr>
            <a:normAutofit fontScale="90000"/>
          </a:bodyPr>
          <a:lstStyle/>
          <a:p>
            <a:r>
              <a:rPr lang="en-US" dirty="0">
                <a:solidFill>
                  <a:srgbClr val="0070C0"/>
                </a:solidFill>
              </a:rPr>
              <a:t>Controlling </a:t>
            </a:r>
            <a:r>
              <a:rPr lang="en-US" dirty="0" err="1">
                <a:solidFill>
                  <a:srgbClr val="0070C0"/>
                </a:solidFill>
              </a:rPr>
              <a:t>CardLayout</a:t>
            </a:r>
            <a:r>
              <a:rPr lang="en-US" dirty="0">
                <a:solidFill>
                  <a:srgbClr val="0070C0"/>
                </a:solidFill>
              </a:rPr>
              <a:t> with </a:t>
            </a:r>
            <a:r>
              <a:rPr lang="en-US" dirty="0" err="1">
                <a:solidFill>
                  <a:srgbClr val="0070C0"/>
                </a:solidFill>
              </a:rPr>
              <a:t>JList</a:t>
            </a:r>
            <a:endParaRPr lang="en-US" dirty="0">
              <a:solidFill>
                <a:srgbClr val="0070C0"/>
              </a:solidFill>
            </a:endParaRPr>
          </a:p>
        </p:txBody>
      </p:sp>
      <p:sp>
        <p:nvSpPr>
          <p:cNvPr id="3" name="Content Placeholder 2">
            <a:extLst>
              <a:ext uri="{FF2B5EF4-FFF2-40B4-BE49-F238E27FC236}">
                <a16:creationId xmlns:a16="http://schemas.microsoft.com/office/drawing/2014/main" xmlns="" id="{3736E17B-C304-4708-92C5-326228882C4A}"/>
              </a:ext>
            </a:extLst>
          </p:cNvPr>
          <p:cNvSpPr>
            <a:spLocks noGrp="1"/>
          </p:cNvSpPr>
          <p:nvPr>
            <p:ph idx="1"/>
          </p:nvPr>
        </p:nvSpPr>
        <p:spPr>
          <a:xfrm>
            <a:off x="5486400" y="1935480"/>
            <a:ext cx="3429000" cy="2636520"/>
          </a:xfrm>
        </p:spPr>
        <p:txBody>
          <a:bodyPr>
            <a:normAutofit/>
          </a:bodyPr>
          <a:lstStyle/>
          <a:p>
            <a:r>
              <a:rPr lang="en-US" sz="1800" dirty="0">
                <a:solidFill>
                  <a:srgbClr val="0070C0"/>
                </a:solidFill>
              </a:rPr>
              <a:t>Use a </a:t>
            </a:r>
            <a:r>
              <a:rPr lang="en-US" sz="1800" dirty="0" err="1">
                <a:solidFill>
                  <a:srgbClr val="0070C0"/>
                </a:solidFill>
              </a:rPr>
              <a:t>ListSelectionListener</a:t>
            </a:r>
            <a:r>
              <a:rPr lang="en-US" sz="1800" dirty="0">
                <a:solidFill>
                  <a:srgbClr val="0070C0"/>
                </a:solidFill>
              </a:rPr>
              <a:t> to connect the </a:t>
            </a:r>
            <a:r>
              <a:rPr lang="en-US" sz="1800" dirty="0" err="1">
                <a:solidFill>
                  <a:srgbClr val="0070C0"/>
                </a:solidFill>
              </a:rPr>
              <a:t>JList</a:t>
            </a:r>
            <a:r>
              <a:rPr lang="en-US" sz="1800" dirty="0">
                <a:solidFill>
                  <a:srgbClr val="0070C0"/>
                </a:solidFill>
              </a:rPr>
              <a:t> to the </a:t>
            </a:r>
            <a:r>
              <a:rPr lang="en-US" sz="1800" dirty="0" err="1">
                <a:solidFill>
                  <a:srgbClr val="0070C0"/>
                </a:solidFill>
              </a:rPr>
              <a:t>CardLayout</a:t>
            </a:r>
            <a:endParaRPr lang="en-US" sz="1800" dirty="0">
              <a:solidFill>
                <a:srgbClr val="0070C0"/>
              </a:solidFill>
            </a:endParaRPr>
          </a:p>
          <a:p>
            <a:r>
              <a:rPr lang="en-US" sz="1800" dirty="0">
                <a:solidFill>
                  <a:srgbClr val="0070C0"/>
                </a:solidFill>
              </a:rPr>
              <a:t>When a list item is selected, read the selected value </a:t>
            </a:r>
          </a:p>
          <a:p>
            <a:r>
              <a:rPr lang="en-US" sz="1800" dirty="0">
                <a:solidFill>
                  <a:srgbClr val="0070C0"/>
                </a:solidFill>
              </a:rPr>
              <a:t>Use the value as a key to ask </a:t>
            </a:r>
            <a:r>
              <a:rPr lang="en-US" sz="1800" dirty="0" err="1">
                <a:solidFill>
                  <a:srgbClr val="0070C0"/>
                </a:solidFill>
              </a:rPr>
              <a:t>CardLayout</a:t>
            </a:r>
            <a:r>
              <a:rPr lang="en-US" sz="1800" dirty="0">
                <a:solidFill>
                  <a:srgbClr val="0070C0"/>
                </a:solidFill>
              </a:rPr>
              <a:t> to display the corresponding </a:t>
            </a:r>
            <a:r>
              <a:rPr lang="en-US" sz="1800" dirty="0" err="1">
                <a:solidFill>
                  <a:srgbClr val="0070C0"/>
                </a:solidFill>
              </a:rPr>
              <a:t>JPanel</a:t>
            </a:r>
            <a:r>
              <a:rPr lang="en-US" sz="1800" dirty="0">
                <a:solidFill>
                  <a:srgbClr val="0070C0"/>
                </a:solidFill>
              </a:rPr>
              <a:t>.</a:t>
            </a:r>
          </a:p>
        </p:txBody>
      </p:sp>
      <p:sp>
        <p:nvSpPr>
          <p:cNvPr id="4" name="Slide Number Placeholder 3">
            <a:extLst>
              <a:ext uri="{FF2B5EF4-FFF2-40B4-BE49-F238E27FC236}">
                <a16:creationId xmlns:a16="http://schemas.microsoft.com/office/drawing/2014/main" xmlns="" id="{A8AED9E9-F42C-4B27-8A27-8E7FDEA9373D}"/>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11</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746FD891-77DE-4582-8DE6-9553BB5D70D2}"/>
              </a:ext>
            </a:extLst>
          </p:cNvPr>
          <p:cNvPicPr>
            <a:picLocks noChangeAspect="1"/>
          </p:cNvPicPr>
          <p:nvPr/>
        </p:nvPicPr>
        <p:blipFill>
          <a:blip r:embed="rId2"/>
          <a:stretch>
            <a:fillRect/>
          </a:stretch>
        </p:blipFill>
        <p:spPr>
          <a:xfrm>
            <a:off x="1099457" y="2143079"/>
            <a:ext cx="3178630" cy="1986961"/>
          </a:xfrm>
          <a:prstGeom prst="rect">
            <a:avLst/>
          </a:prstGeom>
        </p:spPr>
      </p:pic>
      <p:pic>
        <p:nvPicPr>
          <p:cNvPr id="7" name="Picture 6">
            <a:extLst>
              <a:ext uri="{FF2B5EF4-FFF2-40B4-BE49-F238E27FC236}">
                <a16:creationId xmlns:a16="http://schemas.microsoft.com/office/drawing/2014/main" xmlns="" id="{1B1F52E9-093E-4172-8647-FE0BB50D7AB6}"/>
              </a:ext>
            </a:extLst>
          </p:cNvPr>
          <p:cNvPicPr>
            <a:picLocks noChangeAspect="1"/>
          </p:cNvPicPr>
          <p:nvPr/>
        </p:nvPicPr>
        <p:blipFill>
          <a:blip r:embed="rId3"/>
          <a:stretch>
            <a:fillRect/>
          </a:stretch>
        </p:blipFill>
        <p:spPr>
          <a:xfrm>
            <a:off x="1099457" y="4572762"/>
            <a:ext cx="6734175" cy="1581150"/>
          </a:xfrm>
          <a:prstGeom prst="rect">
            <a:avLst/>
          </a:prstGeom>
        </p:spPr>
      </p:pic>
      <p:sp>
        <p:nvSpPr>
          <p:cNvPr id="8" name="TextBox 7">
            <a:extLst>
              <a:ext uri="{FF2B5EF4-FFF2-40B4-BE49-F238E27FC236}">
                <a16:creationId xmlns:a16="http://schemas.microsoft.com/office/drawing/2014/main" xmlns="" id="{B1E87B21-0E1F-4920-AD85-A75B410C068E}"/>
              </a:ext>
            </a:extLst>
          </p:cNvPr>
          <p:cNvSpPr txBox="1"/>
          <p:nvPr/>
        </p:nvSpPr>
        <p:spPr>
          <a:xfrm>
            <a:off x="1099457" y="6400800"/>
            <a:ext cx="6901543" cy="369332"/>
          </a:xfrm>
          <a:prstGeom prst="rect">
            <a:avLst/>
          </a:prstGeom>
          <a:noFill/>
        </p:spPr>
        <p:txBody>
          <a:bodyPr wrap="square" rtlCol="0">
            <a:spAutoFit/>
          </a:bodyPr>
          <a:lstStyle/>
          <a:p>
            <a:r>
              <a:rPr lang="en-US"/>
              <a:t> </a:t>
            </a:r>
            <a:r>
              <a:rPr lang="en-US" b="1" i="1"/>
              <a:t>Demo</a:t>
            </a:r>
            <a:r>
              <a:rPr lang="en-US"/>
              <a:t>:    lesson6.lecture.splitpane</a:t>
            </a:r>
          </a:p>
        </p:txBody>
      </p:sp>
    </p:spTree>
    <p:extLst>
      <p:ext uri="{BB962C8B-B14F-4D97-AF65-F5344CB8AC3E}">
        <p14:creationId xmlns:p14="http://schemas.microsoft.com/office/powerpoint/2010/main" val="425018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1A8F0-825D-49FA-B770-7F2F81545E3B}"/>
              </a:ext>
            </a:extLst>
          </p:cNvPr>
          <p:cNvSpPr>
            <a:spLocks noGrp="1"/>
          </p:cNvSpPr>
          <p:nvPr>
            <p:ph type="title"/>
          </p:nvPr>
        </p:nvSpPr>
        <p:spPr/>
        <p:txBody>
          <a:bodyPr>
            <a:normAutofit fontScale="90000"/>
          </a:bodyPr>
          <a:lstStyle/>
          <a:p>
            <a:r>
              <a:rPr lang="en-US" dirty="0">
                <a:solidFill>
                  <a:srgbClr val="0070C0"/>
                </a:solidFill>
              </a:rPr>
              <a:t>Control Function and Appearance of </a:t>
            </a:r>
            <a:r>
              <a:rPr lang="en-US" dirty="0" err="1">
                <a:solidFill>
                  <a:srgbClr val="0070C0"/>
                </a:solidFill>
              </a:rPr>
              <a:t>JList</a:t>
            </a:r>
            <a:r>
              <a:rPr lang="en-US" dirty="0">
                <a:solidFill>
                  <a:srgbClr val="0070C0"/>
                </a:solidFill>
              </a:rPr>
              <a:t> Using a </a:t>
            </a:r>
            <a:r>
              <a:rPr lang="en-US" dirty="0" err="1">
                <a:solidFill>
                  <a:srgbClr val="0070C0"/>
                </a:solidFill>
              </a:rPr>
              <a:t>CellRenderer</a:t>
            </a:r>
            <a:endParaRPr lang="en-US" dirty="0">
              <a:solidFill>
                <a:srgbClr val="0070C0"/>
              </a:solidFill>
            </a:endParaRPr>
          </a:p>
        </p:txBody>
      </p:sp>
      <p:sp>
        <p:nvSpPr>
          <p:cNvPr id="3" name="Content Placeholder 2">
            <a:extLst>
              <a:ext uri="{FF2B5EF4-FFF2-40B4-BE49-F238E27FC236}">
                <a16:creationId xmlns:a16="http://schemas.microsoft.com/office/drawing/2014/main" xmlns="" id="{257A7CDA-CDC4-420A-B66E-78F7309AEAFD}"/>
              </a:ext>
            </a:extLst>
          </p:cNvPr>
          <p:cNvSpPr>
            <a:spLocks noGrp="1"/>
          </p:cNvSpPr>
          <p:nvPr>
            <p:ph idx="1"/>
          </p:nvPr>
        </p:nvSpPr>
        <p:spPr>
          <a:xfrm>
            <a:off x="4191000" y="1935480"/>
            <a:ext cx="4495800" cy="4389120"/>
          </a:xfrm>
        </p:spPr>
        <p:txBody>
          <a:bodyPr>
            <a:normAutofit/>
          </a:bodyPr>
          <a:lstStyle/>
          <a:p>
            <a:r>
              <a:rPr lang="en-US" sz="1800" dirty="0">
                <a:solidFill>
                  <a:srgbClr val="0070C0"/>
                </a:solidFill>
              </a:rPr>
              <a:t>A </a:t>
            </a:r>
            <a:r>
              <a:rPr lang="en-US" sz="1800" dirty="0" err="1">
                <a:solidFill>
                  <a:srgbClr val="0070C0"/>
                </a:solidFill>
              </a:rPr>
              <a:t>CellRenderer</a:t>
            </a:r>
            <a:r>
              <a:rPr lang="en-US" sz="1800" dirty="0">
                <a:solidFill>
                  <a:srgbClr val="0070C0"/>
                </a:solidFill>
              </a:rPr>
              <a:t> allows you to control the color of the list items and to dynamically disable/enable their function for displaying panels in the right pane.</a:t>
            </a:r>
          </a:p>
          <a:p>
            <a:r>
              <a:rPr lang="en-US" sz="1800" dirty="0">
                <a:solidFill>
                  <a:srgbClr val="0070C0"/>
                </a:solidFill>
              </a:rPr>
              <a:t>For this kind of control, the </a:t>
            </a:r>
            <a:r>
              <a:rPr lang="en-US" sz="1800" dirty="0" err="1">
                <a:solidFill>
                  <a:srgbClr val="0070C0"/>
                </a:solidFill>
              </a:rPr>
              <a:t>JList</a:t>
            </a:r>
            <a:r>
              <a:rPr lang="en-US" sz="1800" dirty="0">
                <a:solidFill>
                  <a:srgbClr val="0070C0"/>
                </a:solidFill>
              </a:rPr>
              <a:t> needs to be created using a </a:t>
            </a:r>
            <a:r>
              <a:rPr lang="en-US" sz="1800" dirty="0" err="1">
                <a:solidFill>
                  <a:srgbClr val="0070C0"/>
                </a:solidFill>
              </a:rPr>
              <a:t>ListModel</a:t>
            </a:r>
            <a:r>
              <a:rPr lang="en-US" sz="1800" dirty="0">
                <a:solidFill>
                  <a:srgbClr val="0070C0"/>
                </a:solidFill>
              </a:rPr>
              <a:t> and items inserted into the Model will have both a String value (which is displayed in the left panel) and another value that will determine the properties of each list item (its color, and whether enabled or disabled).</a:t>
            </a:r>
          </a:p>
          <a:p>
            <a:r>
              <a:rPr lang="en-US" sz="1800" dirty="0">
                <a:solidFill>
                  <a:srgbClr val="0070C0"/>
                </a:solidFill>
              </a:rPr>
              <a:t>See the demo:</a:t>
            </a:r>
            <a:br>
              <a:rPr lang="en-US" sz="1800" dirty="0">
                <a:solidFill>
                  <a:srgbClr val="0070C0"/>
                </a:solidFill>
              </a:rPr>
            </a:br>
            <a:r>
              <a:rPr lang="en-US" sz="1800" dirty="0">
                <a:solidFill>
                  <a:srgbClr val="0070C0"/>
                </a:solidFill>
              </a:rPr>
              <a:t>    lesson6.lecture.cellrenderer</a:t>
            </a:r>
          </a:p>
        </p:txBody>
      </p:sp>
      <p:sp>
        <p:nvSpPr>
          <p:cNvPr id="4" name="Slide Number Placeholder 3">
            <a:extLst>
              <a:ext uri="{FF2B5EF4-FFF2-40B4-BE49-F238E27FC236}">
                <a16:creationId xmlns:a16="http://schemas.microsoft.com/office/drawing/2014/main" xmlns="" id="{72A854FD-AF10-49CE-895F-53B5BF649C41}"/>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424A32B4-4CB7-471F-A7CF-9ABBCCCFC748}"/>
              </a:ext>
            </a:extLst>
          </p:cNvPr>
          <p:cNvPicPr>
            <a:picLocks noChangeAspect="1"/>
          </p:cNvPicPr>
          <p:nvPr/>
        </p:nvPicPr>
        <p:blipFill>
          <a:blip r:embed="rId2"/>
          <a:stretch>
            <a:fillRect/>
          </a:stretch>
        </p:blipFill>
        <p:spPr>
          <a:xfrm>
            <a:off x="304800" y="2024062"/>
            <a:ext cx="3657601" cy="3733537"/>
          </a:xfrm>
          <a:prstGeom prst="rect">
            <a:avLst/>
          </a:prstGeom>
        </p:spPr>
      </p:pic>
    </p:spTree>
    <p:extLst>
      <p:ext uri="{BB962C8B-B14F-4D97-AF65-F5344CB8AC3E}">
        <p14:creationId xmlns:p14="http://schemas.microsoft.com/office/powerpoint/2010/main" val="385726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662180" y="1752600"/>
            <a:ext cx="7772400" cy="4114800"/>
          </a:xfrm>
        </p:spPr>
        <p:txBody>
          <a:bodyPr lIns="90488" tIns="44450" rIns="90488" bIns="44450">
            <a:normAutofit lnSpcReduction="10000"/>
          </a:bodyPr>
          <a:lstStyle/>
          <a:p>
            <a:pPr marL="0" indent="0" algn="ctr">
              <a:buNone/>
            </a:pPr>
            <a:r>
              <a:rPr lang="en-US" sz="1800" i="1" dirty="0">
                <a:solidFill>
                  <a:srgbClr val="0070C0"/>
                </a:solidFill>
              </a:rPr>
              <a:t>The self-referral dynamics </a:t>
            </a:r>
          </a:p>
          <a:p>
            <a:pPr marL="0" indent="0" algn="ctr">
              <a:buNone/>
            </a:pPr>
            <a:r>
              <a:rPr lang="en-US" sz="1800" i="1" dirty="0">
                <a:solidFill>
                  <a:srgbClr val="0070C0"/>
                </a:solidFill>
              </a:rPr>
              <a:t>arising from the reflexive association of container classes</a:t>
            </a:r>
          </a:p>
          <a:p>
            <a:pPr marL="0" indent="0" algn="ctr">
              <a:buNone/>
            </a:pPr>
            <a:endParaRPr lang="en-US" sz="1800" dirty="0">
              <a:solidFill>
                <a:srgbClr val="0070C0"/>
              </a:solidFill>
            </a:endParaRPr>
          </a:p>
          <a:p>
            <a:pPr marL="342900" indent="-342900">
              <a:buFont typeface="Wingdings 2"/>
              <a:buAutoNum type="arabicPeriod"/>
            </a:pPr>
            <a:r>
              <a:rPr lang="en-US" sz="1800" dirty="0">
                <a:solidFill>
                  <a:srgbClr val="0070C0"/>
                </a:solidFill>
              </a:rPr>
              <a:t>In Swing, components are placed and arranged in container classes for attractive display. </a:t>
            </a:r>
          </a:p>
          <a:p>
            <a:pPr marL="342900" indent="-342900">
              <a:buFont typeface="Wingdings 2"/>
              <a:buAutoNum type="arabicPeriod"/>
            </a:pPr>
            <a:r>
              <a:rPr lang="en-US" sz="1800" dirty="0">
                <a:solidFill>
                  <a:srgbClr val="0070C0"/>
                </a:solidFill>
              </a:rPr>
              <a:t>In Swing, containers are also considered to be components; this makes it possible to place and arrange container classes inside other container classes. These self-referral dynamics support a much broader range of possibilities in the design of GUIs.</a:t>
            </a:r>
          </a:p>
          <a:p>
            <a:pPr marL="342900" lvl="0" indent="-342900">
              <a:buAutoNum type="arabicPeriod"/>
            </a:pPr>
            <a:endParaRPr lang="en-US" sz="1800" dirty="0">
              <a:solidFill>
                <a:srgbClr val="0070C0"/>
              </a:solidFill>
            </a:endParaRPr>
          </a:p>
          <a:p>
            <a:pPr marL="342900" indent="-342900">
              <a:buFont typeface="+mj-lt"/>
              <a:buAutoNum type="arabicPeriod"/>
            </a:pPr>
            <a:r>
              <a:rPr lang="en-US" sz="1800" b="1" u="sng" dirty="0">
                <a:solidFill>
                  <a:srgbClr val="0070C0"/>
                </a:solidFill>
              </a:rPr>
              <a:t>Transcendental Consciousness: </a:t>
            </a:r>
            <a:r>
              <a:rPr lang="en-US" sz="1800" b="1" dirty="0">
                <a:solidFill>
                  <a:srgbClr val="0070C0"/>
                </a:solidFill>
              </a:rPr>
              <a:t> </a:t>
            </a:r>
            <a:r>
              <a:rPr lang="en-US" sz="1800" dirty="0">
                <a:solidFill>
                  <a:srgbClr val="0070C0"/>
                </a:solidFill>
              </a:rPr>
              <a:t>TC is the self-referral field of all possibilities.</a:t>
            </a:r>
          </a:p>
          <a:p>
            <a:pPr marL="342900" indent="-342900">
              <a:buFont typeface="+mj-lt"/>
              <a:buAutoNum type="arabicPeriod"/>
            </a:pPr>
            <a:r>
              <a:rPr lang="en-US" sz="1800" b="1" u="sng" dirty="0">
                <a:solidFill>
                  <a:srgbClr val="0070C0"/>
                </a:solidFill>
              </a:rPr>
              <a:t>Wholeness moving within itself</a:t>
            </a:r>
            <a:r>
              <a:rPr lang="en-US" sz="1800" dirty="0">
                <a:solidFill>
                  <a:srgbClr val="0070C0"/>
                </a:solidFill>
              </a:rPr>
              <a:t>:  In Unity Consciousness, all activity is appreciated as the self-referral dynamics of one's own Self.</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70C0"/>
                </a:solidFill>
              </a:rPr>
              <a:t>Connecting the Parts of Knowledge With the Wholeness of Knowledge</a:t>
            </a:r>
          </a:p>
        </p:txBody>
      </p:sp>
      <p:cxnSp>
        <p:nvCxnSpPr>
          <p:cNvPr id="48132" name="Straight Connector 4"/>
          <p:cNvCxnSpPr>
            <a:cxnSpLocks noChangeShapeType="1"/>
          </p:cNvCxnSpPr>
          <p:nvPr/>
        </p:nvCxnSpPr>
        <p:spPr bwMode="auto">
          <a:xfrm>
            <a:off x="990600" y="4419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75052" y="392449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3536433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352800"/>
            <a:ext cx="8458200" cy="1362456"/>
          </a:xfrm>
        </p:spPr>
        <p:txBody>
          <a:bodyPr/>
          <a:lstStyle/>
          <a:p>
            <a:pPr algn="ct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Lecture 6: </a:t>
            </a:r>
            <a:br>
              <a:rPr lang="en-US" dirty="0"/>
            </a:br>
            <a:r>
              <a:rPr lang="en-US" dirty="0"/>
              <a:t/>
            </a:r>
            <a:br>
              <a:rPr lang="en-US" dirty="0"/>
            </a:br>
            <a:r>
              <a:rPr lang="en-US" sz="4800" dirty="0">
                <a:effectLst/>
              </a:rPr>
              <a:t>Advanced Swing</a:t>
            </a:r>
            <a:br>
              <a:rPr lang="en-US" sz="4800" dirty="0">
                <a:effectLst/>
              </a:rPr>
            </a:br>
            <a:endParaRPr lang="en-US" sz="4800"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2</a:t>
            </a:fld>
            <a:endParaRPr lang="en-US">
              <a:solidFill>
                <a:srgbClr val="DBF5F9">
                  <a:shade val="90000"/>
                </a:srgb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a:t>Wholeness of the Lesson</a:t>
            </a:r>
            <a:endParaRPr lang="en-US" dirty="0"/>
          </a:p>
        </p:txBody>
      </p:sp>
      <p:sp>
        <p:nvSpPr>
          <p:cNvPr id="3" name="Content Placeholder 2"/>
          <p:cNvSpPr>
            <a:spLocks noGrp="1"/>
          </p:cNvSpPr>
          <p:nvPr>
            <p:ph idx="1"/>
          </p:nvPr>
        </p:nvSpPr>
        <p:spPr>
          <a:xfrm>
            <a:off x="457200" y="1600200"/>
            <a:ext cx="8229600" cy="4389120"/>
          </a:xfrm>
        </p:spPr>
        <p:txBody>
          <a:bodyPr/>
          <a:lstStyle/>
          <a:p>
            <a:pPr marL="0" indent="0">
              <a:buNone/>
            </a:pPr>
            <a:r>
              <a:rPr lang="en-US"/>
              <a:t>Swing </a:t>
            </a:r>
            <a:r>
              <a:rPr lang="en-US" dirty="0"/>
              <a:t>is a windowing toolkit that allows developers to create GUIs that are rich in content and functionality. The ultimate provider of tools for the creation of beautiful and functional content is pure intelligence itself; all creativity arises from this field’s self-interacting dynamics.</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r>
              <a:rPr lang="en-US"/>
              <a:t>to Java's UI Libraries</a:t>
            </a:r>
            <a:endParaRPr lang="en-US" dirty="0"/>
          </a:p>
        </p:txBody>
      </p:sp>
      <p:sp>
        <p:nvSpPr>
          <p:cNvPr id="3" name="Content Placeholder 2"/>
          <p:cNvSpPr>
            <a:spLocks noGrp="1"/>
          </p:cNvSpPr>
          <p:nvPr>
            <p:ph idx="1"/>
          </p:nvPr>
        </p:nvSpPr>
        <p:spPr>
          <a:xfrm>
            <a:off x="457200" y="1935480"/>
            <a:ext cx="8458200" cy="4770120"/>
          </a:xfrm>
        </p:spPr>
        <p:txBody>
          <a:bodyPr>
            <a:normAutofit fontScale="85000" lnSpcReduction="20000"/>
          </a:bodyPr>
          <a:lstStyle/>
          <a:p>
            <a:r>
              <a:rPr lang="en-US" sz="2800" b="1" i="1" dirty="0"/>
              <a:t>Java Swing</a:t>
            </a:r>
            <a:r>
              <a:rPr lang="en-US" sz="2800" dirty="0"/>
              <a:t> is a part of Java Foundation Classes (JFC) that is used to create window-based applications. It is built on the top of AWT (Abstract Windowing Toolkit) API and entirely written in </a:t>
            </a:r>
            <a:r>
              <a:rPr lang="en-US" sz="2800"/>
              <a:t>java.</a:t>
            </a:r>
            <a:br>
              <a:rPr lang="en-US" sz="2800"/>
            </a:br>
            <a:endParaRPr lang="en-US" sz="2800" dirty="0"/>
          </a:p>
          <a:p>
            <a:pPr lvl="0"/>
            <a:r>
              <a:rPr lang="en-US" sz="2800" b="1" i="1" dirty="0"/>
              <a:t>Sun’s AWT. </a:t>
            </a:r>
            <a:r>
              <a:rPr lang="en-US" sz="2800" dirty="0"/>
              <a:t>The original version of Java (jdk1.</a:t>
            </a:r>
            <a:r>
              <a:rPr lang="en-US" sz="1900" b="1" dirty="0">
                <a:latin typeface="Times New Roman" panose="02020603050405020304" pitchFamily="18" charset="0"/>
                <a:cs typeface="Times New Roman" panose="02020603050405020304" pitchFamily="18" charset="0"/>
              </a:rPr>
              <a:t>0</a:t>
            </a:r>
            <a:r>
              <a:rPr lang="en-US" sz="2800" dirty="0"/>
              <a:t>) came with a primitive windowing toolkit (the AWT) for making simple GUIs. GUI components were built by using the native GUI toolkit of the target platform (Windows, </a:t>
            </a:r>
            <a:r>
              <a:rPr lang="en-US" sz="2800" dirty="0" err="1"/>
              <a:t>MacIntosh</a:t>
            </a:r>
            <a:r>
              <a:rPr lang="en-US" sz="2800" dirty="0"/>
              <a:t>, Solaris, </a:t>
            </a:r>
            <a:r>
              <a:rPr lang="en-US" sz="2800" dirty="0" err="1"/>
              <a:t>etc</a:t>
            </a:r>
            <a:r>
              <a:rPr lang="en-US" sz="2800" dirty="0"/>
              <a:t>).  It is platform </a:t>
            </a:r>
            <a:r>
              <a:rPr lang="en-US" sz="2800"/>
              <a:t>dependent.</a:t>
            </a:r>
            <a:br>
              <a:rPr lang="en-US" sz="2800"/>
            </a:br>
            <a:endParaRPr lang="en-US" sz="2800" dirty="0"/>
          </a:p>
          <a:p>
            <a:pPr lvl="0"/>
            <a:r>
              <a:rPr lang="en-US" sz="2800" dirty="0"/>
              <a:t>Unlike AWT, Java Swing provides platform-independent and lightweight components.</a:t>
            </a:r>
          </a:p>
          <a:p>
            <a:pPr marL="0" lvl="0" indent="0">
              <a:buNone/>
            </a:pPr>
            <a:r>
              <a:rPr lang="en-US" sz="2800" dirty="0"/>
              <a:t/>
            </a:r>
            <a:br>
              <a:rPr lang="en-US" sz="2800" dirty="0"/>
            </a:br>
            <a:endParaRPr lang="en-US" sz="2800"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dirty="0">
              <a:solidFill>
                <a:srgbClr val="04617B">
                  <a:shade val="90000"/>
                </a:srgbClr>
              </a:solidFill>
            </a:endParaRPr>
          </a:p>
        </p:txBody>
      </p:sp>
    </p:spTree>
    <p:extLst>
      <p:ext uri="{BB962C8B-B14F-4D97-AF65-F5344CB8AC3E}">
        <p14:creationId xmlns:p14="http://schemas.microsoft.com/office/powerpoint/2010/main" val="37343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57800"/>
          </a:xfrm>
        </p:spPr>
        <p:txBody>
          <a:bodyPr>
            <a:normAutofit fontScale="92500" lnSpcReduction="10000"/>
          </a:bodyPr>
          <a:lstStyle/>
          <a:p>
            <a:pPr lvl="0"/>
            <a:r>
              <a:rPr lang="en-US" b="1" i="1" dirty="0"/>
              <a:t>AWT Still Used.</a:t>
            </a:r>
            <a:r>
              <a:rPr lang="en-US" dirty="0"/>
              <a:t>  Swing components still make use of aspects of the AWT – Swing is built “on top of” the old AWT. In particular, handling of events relies on the old event-handling model.</a:t>
            </a:r>
            <a:br>
              <a:rPr lang="en-US" dirty="0"/>
            </a:br>
            <a:endParaRPr lang="en-US" dirty="0"/>
          </a:p>
          <a:p>
            <a:pPr lvl="0"/>
            <a:r>
              <a:rPr lang="en-US" b="1" i="1" dirty="0" err="1"/>
              <a:t>JavaFX</a:t>
            </a:r>
            <a:r>
              <a:rPr lang="en-US" b="1" i="1" dirty="0"/>
              <a:t>.</a:t>
            </a:r>
            <a:r>
              <a:rPr lang="en-US" dirty="0"/>
              <a:t> In 2014, Oracle declared that Swing libraries would be developed no further, and that the windowing toolkit of choice had become JavaFX. </a:t>
            </a:r>
            <a:br>
              <a:rPr lang="en-US" dirty="0"/>
            </a:br>
            <a:endParaRPr lang="en-US" dirty="0"/>
          </a:p>
          <a:p>
            <a:pPr lvl="0"/>
            <a:r>
              <a:rPr lang="en-US" b="1" i="1" dirty="0"/>
              <a:t>Return of Swing. </a:t>
            </a:r>
            <a:r>
              <a:rPr lang="en-US" dirty="0"/>
              <a:t>In 2018, Oracle announced that, starting with JDK 11, JavaFX will no longer be bundled with the JDK, but will be available through a separate download. On the other hand, Oracle has announced that it will resume support of Swing (along with AWT) in JDK 8 and 11 and for the foreseeable future.</a:t>
            </a:r>
            <a:endParaRPr lang="en-US" b="1" i="1"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spTree>
    <p:extLst>
      <p:ext uri="{BB962C8B-B14F-4D97-AF65-F5344CB8AC3E}">
        <p14:creationId xmlns:p14="http://schemas.microsoft.com/office/powerpoint/2010/main" val="425991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28A1D-64D4-4790-81F3-4C1C03AF1C50}"/>
              </a:ext>
            </a:extLst>
          </p:cNvPr>
          <p:cNvSpPr>
            <a:spLocks noGrp="1"/>
          </p:cNvSpPr>
          <p:nvPr>
            <p:ph type="title"/>
          </p:nvPr>
        </p:nvSpPr>
        <p:spPr>
          <a:xfrm>
            <a:off x="457200" y="704088"/>
            <a:ext cx="3581400" cy="1143000"/>
          </a:xfrm>
        </p:spPr>
        <p:txBody>
          <a:bodyPr/>
          <a:lstStyle/>
          <a:p>
            <a:r>
              <a:rPr lang="en-US" dirty="0">
                <a:solidFill>
                  <a:srgbClr val="FF0000"/>
                </a:solidFill>
              </a:rPr>
              <a:t>Using Tables</a:t>
            </a:r>
            <a:r>
              <a:rPr lang="en-US" dirty="0"/>
              <a:t> </a:t>
            </a:r>
          </a:p>
        </p:txBody>
      </p:sp>
      <p:sp>
        <p:nvSpPr>
          <p:cNvPr id="3" name="Content Placeholder 2">
            <a:extLst>
              <a:ext uri="{FF2B5EF4-FFF2-40B4-BE49-F238E27FC236}">
                <a16:creationId xmlns:a16="http://schemas.microsoft.com/office/drawing/2014/main" xmlns="" id="{BCD91ED8-26FA-4B6B-89C9-E78B4DFF99C2}"/>
              </a:ext>
            </a:extLst>
          </p:cNvPr>
          <p:cNvSpPr>
            <a:spLocks noGrp="1"/>
          </p:cNvSpPr>
          <p:nvPr>
            <p:ph idx="1"/>
          </p:nvPr>
        </p:nvSpPr>
        <p:spPr/>
        <p:txBody>
          <a:bodyPr>
            <a:normAutofit lnSpcReduction="10000"/>
          </a:bodyPr>
          <a:lstStyle/>
          <a:p>
            <a:pPr marL="0" indent="0">
              <a:buNone/>
            </a:pPr>
            <a:r>
              <a:rPr lang="en-US" dirty="0">
                <a:solidFill>
                  <a:srgbClr val="FF0000"/>
                </a:solidFill>
              </a:rPr>
              <a:t>Steps for creating a</a:t>
            </a:r>
            <a:br>
              <a:rPr lang="en-US" dirty="0">
                <a:solidFill>
                  <a:srgbClr val="FF0000"/>
                </a:solidFill>
              </a:rPr>
            </a:br>
            <a:r>
              <a:rPr lang="en-US" dirty="0">
                <a:solidFill>
                  <a:srgbClr val="FF0000"/>
                </a:solidFill>
              </a:rPr>
              <a:t>table in Swing:</a:t>
            </a:r>
          </a:p>
          <a:p>
            <a:pPr marL="0" indent="0">
              <a:buNone/>
            </a:pPr>
            <a:r>
              <a:rPr lang="en-US" dirty="0">
                <a:solidFill>
                  <a:srgbClr val="FF0000"/>
                </a:solidFill>
              </a:rPr>
              <a:t>1. Create a new </a:t>
            </a:r>
            <a:r>
              <a:rPr lang="en-US" dirty="0" err="1">
                <a:solidFill>
                  <a:srgbClr val="FF0000"/>
                </a:solidFill>
              </a:rPr>
              <a:t>JTable</a:t>
            </a:r>
            <a:r>
              <a:rPr lang="en-US" dirty="0">
                <a:solidFill>
                  <a:srgbClr val="FF0000"/>
                </a:solidFill>
              </a:rPr>
              <a:t/>
            </a:r>
            <a:br>
              <a:rPr lang="en-US" dirty="0">
                <a:solidFill>
                  <a:srgbClr val="FF0000"/>
                </a:solidFill>
              </a:rPr>
            </a:br>
            <a:r>
              <a:rPr lang="en-US" dirty="0">
                <a:solidFill>
                  <a:srgbClr val="FF0000"/>
                </a:solidFill>
              </a:rPr>
              <a:t>2. Embed the table in </a:t>
            </a:r>
            <a:br>
              <a:rPr lang="en-US" dirty="0">
                <a:solidFill>
                  <a:srgbClr val="FF0000"/>
                </a:solidFill>
              </a:rPr>
            </a:br>
            <a:r>
              <a:rPr lang="en-US" dirty="0">
                <a:solidFill>
                  <a:srgbClr val="FF0000"/>
                </a:solidFill>
              </a:rPr>
              <a:t>a </a:t>
            </a:r>
            <a:r>
              <a:rPr lang="en-US" dirty="0" err="1">
                <a:solidFill>
                  <a:srgbClr val="FF0000"/>
                </a:solidFill>
              </a:rPr>
              <a:t>JScrollPane</a:t>
            </a:r>
            <a:endParaRPr lang="en-US" dirty="0">
              <a:solidFill>
                <a:srgbClr val="FF0000"/>
              </a:solidFill>
            </a:endParaRPr>
          </a:p>
          <a:p>
            <a:pPr marL="0" indent="0">
              <a:buNone/>
            </a:pPr>
            <a:r>
              <a:rPr lang="en-US" dirty="0">
                <a:solidFill>
                  <a:srgbClr val="FF0000"/>
                </a:solidFill>
              </a:rPr>
              <a:t>3. Add the </a:t>
            </a:r>
            <a:r>
              <a:rPr lang="en-US" dirty="0" err="1">
                <a:solidFill>
                  <a:srgbClr val="FF0000"/>
                </a:solidFill>
              </a:rPr>
              <a:t>scrollpane</a:t>
            </a:r>
            <a:r>
              <a:rPr lang="en-US" dirty="0">
                <a:solidFill>
                  <a:srgbClr val="FF0000"/>
                </a:solidFill>
              </a:rPr>
              <a:t> </a:t>
            </a:r>
            <a:br>
              <a:rPr lang="en-US" dirty="0">
                <a:solidFill>
                  <a:srgbClr val="FF0000"/>
                </a:solidFill>
              </a:rPr>
            </a:br>
            <a:r>
              <a:rPr lang="en-US" dirty="0">
                <a:solidFill>
                  <a:srgbClr val="FF0000"/>
                </a:solidFill>
              </a:rPr>
              <a:t>to the main panel</a:t>
            </a:r>
          </a:p>
          <a:p>
            <a:pPr marL="0" indent="0">
              <a:buNone/>
            </a:pPr>
            <a:r>
              <a:rPr lang="en-US" dirty="0">
                <a:solidFill>
                  <a:srgbClr val="FF0000"/>
                </a:solidFill>
              </a:rPr>
              <a:t>4. Set up a table model and insert model into table</a:t>
            </a:r>
          </a:p>
          <a:p>
            <a:pPr marL="0" indent="0">
              <a:buNone/>
            </a:pPr>
            <a:r>
              <a:rPr lang="en-US" dirty="0">
                <a:solidFill>
                  <a:srgbClr val="FF0000"/>
                </a:solidFill>
              </a:rPr>
              <a:t>5. Provide an </a:t>
            </a:r>
            <a:r>
              <a:rPr lang="en-US" dirty="0" err="1">
                <a:solidFill>
                  <a:srgbClr val="FF0000"/>
                </a:solidFill>
              </a:rPr>
              <a:t>updateModel</a:t>
            </a:r>
            <a:r>
              <a:rPr lang="en-US" dirty="0">
                <a:solidFill>
                  <a:srgbClr val="FF0000"/>
                </a:solidFill>
              </a:rPr>
              <a:t> method so that data in the table can be modified as application executes.</a:t>
            </a:r>
            <a:br>
              <a:rPr lang="en-US" dirty="0">
                <a:solidFill>
                  <a:srgbClr val="FF0000"/>
                </a:solidFill>
              </a:rPr>
            </a:br>
            <a:r>
              <a:rPr lang="en-US" dirty="0"/>
              <a:t>    </a:t>
            </a:r>
          </a:p>
        </p:txBody>
      </p:sp>
      <p:sp>
        <p:nvSpPr>
          <p:cNvPr id="4" name="Slide Number Placeholder 3">
            <a:extLst>
              <a:ext uri="{FF2B5EF4-FFF2-40B4-BE49-F238E27FC236}">
                <a16:creationId xmlns:a16="http://schemas.microsoft.com/office/drawing/2014/main" xmlns="" id="{D2BD63EA-107A-4847-8956-424F5CC6A173}"/>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pic>
        <p:nvPicPr>
          <p:cNvPr id="6" name="Picture 5" descr="Table&#10;&#10;Description automatically generated">
            <a:extLst>
              <a:ext uri="{FF2B5EF4-FFF2-40B4-BE49-F238E27FC236}">
                <a16:creationId xmlns:a16="http://schemas.microsoft.com/office/drawing/2014/main" xmlns="" id="{67AC3ACB-0D36-4F80-8A8E-29249E7B1A98}"/>
              </a:ext>
            </a:extLst>
          </p:cNvPr>
          <p:cNvPicPr>
            <a:picLocks noChangeAspect="1"/>
          </p:cNvPicPr>
          <p:nvPr/>
        </p:nvPicPr>
        <p:blipFill>
          <a:blip r:embed="rId2"/>
          <a:stretch>
            <a:fillRect/>
          </a:stretch>
        </p:blipFill>
        <p:spPr>
          <a:xfrm>
            <a:off x="3886200" y="381000"/>
            <a:ext cx="5195590" cy="3886201"/>
          </a:xfrm>
          <a:prstGeom prst="rect">
            <a:avLst/>
          </a:prstGeom>
          <a:ln w="19050">
            <a:solidFill>
              <a:schemeClr val="accent1"/>
            </a:solidFill>
          </a:ln>
        </p:spPr>
      </p:pic>
      <p:sp>
        <p:nvSpPr>
          <p:cNvPr id="7" name="TextBox 6">
            <a:extLst>
              <a:ext uri="{FF2B5EF4-FFF2-40B4-BE49-F238E27FC236}">
                <a16:creationId xmlns:a16="http://schemas.microsoft.com/office/drawing/2014/main" xmlns="" id="{57EDF41D-54B1-4C6D-AE9D-52DB292010B7}"/>
              </a:ext>
            </a:extLst>
          </p:cNvPr>
          <p:cNvSpPr txBox="1"/>
          <p:nvPr/>
        </p:nvSpPr>
        <p:spPr>
          <a:xfrm>
            <a:off x="2362200" y="6017310"/>
            <a:ext cx="4038600" cy="646331"/>
          </a:xfrm>
          <a:prstGeom prst="rect">
            <a:avLst/>
          </a:prstGeom>
          <a:noFill/>
          <a:ln>
            <a:solidFill>
              <a:schemeClr val="accent1"/>
            </a:solidFill>
          </a:ln>
        </p:spPr>
        <p:txBody>
          <a:bodyPr wrap="square" rtlCol="0">
            <a:spAutoFit/>
          </a:bodyPr>
          <a:lstStyle/>
          <a:p>
            <a:r>
              <a:rPr lang="en-US" dirty="0"/>
              <a:t>See demo: </a:t>
            </a:r>
            <a:r>
              <a:rPr lang="en-US" dirty="0" err="1"/>
              <a:t>ProjectSwingSampleCode</a:t>
            </a:r>
            <a:r>
              <a:rPr lang="en-US" dirty="0"/>
              <a:t> tables.TableSample.java</a:t>
            </a:r>
          </a:p>
        </p:txBody>
      </p:sp>
    </p:spTree>
    <p:extLst>
      <p:ext uri="{BB962C8B-B14F-4D97-AF65-F5344CB8AC3E}">
        <p14:creationId xmlns:p14="http://schemas.microsoft.com/office/powerpoint/2010/main" val="133771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E55FA-4101-482E-84CE-C26E11C173B2}"/>
              </a:ext>
            </a:extLst>
          </p:cNvPr>
          <p:cNvSpPr>
            <a:spLocks noGrp="1"/>
          </p:cNvSpPr>
          <p:nvPr>
            <p:ph type="title"/>
          </p:nvPr>
        </p:nvSpPr>
        <p:spPr/>
        <p:txBody>
          <a:bodyPr>
            <a:normAutofit fontScale="90000"/>
          </a:bodyPr>
          <a:lstStyle/>
          <a:p>
            <a:r>
              <a:rPr lang="en-US" dirty="0">
                <a:solidFill>
                  <a:srgbClr val="FF0000"/>
                </a:solidFill>
              </a:rPr>
              <a:t>Intro to Split Panes and </a:t>
            </a:r>
            <a:r>
              <a:rPr lang="en-US" dirty="0" err="1">
                <a:solidFill>
                  <a:srgbClr val="FF0000"/>
                </a:solidFill>
              </a:rPr>
              <a:t>CardLayout</a:t>
            </a:r>
            <a:endParaRPr lang="en-US" dirty="0">
              <a:solidFill>
                <a:srgbClr val="FF0000"/>
              </a:solidFill>
            </a:endParaRPr>
          </a:p>
        </p:txBody>
      </p:sp>
      <p:sp>
        <p:nvSpPr>
          <p:cNvPr id="3" name="Content Placeholder 2">
            <a:extLst>
              <a:ext uri="{FF2B5EF4-FFF2-40B4-BE49-F238E27FC236}">
                <a16:creationId xmlns:a16="http://schemas.microsoft.com/office/drawing/2014/main" xmlns="" id="{73D19FF4-3349-438C-837C-8D78DAA1519F}"/>
              </a:ext>
            </a:extLst>
          </p:cNvPr>
          <p:cNvSpPr>
            <a:spLocks noGrp="1"/>
          </p:cNvSpPr>
          <p:nvPr>
            <p:ph idx="1"/>
          </p:nvPr>
        </p:nvSpPr>
        <p:spPr>
          <a:xfrm>
            <a:off x="5943600" y="2139496"/>
            <a:ext cx="3200400" cy="4216854"/>
          </a:xfrm>
        </p:spPr>
        <p:txBody>
          <a:bodyPr>
            <a:normAutofit/>
          </a:bodyPr>
          <a:lstStyle/>
          <a:p>
            <a:r>
              <a:rPr lang="en-US" sz="1800" dirty="0">
                <a:solidFill>
                  <a:srgbClr val="FF0000"/>
                </a:solidFill>
              </a:rPr>
              <a:t>Use </a:t>
            </a:r>
            <a:r>
              <a:rPr lang="en-US" sz="1800" i="1" dirty="0" err="1">
                <a:solidFill>
                  <a:srgbClr val="FF0000"/>
                </a:solidFill>
              </a:rPr>
              <a:t>SplitPane</a:t>
            </a:r>
            <a:r>
              <a:rPr lang="en-US" sz="1800" dirty="0">
                <a:solidFill>
                  <a:srgbClr val="FF0000"/>
                </a:solidFill>
              </a:rPr>
              <a:t> to partition main window into </a:t>
            </a:r>
            <a:r>
              <a:rPr lang="en-US" sz="1800" i="1" dirty="0">
                <a:solidFill>
                  <a:srgbClr val="FF0000"/>
                </a:solidFill>
              </a:rPr>
              <a:t>content </a:t>
            </a:r>
            <a:r>
              <a:rPr lang="en-US" sz="1800" dirty="0">
                <a:solidFill>
                  <a:srgbClr val="FF0000"/>
                </a:solidFill>
              </a:rPr>
              <a:t>(right pane), </a:t>
            </a:r>
            <a:r>
              <a:rPr lang="en-US" sz="1800" i="1" dirty="0">
                <a:solidFill>
                  <a:srgbClr val="FF0000"/>
                </a:solidFill>
              </a:rPr>
              <a:t>control </a:t>
            </a:r>
            <a:r>
              <a:rPr lang="en-US" sz="1800" dirty="0">
                <a:solidFill>
                  <a:srgbClr val="FF0000"/>
                </a:solidFill>
              </a:rPr>
              <a:t>(left pane), </a:t>
            </a:r>
            <a:r>
              <a:rPr lang="en-US" sz="1800" i="1" dirty="0">
                <a:solidFill>
                  <a:srgbClr val="FF0000"/>
                </a:solidFill>
              </a:rPr>
              <a:t>status bar </a:t>
            </a:r>
            <a:r>
              <a:rPr lang="en-US" sz="1800" dirty="0">
                <a:solidFill>
                  <a:srgbClr val="FF0000"/>
                </a:solidFill>
              </a:rPr>
              <a:t>(bottom pane).</a:t>
            </a:r>
          </a:p>
          <a:p>
            <a:r>
              <a:rPr lang="en-US" sz="1800" i="1" dirty="0" err="1">
                <a:solidFill>
                  <a:srgbClr val="FF0000"/>
                </a:solidFill>
              </a:rPr>
              <a:t>CardLayout</a:t>
            </a:r>
            <a:r>
              <a:rPr lang="en-US" sz="1800" dirty="0">
                <a:solidFill>
                  <a:srgbClr val="FF0000"/>
                </a:solidFill>
              </a:rPr>
              <a:t> allows you to display different panels within the same area. Here, the content panel that is shown is controlled by a </a:t>
            </a:r>
            <a:r>
              <a:rPr lang="en-US" sz="1800" dirty="0" err="1">
                <a:solidFill>
                  <a:srgbClr val="FF0000"/>
                </a:solidFill>
              </a:rPr>
              <a:t>JList</a:t>
            </a:r>
            <a:r>
              <a:rPr lang="en-US" sz="1800" dirty="0">
                <a:solidFill>
                  <a:srgbClr val="FF0000"/>
                </a:solidFill>
              </a:rPr>
              <a:t> in the left pane.</a:t>
            </a:r>
          </a:p>
          <a:p>
            <a:r>
              <a:rPr lang="en-US" sz="1800" dirty="0">
                <a:solidFill>
                  <a:srgbClr val="FF0000"/>
                </a:solidFill>
              </a:rPr>
              <a:t>Use a </a:t>
            </a:r>
            <a:r>
              <a:rPr lang="en-US" sz="1800" i="1" dirty="0" err="1">
                <a:solidFill>
                  <a:srgbClr val="FF0000"/>
                </a:solidFill>
              </a:rPr>
              <a:t>CellRenderer</a:t>
            </a:r>
            <a:r>
              <a:rPr lang="en-US" sz="1800" dirty="0">
                <a:solidFill>
                  <a:srgbClr val="FF0000"/>
                </a:solidFill>
              </a:rPr>
              <a:t> to control highlighting on the </a:t>
            </a:r>
            <a:r>
              <a:rPr lang="en-US" sz="1800" dirty="0" err="1">
                <a:solidFill>
                  <a:srgbClr val="FF0000"/>
                </a:solidFill>
              </a:rPr>
              <a:t>JList</a:t>
            </a:r>
            <a:r>
              <a:rPr lang="en-US" sz="1800" dirty="0">
                <a:solidFill>
                  <a:srgbClr val="FF0000"/>
                </a:solidFill>
              </a:rPr>
              <a:t> elements</a:t>
            </a:r>
          </a:p>
        </p:txBody>
      </p:sp>
      <p:sp>
        <p:nvSpPr>
          <p:cNvPr id="4" name="Slide Number Placeholder 3">
            <a:extLst>
              <a:ext uri="{FF2B5EF4-FFF2-40B4-BE49-F238E27FC236}">
                <a16:creationId xmlns:a16="http://schemas.microsoft.com/office/drawing/2014/main" xmlns="" id="{791197A4-EDA5-4ECF-B2DE-5802A319676D}"/>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3F73DD8E-EF2D-4BB0-97CE-C49015A01623}"/>
              </a:ext>
            </a:extLst>
          </p:cNvPr>
          <p:cNvPicPr>
            <a:picLocks noChangeAspect="1"/>
          </p:cNvPicPr>
          <p:nvPr/>
        </p:nvPicPr>
        <p:blipFill>
          <a:blip r:embed="rId2"/>
          <a:stretch>
            <a:fillRect/>
          </a:stretch>
        </p:blipFill>
        <p:spPr>
          <a:xfrm>
            <a:off x="32657" y="2139496"/>
            <a:ext cx="5629275" cy="4238625"/>
          </a:xfrm>
          <a:prstGeom prst="rect">
            <a:avLst/>
          </a:prstGeom>
        </p:spPr>
      </p:pic>
    </p:spTree>
    <p:extLst>
      <p:ext uri="{BB962C8B-B14F-4D97-AF65-F5344CB8AC3E}">
        <p14:creationId xmlns:p14="http://schemas.microsoft.com/office/powerpoint/2010/main" val="333791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a:t>Working with JLists in Swing</a:t>
            </a:r>
          </a:p>
        </p:txBody>
      </p:sp>
      <p:sp>
        <p:nvSpPr>
          <p:cNvPr id="3" name="Content Placeholder 2"/>
          <p:cNvSpPr>
            <a:spLocks noGrp="1"/>
          </p:cNvSpPr>
          <p:nvPr>
            <p:ph idx="1"/>
          </p:nvPr>
        </p:nvSpPr>
        <p:spPr>
          <a:xfrm>
            <a:off x="152400" y="1828800"/>
            <a:ext cx="8458200" cy="5029200"/>
          </a:xfrm>
        </p:spPr>
        <p:txBody>
          <a:bodyPr>
            <a:normAutofit fontScale="62500" lnSpcReduction="20000"/>
          </a:bodyPr>
          <a:lstStyle/>
          <a:p>
            <a:r>
              <a:rPr lang="en-US"/>
              <a:t>One versatile component in Swing is a JList, which displays selectable lists.</a:t>
            </a:r>
            <a:br>
              <a:rPr lang="en-US"/>
            </a:br>
            <a:r>
              <a:rPr lang="en-US"/>
              <a:t/>
            </a:r>
            <a:br>
              <a:rPr lang="en-US"/>
            </a:br>
            <a:r>
              <a:rPr lang="en-US"/>
              <a:t/>
            </a:r>
            <a:br>
              <a:rPr lang="en-US"/>
            </a:br>
            <a:r>
              <a:rPr lang="en-US"/>
              <a:t/>
            </a:r>
            <a:br>
              <a:rPr lang="en-US"/>
            </a:br>
            <a:endParaRPr lang="en-US"/>
          </a:p>
          <a:p>
            <a:endParaRPr lang="en-US"/>
          </a:p>
          <a:p>
            <a:endParaRPr lang="en-US"/>
          </a:p>
          <a:p>
            <a:r>
              <a:rPr lang="en-US"/>
              <a:t>JLists are often embedded in a JScrollPane to support changes in the size of the list.</a:t>
            </a:r>
            <a:br>
              <a:rPr lang="en-US"/>
            </a:br>
            <a:r>
              <a:rPr lang="en-US"/>
              <a:t>         </a:t>
            </a:r>
            <a:r>
              <a:rPr lang="en-US">
                <a:latin typeface="Courier New" panose="02070309020205020404" pitchFamily="49" charset="0"/>
                <a:cs typeface="Courier New" panose="02070309020205020404" pitchFamily="49" charset="0"/>
              </a:rPr>
              <a:t>mainScroll = new JScrollPane(mainList);</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a:p>
            <a:r>
              <a:rPr lang="en-US"/>
              <a:t>It is possible to load data for a JList directly, but the best practice is to load it using a </a:t>
            </a:r>
            <a:r>
              <a:rPr lang="en-US" i="1"/>
              <a:t>list model.</a:t>
            </a:r>
            <a:endParaRPr lang="en-US"/>
          </a:p>
          <a:p>
            <a:pPr marL="365760" lvl="1" indent="0">
              <a:buNone/>
            </a:pPr>
            <a:r>
              <a:rPr lang="da-DK"/>
              <a:t>               </a:t>
            </a:r>
            <a:r>
              <a:rPr lang="da-DK" sz="1700">
                <a:latin typeface="Courier New" panose="02070309020205020404" pitchFamily="49" charset="0"/>
                <a:cs typeface="Courier New" panose="02070309020205020404" pitchFamily="49" charset="0"/>
              </a:rPr>
              <a:t>JList&lt;String&gt; list = new JList&lt;String&gt;(listModel);</a:t>
            </a:r>
            <a:br>
              <a:rPr lang="da-DK" sz="1700">
                <a:latin typeface="Courier New" panose="02070309020205020404" pitchFamily="49" charset="0"/>
                <a:cs typeface="Courier New" panose="02070309020205020404" pitchFamily="49" charset="0"/>
              </a:rPr>
            </a:br>
            <a:r>
              <a:rPr lang="da-DK" sz="1700">
                <a:latin typeface="Courier New" panose="02070309020205020404" pitchFamily="49" charset="0"/>
                <a:cs typeface="Courier New" panose="02070309020205020404" pitchFamily="49" charset="0"/>
              </a:rPr>
              <a:t>   </a:t>
            </a:r>
            <a:br>
              <a:rPr lang="da-DK" sz="1700">
                <a:latin typeface="Courier New" panose="02070309020205020404" pitchFamily="49" charset="0"/>
                <a:cs typeface="Courier New" panose="02070309020205020404" pitchFamily="49" charset="0"/>
              </a:rPr>
            </a:br>
            <a:r>
              <a:rPr lang="da-DK" sz="2600">
                <a:cs typeface="Courier New" panose="02070309020205020404" pitchFamily="49" charset="0"/>
              </a:rPr>
              <a:t>A list model keeps data separate from its presentation – this supports the MVC design pattern, which allows presentation and data to change independently. For example, you can present the same data in multiple ways.</a:t>
            </a:r>
            <a:r>
              <a:rPr lang="en-US" sz="2600">
                <a:latin typeface="Courier New" panose="02070309020205020404" pitchFamily="49" charset="0"/>
                <a:cs typeface="Courier New" panose="02070309020205020404" pitchFamily="49" charset="0"/>
              </a:rPr>
              <a:t/>
            </a:r>
            <a:br>
              <a:rPr lang="en-US" sz="2600">
                <a:latin typeface="Courier New" panose="02070309020205020404" pitchFamily="49" charset="0"/>
                <a:cs typeface="Courier New" panose="02070309020205020404" pitchFamily="49" charset="0"/>
              </a:rPr>
            </a:br>
            <a:r>
              <a:rPr lang="en-US" sz="2600"/>
              <a:t/>
            </a:r>
            <a:br>
              <a:rPr lang="en-US" sz="2600"/>
            </a:br>
            <a:r>
              <a:rPr lang="en-US" sz="2600"/>
              <a:t>See the package </a:t>
            </a:r>
            <a:r>
              <a:rPr lang="en-US" sz="2600">
                <a:latin typeface="Courier New" pitchFamily="49" charset="0"/>
                <a:cs typeface="Courier New" pitchFamily="49" charset="0"/>
              </a:rPr>
              <a:t>lesson6.lecture.jlist</a:t>
            </a:r>
            <a:r>
              <a:rPr lang="en-US"/>
              <a:t/>
            </a:r>
            <a:br>
              <a:rPr lang="en-US"/>
            </a:br>
            <a:r>
              <a:rPr lang="en-US"/>
              <a:t/>
            </a:r>
            <a:br>
              <a:rPr lang="en-US"/>
            </a:br>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133600"/>
            <a:ext cx="1109662" cy="113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46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112EA-B4BF-47DE-997E-D44E24199C39}"/>
              </a:ext>
            </a:extLst>
          </p:cNvPr>
          <p:cNvSpPr>
            <a:spLocks noGrp="1"/>
          </p:cNvSpPr>
          <p:nvPr>
            <p:ph type="title"/>
          </p:nvPr>
        </p:nvSpPr>
        <p:spPr>
          <a:xfrm>
            <a:off x="457200" y="451253"/>
            <a:ext cx="8229600" cy="1143000"/>
          </a:xfrm>
        </p:spPr>
        <p:txBody>
          <a:bodyPr>
            <a:normAutofit/>
          </a:bodyPr>
          <a:lstStyle/>
          <a:p>
            <a:r>
              <a:rPr lang="en-US"/>
              <a:t>Working with SplitPane</a:t>
            </a:r>
            <a:br>
              <a:rPr lang="en-US"/>
            </a:br>
            <a:r>
              <a:rPr lang="en-US" sz="1800"/>
              <a:t>lesson6.lecture.splitpane </a:t>
            </a:r>
          </a:p>
        </p:txBody>
      </p:sp>
      <p:sp>
        <p:nvSpPr>
          <p:cNvPr id="3" name="Content Placeholder 2">
            <a:extLst>
              <a:ext uri="{FF2B5EF4-FFF2-40B4-BE49-F238E27FC236}">
                <a16:creationId xmlns:a16="http://schemas.microsoft.com/office/drawing/2014/main" xmlns="" id="{3736E17B-C304-4708-92C5-326228882C4A}"/>
              </a:ext>
            </a:extLst>
          </p:cNvPr>
          <p:cNvSpPr>
            <a:spLocks noGrp="1"/>
          </p:cNvSpPr>
          <p:nvPr>
            <p:ph idx="1"/>
          </p:nvPr>
        </p:nvSpPr>
        <p:spPr>
          <a:xfrm>
            <a:off x="5486400" y="1935480"/>
            <a:ext cx="3429000" cy="4389120"/>
          </a:xfrm>
        </p:spPr>
        <p:txBody>
          <a:bodyPr>
            <a:normAutofit/>
          </a:bodyPr>
          <a:lstStyle/>
          <a:p>
            <a:r>
              <a:rPr lang="en-US" sz="1800"/>
              <a:t>Create a left and right component to be displayed in the split pane. Here we have a JList  on the left and a bundle of JPanels (called cards) on the right</a:t>
            </a:r>
          </a:p>
          <a:p>
            <a:r>
              <a:rPr lang="en-US" sz="1800"/>
              <a:t>Create a new SplitPane instance and set the divider location.</a:t>
            </a:r>
          </a:p>
          <a:p>
            <a:r>
              <a:rPr lang="en-US" sz="1800"/>
              <a:t>Add your SplitPane to the contentpane</a:t>
            </a:r>
          </a:p>
        </p:txBody>
      </p:sp>
      <p:sp>
        <p:nvSpPr>
          <p:cNvPr id="4" name="Slide Number Placeholder 3">
            <a:extLst>
              <a:ext uri="{FF2B5EF4-FFF2-40B4-BE49-F238E27FC236}">
                <a16:creationId xmlns:a16="http://schemas.microsoft.com/office/drawing/2014/main" xmlns="" id="{A8AED9E9-F42C-4B27-8A27-8E7FDEA9373D}"/>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746FD891-77DE-4582-8DE6-9553BB5D70D2}"/>
              </a:ext>
            </a:extLst>
          </p:cNvPr>
          <p:cNvPicPr>
            <a:picLocks noChangeAspect="1"/>
          </p:cNvPicPr>
          <p:nvPr/>
        </p:nvPicPr>
        <p:blipFill>
          <a:blip r:embed="rId2"/>
          <a:stretch>
            <a:fillRect/>
          </a:stretch>
        </p:blipFill>
        <p:spPr>
          <a:xfrm>
            <a:off x="1143000" y="1942789"/>
            <a:ext cx="3178630" cy="1986961"/>
          </a:xfrm>
          <a:prstGeom prst="rect">
            <a:avLst/>
          </a:prstGeom>
        </p:spPr>
      </p:pic>
      <p:pic>
        <p:nvPicPr>
          <p:cNvPr id="10" name="Picture 9">
            <a:extLst>
              <a:ext uri="{FF2B5EF4-FFF2-40B4-BE49-F238E27FC236}">
                <a16:creationId xmlns:a16="http://schemas.microsoft.com/office/drawing/2014/main" xmlns="" id="{DEF4E87B-8EE8-416C-BD89-F1B0C9483021}"/>
              </a:ext>
            </a:extLst>
          </p:cNvPr>
          <p:cNvPicPr>
            <a:picLocks noChangeAspect="1"/>
          </p:cNvPicPr>
          <p:nvPr/>
        </p:nvPicPr>
        <p:blipFill>
          <a:blip r:embed="rId3"/>
          <a:stretch>
            <a:fillRect/>
          </a:stretch>
        </p:blipFill>
        <p:spPr>
          <a:xfrm>
            <a:off x="228600" y="4333298"/>
            <a:ext cx="5257800" cy="1743924"/>
          </a:xfrm>
          <a:prstGeom prst="rect">
            <a:avLst/>
          </a:prstGeom>
        </p:spPr>
      </p:pic>
    </p:spTree>
    <p:extLst>
      <p:ext uri="{BB962C8B-B14F-4D97-AF65-F5344CB8AC3E}">
        <p14:creationId xmlns:p14="http://schemas.microsoft.com/office/powerpoint/2010/main" val="3200502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70C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9375</TotalTime>
  <Words>616</Words>
  <Application>Microsoft Office PowerPoint</Application>
  <PresentationFormat>On-screen Show (4:3)</PresentationFormat>
  <Paragraphs>77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CS401 Modern Programming Practices (MPP) Professor Paul Corazza</vt:lpstr>
      <vt:lpstr>      Lecture 6:   Advanced Swing </vt:lpstr>
      <vt:lpstr>Wholeness of the Lesson</vt:lpstr>
      <vt:lpstr>Introduction to Java's UI Libraries</vt:lpstr>
      <vt:lpstr>PowerPoint Presentation</vt:lpstr>
      <vt:lpstr>Using Tables </vt:lpstr>
      <vt:lpstr>Intro to Split Panes and CardLayout</vt:lpstr>
      <vt:lpstr>Working with JLists in Swing</vt:lpstr>
      <vt:lpstr>Working with SplitPane lesson6.lecture.splitpane </vt:lpstr>
      <vt:lpstr>Setting up a CardLayout</vt:lpstr>
      <vt:lpstr>Controlling CardLayout with JList</vt:lpstr>
      <vt:lpstr>Control Function and Appearance of JList Using a CellRenderer</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Cam Luc</cp:lastModifiedBy>
  <cp:revision>175</cp:revision>
  <cp:lastPrinted>2015-03-18T00:32:57Z</cp:lastPrinted>
  <dcterms:created xsi:type="dcterms:W3CDTF">2011-11-16T01:11:25Z</dcterms:created>
  <dcterms:modified xsi:type="dcterms:W3CDTF">2022-12-29T17:23:55Z</dcterms:modified>
</cp:coreProperties>
</file>