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Lst>
  <p:sldSz cx="18288000" cy="10287000"/>
  <p:notesSz cx="6858000" cy="9144000"/>
  <p:embeddedFontLst>
    <p:embeddedFont>
      <p:font typeface="Calibri" panose="020F0502020204030204" pitchFamily="34" charset="0"/>
      <p:regular r:id="rId23"/>
      <p:bold r:id="rId24"/>
      <p:italic r:id="rId25"/>
      <p:boldItalic r:id="rId26"/>
    </p:embeddedFont>
    <p:embeddedFont>
      <p:font typeface="Playfair Display" panose="00000500000000000000" pitchFamily="2" charset="0"/>
      <p:regular r:id="rId27"/>
    </p:embeddedFont>
    <p:embeddedFont>
      <p:font typeface="Public Sans" panose="020B0604020202020204" charset="0"/>
      <p:regular r:id="rId28"/>
    </p:embeddedFont>
    <p:embeddedFont>
      <p:font typeface="Public Sans Bold" panose="020B0604020202020204"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7" d="100"/>
          <a:sy n="47" d="100"/>
        </p:scale>
        <p:origin x="500"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5.fntdata"/><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yak, Ansuman SBOBNG-PTIY/FPD" userId="063f1603-baeb-4fe8-8cea-7f8af4ed3aa1" providerId="ADAL" clId="{969EADC6-474D-4650-88D3-5197F8EB1912}"/>
    <pc:docChg chg="delSld">
      <pc:chgData name="Nayak, Ansuman SBOBNG-PTIY/FPD" userId="063f1603-baeb-4fe8-8cea-7f8af4ed3aa1" providerId="ADAL" clId="{969EADC6-474D-4650-88D3-5197F8EB1912}" dt="2023-09-01T17:17:32.985" v="1" actId="47"/>
      <pc:docMkLst>
        <pc:docMk/>
      </pc:docMkLst>
      <pc:sldChg chg="del">
        <pc:chgData name="Nayak, Ansuman SBOBNG-PTIY/FPD" userId="063f1603-baeb-4fe8-8cea-7f8af4ed3aa1" providerId="ADAL" clId="{969EADC6-474D-4650-88D3-5197F8EB1912}" dt="2023-09-01T17:17:26.828" v="0" actId="47"/>
        <pc:sldMkLst>
          <pc:docMk/>
          <pc:sldMk cId="0" sldId="257"/>
        </pc:sldMkLst>
      </pc:sldChg>
      <pc:sldChg chg="del">
        <pc:chgData name="Nayak, Ansuman SBOBNG-PTIY/FPD" userId="063f1603-baeb-4fe8-8cea-7f8af4ed3aa1" providerId="ADAL" clId="{969EADC6-474D-4650-88D3-5197F8EB1912}" dt="2023-09-01T17:17:26.828" v="0" actId="47"/>
        <pc:sldMkLst>
          <pc:docMk/>
          <pc:sldMk cId="0" sldId="258"/>
        </pc:sldMkLst>
      </pc:sldChg>
      <pc:sldChg chg="del">
        <pc:chgData name="Nayak, Ansuman SBOBNG-PTIY/FPD" userId="063f1603-baeb-4fe8-8cea-7f8af4ed3aa1" providerId="ADAL" clId="{969EADC6-474D-4650-88D3-5197F8EB1912}" dt="2023-09-01T17:17:26.828" v="0" actId="47"/>
        <pc:sldMkLst>
          <pc:docMk/>
          <pc:sldMk cId="0" sldId="259"/>
        </pc:sldMkLst>
      </pc:sldChg>
      <pc:sldChg chg="del">
        <pc:chgData name="Nayak, Ansuman SBOBNG-PTIY/FPD" userId="063f1603-baeb-4fe8-8cea-7f8af4ed3aa1" providerId="ADAL" clId="{969EADC6-474D-4650-88D3-5197F8EB1912}" dt="2023-09-01T17:17:26.828" v="0" actId="47"/>
        <pc:sldMkLst>
          <pc:docMk/>
          <pc:sldMk cId="0" sldId="260"/>
        </pc:sldMkLst>
      </pc:sldChg>
      <pc:sldChg chg="del">
        <pc:chgData name="Nayak, Ansuman SBOBNG-PTIY/FPD" userId="063f1603-baeb-4fe8-8cea-7f8af4ed3aa1" providerId="ADAL" clId="{969EADC6-474D-4650-88D3-5197F8EB1912}" dt="2023-09-01T17:17:26.828" v="0" actId="47"/>
        <pc:sldMkLst>
          <pc:docMk/>
          <pc:sldMk cId="0" sldId="261"/>
        </pc:sldMkLst>
      </pc:sldChg>
      <pc:sldChg chg="del">
        <pc:chgData name="Nayak, Ansuman SBOBNG-PTIY/FPD" userId="063f1603-baeb-4fe8-8cea-7f8af4ed3aa1" providerId="ADAL" clId="{969EADC6-474D-4650-88D3-5197F8EB1912}" dt="2023-09-01T17:17:26.828" v="0" actId="47"/>
        <pc:sldMkLst>
          <pc:docMk/>
          <pc:sldMk cId="0" sldId="262"/>
        </pc:sldMkLst>
      </pc:sldChg>
      <pc:sldChg chg="del">
        <pc:chgData name="Nayak, Ansuman SBOBNG-PTIY/FPD" userId="063f1603-baeb-4fe8-8cea-7f8af4ed3aa1" providerId="ADAL" clId="{969EADC6-474D-4650-88D3-5197F8EB1912}" dt="2023-09-01T17:17:26.828" v="0" actId="47"/>
        <pc:sldMkLst>
          <pc:docMk/>
          <pc:sldMk cId="0" sldId="263"/>
        </pc:sldMkLst>
      </pc:sldChg>
      <pc:sldChg chg="del">
        <pc:chgData name="Nayak, Ansuman SBOBNG-PTIY/FPD" userId="063f1603-baeb-4fe8-8cea-7f8af4ed3aa1" providerId="ADAL" clId="{969EADC6-474D-4650-88D3-5197F8EB1912}" dt="2023-09-01T17:17:26.828" v="0" actId="47"/>
        <pc:sldMkLst>
          <pc:docMk/>
          <pc:sldMk cId="0" sldId="264"/>
        </pc:sldMkLst>
      </pc:sldChg>
      <pc:sldChg chg="del">
        <pc:chgData name="Nayak, Ansuman SBOBNG-PTIY/FPD" userId="063f1603-baeb-4fe8-8cea-7f8af4ed3aa1" providerId="ADAL" clId="{969EADC6-474D-4650-88D3-5197F8EB1912}" dt="2023-09-01T17:17:26.828" v="0" actId="47"/>
        <pc:sldMkLst>
          <pc:docMk/>
          <pc:sldMk cId="0" sldId="265"/>
        </pc:sldMkLst>
      </pc:sldChg>
      <pc:sldChg chg="del">
        <pc:chgData name="Nayak, Ansuman SBOBNG-PTIY/FPD" userId="063f1603-baeb-4fe8-8cea-7f8af4ed3aa1" providerId="ADAL" clId="{969EADC6-474D-4650-88D3-5197F8EB1912}" dt="2023-09-01T17:17:26.828" v="0" actId="47"/>
        <pc:sldMkLst>
          <pc:docMk/>
          <pc:sldMk cId="0" sldId="266"/>
        </pc:sldMkLst>
      </pc:sldChg>
      <pc:sldChg chg="del">
        <pc:chgData name="Nayak, Ansuman SBOBNG-PTIY/FPD" userId="063f1603-baeb-4fe8-8cea-7f8af4ed3aa1" providerId="ADAL" clId="{969EADC6-474D-4650-88D3-5197F8EB1912}" dt="2023-09-01T17:17:26.828" v="0" actId="47"/>
        <pc:sldMkLst>
          <pc:docMk/>
          <pc:sldMk cId="0" sldId="267"/>
        </pc:sldMkLst>
      </pc:sldChg>
      <pc:sldChg chg="del">
        <pc:chgData name="Nayak, Ansuman SBOBNG-PTIY/FPD" userId="063f1603-baeb-4fe8-8cea-7f8af4ed3aa1" providerId="ADAL" clId="{969EADC6-474D-4650-88D3-5197F8EB1912}" dt="2023-09-01T17:17:26.828" v="0" actId="47"/>
        <pc:sldMkLst>
          <pc:docMk/>
          <pc:sldMk cId="0" sldId="268"/>
        </pc:sldMkLst>
      </pc:sldChg>
      <pc:sldChg chg="del">
        <pc:chgData name="Nayak, Ansuman SBOBNG-PTIY/FPD" userId="063f1603-baeb-4fe8-8cea-7f8af4ed3aa1" providerId="ADAL" clId="{969EADC6-474D-4650-88D3-5197F8EB1912}" dt="2023-09-01T17:17:26.828" v="0" actId="47"/>
        <pc:sldMkLst>
          <pc:docMk/>
          <pc:sldMk cId="0" sldId="269"/>
        </pc:sldMkLst>
      </pc:sldChg>
      <pc:sldChg chg="del">
        <pc:chgData name="Nayak, Ansuman SBOBNG-PTIY/FPD" userId="063f1603-baeb-4fe8-8cea-7f8af4ed3aa1" providerId="ADAL" clId="{969EADC6-474D-4650-88D3-5197F8EB1912}" dt="2023-09-01T17:17:26.828" v="0" actId="47"/>
        <pc:sldMkLst>
          <pc:docMk/>
          <pc:sldMk cId="0" sldId="270"/>
        </pc:sldMkLst>
      </pc:sldChg>
      <pc:sldChg chg="del">
        <pc:chgData name="Nayak, Ansuman SBOBNG-PTIY/FPD" userId="063f1603-baeb-4fe8-8cea-7f8af4ed3aa1" providerId="ADAL" clId="{969EADC6-474D-4650-88D3-5197F8EB1912}" dt="2023-09-01T17:17:32.985" v="1" actId="47"/>
        <pc:sldMkLst>
          <pc:docMk/>
          <pc:sldMk cId="0" sldId="27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706" y="4514765"/>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82" y="4728792"/>
            <a:ext cx="16230600" cy="651099"/>
          </a:xfrm>
          <a:prstGeom prst="rect">
            <a:avLst/>
          </a:prstGeom>
        </p:spPr>
        <p:txBody>
          <a:bodyPr lIns="0" tIns="0" rIns="0" bIns="0" rtlCol="0" anchor="t">
            <a:spAutoFit/>
          </a:bodyPr>
          <a:lstStyle/>
          <a:p>
            <a:pPr>
              <a:lnSpc>
                <a:spcPts val="5200"/>
              </a:lnSpc>
              <a:spcBef>
                <a:spcPct val="0"/>
              </a:spcBef>
            </a:pPr>
            <a:r>
              <a:rPr lang="en-US" sz="3714" spc="843">
                <a:solidFill>
                  <a:srgbClr val="2B2C30"/>
                </a:solidFill>
                <a:latin typeface="Public Sans Bold"/>
              </a:rPr>
              <a:t>ANSUMAN NAYAK</a:t>
            </a:r>
          </a:p>
        </p:txBody>
      </p:sp>
      <p:sp>
        <p:nvSpPr>
          <p:cNvPr id="4" name="TextBox 4"/>
          <p:cNvSpPr txBox="1"/>
          <p:nvPr/>
        </p:nvSpPr>
        <p:spPr>
          <a:xfrm>
            <a:off x="850974" y="2332416"/>
            <a:ext cx="16408332" cy="2084083"/>
          </a:xfrm>
          <a:prstGeom prst="rect">
            <a:avLst/>
          </a:prstGeom>
        </p:spPr>
        <p:txBody>
          <a:bodyPr lIns="0" tIns="0" rIns="0" bIns="0" rtlCol="0" anchor="t">
            <a:spAutoFit/>
          </a:bodyPr>
          <a:lstStyle/>
          <a:p>
            <a:pPr>
              <a:lnSpc>
                <a:spcPts val="15250"/>
              </a:lnSpc>
            </a:pPr>
            <a:r>
              <a:rPr lang="en-US" sz="16758" spc="83">
                <a:solidFill>
                  <a:srgbClr val="2B2C30"/>
                </a:solidFill>
                <a:latin typeface="Playfair Display"/>
              </a:rPr>
              <a:t>JOURNEY PPT</a:t>
            </a:r>
          </a:p>
        </p:txBody>
      </p:sp>
      <p:sp>
        <p:nvSpPr>
          <p:cNvPr id="5" name="TextBox 5"/>
          <p:cNvSpPr txBox="1"/>
          <p:nvPr/>
        </p:nvSpPr>
        <p:spPr>
          <a:xfrm>
            <a:off x="1016407" y="8041005"/>
            <a:ext cx="7862435" cy="1303020"/>
          </a:xfrm>
          <a:prstGeom prst="rect">
            <a:avLst/>
          </a:prstGeom>
        </p:spPr>
        <p:txBody>
          <a:bodyPr lIns="0" tIns="0" rIns="0" bIns="0" rtlCol="0" anchor="t">
            <a:spAutoFit/>
          </a:bodyPr>
          <a:lstStyle/>
          <a:p>
            <a:pPr>
              <a:lnSpc>
                <a:spcPts val="3450"/>
              </a:lnSpc>
            </a:pPr>
            <a:r>
              <a:rPr lang="en-US" sz="2300">
                <a:solidFill>
                  <a:srgbClr val="2B2C30"/>
                </a:solidFill>
                <a:latin typeface="Public Sans"/>
              </a:rPr>
              <a:t>ANSUMAN NAYAK</a:t>
            </a:r>
          </a:p>
          <a:p>
            <a:pPr>
              <a:lnSpc>
                <a:spcPts val="3450"/>
              </a:lnSpc>
            </a:pPr>
            <a:r>
              <a:rPr lang="en-US" sz="2300">
                <a:solidFill>
                  <a:srgbClr val="2B2C30"/>
                </a:solidFill>
                <a:latin typeface="Public Sans"/>
              </a:rPr>
              <a:t>655475</a:t>
            </a:r>
          </a:p>
          <a:p>
            <a:pPr>
              <a:lnSpc>
                <a:spcPts val="3450"/>
              </a:lnSpc>
            </a:pPr>
            <a:r>
              <a:rPr lang="en-US" sz="2300">
                <a:solidFill>
                  <a:srgbClr val="2B2C30"/>
                </a:solidFill>
                <a:latin typeface="Public Sans"/>
              </a:rPr>
              <a:t>INANJJ</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71" y="942975"/>
            <a:ext cx="16230600" cy="651099"/>
          </a:xfrm>
          <a:prstGeom prst="rect">
            <a:avLst/>
          </a:prstGeom>
        </p:spPr>
        <p:txBody>
          <a:bodyPr lIns="0" tIns="0" rIns="0" bIns="0" rtlCol="0" anchor="t">
            <a:spAutoFit/>
          </a:bodyPr>
          <a:lstStyle/>
          <a:p>
            <a:pPr>
              <a:lnSpc>
                <a:spcPts val="5200"/>
              </a:lnSpc>
              <a:spcBef>
                <a:spcPct val="0"/>
              </a:spcBef>
            </a:pPr>
            <a:r>
              <a:rPr lang="en-US" sz="3714" spc="843">
                <a:solidFill>
                  <a:srgbClr val="2B2C30"/>
                </a:solidFill>
                <a:latin typeface="Public Sans Bold"/>
              </a:rPr>
              <a:t>DAY – 2 (DATA FUNDAMENTALS)</a:t>
            </a:r>
          </a:p>
        </p:txBody>
      </p:sp>
      <p:sp>
        <p:nvSpPr>
          <p:cNvPr id="4" name="TextBox 4"/>
          <p:cNvSpPr txBox="1"/>
          <p:nvPr/>
        </p:nvSpPr>
        <p:spPr>
          <a:xfrm>
            <a:off x="759221" y="2227065"/>
            <a:ext cx="16500079" cy="7924880"/>
          </a:xfrm>
          <a:prstGeom prst="rect">
            <a:avLst/>
          </a:prstGeom>
        </p:spPr>
        <p:txBody>
          <a:bodyPr lIns="0" tIns="0" rIns="0" bIns="0" rtlCol="0" anchor="t">
            <a:spAutoFit/>
          </a:bodyPr>
          <a:lstStyle/>
          <a:p>
            <a:pPr marL="539299" lvl="1" indent="-269650">
              <a:lnSpc>
                <a:spcPts val="3746"/>
              </a:lnSpc>
              <a:buFont typeface="Arial"/>
              <a:buChar char="•"/>
            </a:pPr>
            <a:r>
              <a:rPr lang="en-US" sz="2497">
                <a:solidFill>
                  <a:srgbClr val="2B2C30"/>
                </a:solidFill>
                <a:latin typeface="Public Sans"/>
              </a:rPr>
              <a:t>Introduction to DBMS: Types of data: Structured, unstructured, semi-structured.</a:t>
            </a:r>
          </a:p>
          <a:p>
            <a:pPr marL="539299" lvl="1" indent="-269650">
              <a:lnSpc>
                <a:spcPts val="3746"/>
              </a:lnSpc>
              <a:buFont typeface="Arial"/>
              <a:buChar char="•"/>
            </a:pPr>
            <a:r>
              <a:rPr lang="en-US" sz="2497">
                <a:solidFill>
                  <a:srgbClr val="2B2C30"/>
                </a:solidFill>
                <a:latin typeface="Public Sans"/>
              </a:rPr>
              <a:t>Normalization and Denormalization.</a:t>
            </a:r>
          </a:p>
          <a:p>
            <a:pPr marL="539299" lvl="1" indent="-269650">
              <a:lnSpc>
                <a:spcPts val="3746"/>
              </a:lnSpc>
              <a:buFont typeface="Arial"/>
              <a:buChar char="•"/>
            </a:pPr>
            <a:r>
              <a:rPr lang="en-US" sz="2497">
                <a:solidFill>
                  <a:srgbClr val="2B2C30"/>
                </a:solidFill>
                <a:latin typeface="Public Sans"/>
              </a:rPr>
              <a:t>Case study on ER Model</a:t>
            </a:r>
          </a:p>
          <a:p>
            <a:pPr marL="539299" lvl="1" indent="-269650">
              <a:lnSpc>
                <a:spcPts val="3746"/>
              </a:lnSpc>
              <a:buFont typeface="Arial"/>
              <a:buChar char="•"/>
            </a:pPr>
            <a:r>
              <a:rPr lang="en-US" sz="2497">
                <a:solidFill>
                  <a:srgbClr val="2B2C30"/>
                </a:solidFill>
                <a:latin typeface="Public Sans"/>
              </a:rPr>
              <a:t>Dimensional Modelling concepts:  Star schema, snowflake schema, SCD</a:t>
            </a:r>
          </a:p>
          <a:p>
            <a:pPr>
              <a:lnSpc>
                <a:spcPts val="3746"/>
              </a:lnSpc>
            </a:pPr>
            <a:r>
              <a:rPr lang="en-US" sz="2497">
                <a:solidFill>
                  <a:srgbClr val="2B2C30"/>
                </a:solidFill>
                <a:latin typeface="Public Sans"/>
              </a:rPr>
              <a:t> </a:t>
            </a:r>
          </a:p>
          <a:p>
            <a:pPr>
              <a:lnSpc>
                <a:spcPts val="3746"/>
              </a:lnSpc>
            </a:pPr>
            <a:r>
              <a:rPr lang="en-US" sz="2497">
                <a:solidFill>
                  <a:srgbClr val="2B2C30"/>
                </a:solidFill>
                <a:latin typeface="Public Sans"/>
              </a:rPr>
              <a:t>DIMENSIONAL MODELING:</a:t>
            </a:r>
          </a:p>
          <a:p>
            <a:pPr marL="539299" lvl="1" indent="-269650">
              <a:lnSpc>
                <a:spcPts val="3746"/>
              </a:lnSpc>
              <a:buFont typeface="Arial"/>
              <a:buChar char="•"/>
            </a:pPr>
            <a:r>
              <a:rPr lang="en-US" sz="2497">
                <a:solidFill>
                  <a:srgbClr val="2B2C30"/>
                </a:solidFill>
                <a:latin typeface="Public Sans"/>
              </a:rPr>
              <a:t>Dimensional Data Modeling is one of the data modeling techniques used in data warehouse design. </a:t>
            </a:r>
          </a:p>
          <a:p>
            <a:pPr marL="539299" lvl="1" indent="-269650">
              <a:lnSpc>
                <a:spcPts val="3746"/>
              </a:lnSpc>
              <a:buFont typeface="Arial"/>
              <a:buChar char="•"/>
            </a:pPr>
            <a:r>
              <a:rPr lang="en-US" sz="2497">
                <a:solidFill>
                  <a:srgbClr val="2B2C30"/>
                </a:solidFill>
                <a:latin typeface="Public Sans"/>
              </a:rPr>
              <a:t>Since the main goal of this modeling is to improve the data retrieval so it is optimized for SELECT OPERATION. </a:t>
            </a:r>
          </a:p>
          <a:p>
            <a:pPr marL="539299" lvl="1" indent="-269650">
              <a:lnSpc>
                <a:spcPts val="3746"/>
              </a:lnSpc>
              <a:buFont typeface="Arial"/>
              <a:buChar char="•"/>
            </a:pPr>
            <a:r>
              <a:rPr lang="en-US" sz="2497">
                <a:solidFill>
                  <a:srgbClr val="2B2C30"/>
                </a:solidFill>
                <a:latin typeface="Public Sans"/>
              </a:rPr>
              <a:t>The advantage of using this model is that we can store data in such a way that it is easier to store and retrieve the data once stored in a data warehouse. </a:t>
            </a:r>
          </a:p>
          <a:p>
            <a:pPr marL="539299" lvl="1" indent="-269650">
              <a:lnSpc>
                <a:spcPts val="3746"/>
              </a:lnSpc>
              <a:buFont typeface="Arial"/>
              <a:buChar char="•"/>
            </a:pPr>
            <a:r>
              <a:rPr lang="en-US" sz="2497">
                <a:solidFill>
                  <a:srgbClr val="2B2C30"/>
                </a:solidFill>
                <a:latin typeface="Public Sans"/>
              </a:rPr>
              <a:t>Elements of Dimensional modeling: Facts, dimensions, attributes, fact table, dimension table</a:t>
            </a:r>
          </a:p>
          <a:p>
            <a:pPr>
              <a:lnSpc>
                <a:spcPts val="3746"/>
              </a:lnSpc>
            </a:pPr>
            <a:endParaRPr lang="en-US" sz="2497">
              <a:solidFill>
                <a:srgbClr val="2B2C30"/>
              </a:solidFill>
              <a:latin typeface="Public Sans"/>
            </a:endParaRPr>
          </a:p>
          <a:p>
            <a:pPr>
              <a:lnSpc>
                <a:spcPts val="3746"/>
              </a:lnSpc>
            </a:pPr>
            <a:endParaRPr lang="en-US" sz="2497">
              <a:solidFill>
                <a:srgbClr val="2B2C30"/>
              </a:solidFill>
              <a:latin typeface="Public Sans"/>
            </a:endParaRPr>
          </a:p>
          <a:p>
            <a:pPr>
              <a:lnSpc>
                <a:spcPts val="3746"/>
              </a:lnSpc>
            </a:pPr>
            <a:endParaRPr lang="en-US" sz="2497">
              <a:solidFill>
                <a:srgbClr val="2B2C30"/>
              </a:solidFill>
              <a:latin typeface="Public Sans"/>
            </a:endParaRPr>
          </a:p>
          <a:p>
            <a:pPr>
              <a:lnSpc>
                <a:spcPts val="3746"/>
              </a:lnSpc>
            </a:pPr>
            <a:endParaRPr lang="en-US" sz="2497">
              <a:solidFill>
                <a:srgbClr val="2B2C30"/>
              </a:solidFill>
              <a:latin typeface="Public Sans"/>
            </a:endParaRPr>
          </a:p>
          <a:p>
            <a:pPr>
              <a:lnSpc>
                <a:spcPts val="3746"/>
              </a:lnSpc>
            </a:pPr>
            <a:endParaRPr lang="en-US" sz="2497">
              <a:solidFill>
                <a:srgbClr val="2B2C30"/>
              </a:solidFill>
              <a:latin typeface="Public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71" y="942975"/>
            <a:ext cx="16230600" cy="651099"/>
          </a:xfrm>
          <a:prstGeom prst="rect">
            <a:avLst/>
          </a:prstGeom>
        </p:spPr>
        <p:txBody>
          <a:bodyPr lIns="0" tIns="0" rIns="0" bIns="0" rtlCol="0" anchor="t">
            <a:spAutoFit/>
          </a:bodyPr>
          <a:lstStyle/>
          <a:p>
            <a:pPr>
              <a:lnSpc>
                <a:spcPts val="5200"/>
              </a:lnSpc>
              <a:spcBef>
                <a:spcPct val="0"/>
              </a:spcBef>
            </a:pPr>
            <a:r>
              <a:rPr lang="en-US" sz="3714" spc="843">
                <a:solidFill>
                  <a:srgbClr val="2B2C30"/>
                </a:solidFill>
                <a:latin typeface="Public Sans Bold"/>
              </a:rPr>
              <a:t>DAY – 2 (DATA FUNDAMENTALS)</a:t>
            </a:r>
          </a:p>
        </p:txBody>
      </p:sp>
      <p:sp>
        <p:nvSpPr>
          <p:cNvPr id="4" name="TextBox 4"/>
          <p:cNvSpPr txBox="1"/>
          <p:nvPr/>
        </p:nvSpPr>
        <p:spPr>
          <a:xfrm>
            <a:off x="759221" y="2227065"/>
            <a:ext cx="16500079" cy="7458155"/>
          </a:xfrm>
          <a:prstGeom prst="rect">
            <a:avLst/>
          </a:prstGeom>
        </p:spPr>
        <p:txBody>
          <a:bodyPr lIns="0" tIns="0" rIns="0" bIns="0" rtlCol="0" anchor="t">
            <a:spAutoFit/>
          </a:bodyPr>
          <a:lstStyle/>
          <a:p>
            <a:pPr>
              <a:lnSpc>
                <a:spcPts val="3746"/>
              </a:lnSpc>
            </a:pPr>
            <a:r>
              <a:rPr lang="en-US" sz="2497">
                <a:solidFill>
                  <a:srgbClr val="2B2C30"/>
                </a:solidFill>
                <a:latin typeface="Public Sans"/>
              </a:rPr>
              <a:t>STAR SCHEMA:</a:t>
            </a:r>
          </a:p>
          <a:p>
            <a:pPr marL="539299" lvl="1" indent="-269650">
              <a:lnSpc>
                <a:spcPts val="3746"/>
              </a:lnSpc>
              <a:buFont typeface="Arial"/>
              <a:buChar char="•"/>
            </a:pPr>
            <a:r>
              <a:rPr lang="en-US" sz="2497">
                <a:solidFill>
                  <a:srgbClr val="2B2C30"/>
                </a:solidFill>
                <a:latin typeface="Public Sans"/>
              </a:rPr>
              <a:t>A star schema is a type of data modeling technique used in data warehousing to represent data in a structured and intuitive way. In a star schema, data is organized into a central fact table that contains the measures of interest, surrounded by dimension tables that describe the attributes of the measures.</a:t>
            </a:r>
          </a:p>
          <a:p>
            <a:pPr marL="539299" lvl="1" indent="-269650">
              <a:lnSpc>
                <a:spcPts val="3746"/>
              </a:lnSpc>
              <a:buFont typeface="Arial"/>
              <a:buChar char="•"/>
            </a:pPr>
            <a:r>
              <a:rPr lang="en-US" sz="2497">
                <a:solidFill>
                  <a:srgbClr val="2B2C30"/>
                </a:solidFill>
                <a:latin typeface="Public Sans"/>
              </a:rPr>
              <a:t>In a star schema, each dimension table is joined to the fact table through a foreign key relationship. This allows users to query the data in the fact table using attributes from the dimension tables.</a:t>
            </a:r>
          </a:p>
          <a:p>
            <a:pPr>
              <a:lnSpc>
                <a:spcPts val="3746"/>
              </a:lnSpc>
            </a:pPr>
            <a:endParaRPr lang="en-US" sz="2497">
              <a:solidFill>
                <a:srgbClr val="2B2C30"/>
              </a:solidFill>
              <a:latin typeface="Public Sans"/>
            </a:endParaRPr>
          </a:p>
          <a:p>
            <a:pPr>
              <a:lnSpc>
                <a:spcPts val="3746"/>
              </a:lnSpc>
            </a:pPr>
            <a:r>
              <a:rPr lang="en-US" sz="2497">
                <a:solidFill>
                  <a:srgbClr val="2B2C30"/>
                </a:solidFill>
                <a:latin typeface="Public Sans"/>
              </a:rPr>
              <a:t>SNOWFLAKE SCHEMA:</a:t>
            </a:r>
          </a:p>
          <a:p>
            <a:pPr marL="539299" lvl="1" indent="-269650">
              <a:lnSpc>
                <a:spcPts val="3746"/>
              </a:lnSpc>
              <a:buFont typeface="Arial"/>
              <a:buChar char="•"/>
            </a:pPr>
            <a:r>
              <a:rPr lang="en-US" sz="2497">
                <a:solidFill>
                  <a:srgbClr val="2B2C30"/>
                </a:solidFill>
                <a:latin typeface="Public Sans"/>
              </a:rPr>
              <a:t>The snowflake schema is a variant of the star schema. </a:t>
            </a:r>
          </a:p>
          <a:p>
            <a:pPr marL="539299" lvl="1" indent="-269650">
              <a:lnSpc>
                <a:spcPts val="3746"/>
              </a:lnSpc>
              <a:buFont typeface="Arial"/>
              <a:buChar char="•"/>
            </a:pPr>
            <a:r>
              <a:rPr lang="en-US" sz="2497">
                <a:solidFill>
                  <a:srgbClr val="2B2C30"/>
                </a:solidFill>
                <a:latin typeface="Public Sans"/>
              </a:rPr>
              <a:t>Here, the centralized fact table is connected to multiple dimensions. In the snowflake schema, dimensions are present in a normalized form in multiple related tables. </a:t>
            </a:r>
          </a:p>
          <a:p>
            <a:pPr marL="539299" lvl="1" indent="-269650">
              <a:lnSpc>
                <a:spcPts val="3746"/>
              </a:lnSpc>
              <a:buFont typeface="Arial"/>
              <a:buChar char="•"/>
            </a:pPr>
            <a:r>
              <a:rPr lang="en-US" sz="2497">
                <a:solidFill>
                  <a:srgbClr val="2B2C30"/>
                </a:solidFill>
                <a:latin typeface="Public Sans"/>
              </a:rPr>
              <a:t>The snowflake structure materialized when the dimensions of a star schema are detailed and highly structured, having several levels of relationship, and the child tables have multiple parent tables. </a:t>
            </a:r>
          </a:p>
          <a:p>
            <a:pPr marL="539299" lvl="1" indent="-269650">
              <a:lnSpc>
                <a:spcPts val="3746"/>
              </a:lnSpc>
              <a:buFont typeface="Arial"/>
              <a:buChar char="•"/>
            </a:pPr>
            <a:r>
              <a:rPr lang="en-US" sz="2497">
                <a:solidFill>
                  <a:srgbClr val="2B2C30"/>
                </a:solidFill>
                <a:latin typeface="Public Sans"/>
              </a:rPr>
              <a:t>The snowflake effect affects only the dimension tables and does not affect the fact tables. </a:t>
            </a:r>
          </a:p>
          <a:p>
            <a:pPr>
              <a:lnSpc>
                <a:spcPts val="3746"/>
              </a:lnSpc>
            </a:pPr>
            <a:endParaRPr lang="en-US" sz="2497">
              <a:solidFill>
                <a:srgbClr val="2B2C30"/>
              </a:solidFill>
              <a:latin typeface="Public Sans"/>
            </a:endParaRPr>
          </a:p>
          <a:p>
            <a:pPr>
              <a:lnSpc>
                <a:spcPts val="3746"/>
              </a:lnSpc>
            </a:pPr>
            <a:endParaRPr lang="en-US" sz="2497">
              <a:solidFill>
                <a:srgbClr val="2B2C30"/>
              </a:solidFill>
              <a:latin typeface="Public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71" y="942975"/>
            <a:ext cx="16230600" cy="651099"/>
          </a:xfrm>
          <a:prstGeom prst="rect">
            <a:avLst/>
          </a:prstGeom>
        </p:spPr>
        <p:txBody>
          <a:bodyPr lIns="0" tIns="0" rIns="0" bIns="0" rtlCol="0" anchor="t">
            <a:spAutoFit/>
          </a:bodyPr>
          <a:lstStyle/>
          <a:p>
            <a:pPr>
              <a:lnSpc>
                <a:spcPts val="5200"/>
              </a:lnSpc>
              <a:spcBef>
                <a:spcPct val="0"/>
              </a:spcBef>
            </a:pPr>
            <a:r>
              <a:rPr lang="en-US" sz="3714" spc="843">
                <a:solidFill>
                  <a:srgbClr val="2B2C30"/>
                </a:solidFill>
                <a:latin typeface="Public Sans Bold"/>
              </a:rPr>
              <a:t>DAY – 2 (DATA FUNDAMENTALS)</a:t>
            </a:r>
          </a:p>
        </p:txBody>
      </p:sp>
      <p:sp>
        <p:nvSpPr>
          <p:cNvPr id="4" name="TextBox 4"/>
          <p:cNvSpPr txBox="1"/>
          <p:nvPr/>
        </p:nvSpPr>
        <p:spPr>
          <a:xfrm>
            <a:off x="759221" y="2227065"/>
            <a:ext cx="16500079" cy="7458155"/>
          </a:xfrm>
          <a:prstGeom prst="rect">
            <a:avLst/>
          </a:prstGeom>
        </p:spPr>
        <p:txBody>
          <a:bodyPr lIns="0" tIns="0" rIns="0" bIns="0" rtlCol="0" anchor="t">
            <a:spAutoFit/>
          </a:bodyPr>
          <a:lstStyle/>
          <a:p>
            <a:pPr>
              <a:lnSpc>
                <a:spcPts val="3746"/>
              </a:lnSpc>
            </a:pPr>
            <a:r>
              <a:rPr lang="en-US" sz="2497">
                <a:solidFill>
                  <a:srgbClr val="2B2C30"/>
                </a:solidFill>
                <a:latin typeface="Public Sans"/>
              </a:rPr>
              <a:t>SLOWLY CHANGING DIMENSION:</a:t>
            </a:r>
          </a:p>
          <a:p>
            <a:pPr marL="539299" lvl="1" indent="-269650">
              <a:lnSpc>
                <a:spcPts val="3746"/>
              </a:lnSpc>
              <a:buFont typeface="Arial"/>
              <a:buChar char="•"/>
            </a:pPr>
            <a:r>
              <a:rPr lang="en-US" sz="2497">
                <a:solidFill>
                  <a:srgbClr val="2B2C30"/>
                </a:solidFill>
                <a:latin typeface="Public Sans"/>
              </a:rPr>
              <a:t>Slowly Changing Dimensions in Data Warehouse is an important concept that is used to enable the historic aspect of data in an analytical system. Slowly changing dimensions are important in data analytics to track how a record is changing over time.</a:t>
            </a:r>
          </a:p>
          <a:p>
            <a:pPr marL="539299" lvl="1" indent="-269650">
              <a:lnSpc>
                <a:spcPts val="3746"/>
              </a:lnSpc>
              <a:buFont typeface="Arial"/>
              <a:buChar char="•"/>
            </a:pPr>
            <a:r>
              <a:rPr lang="en-US" sz="2497">
                <a:solidFill>
                  <a:srgbClr val="2B2C30"/>
                </a:solidFill>
                <a:latin typeface="Public Sans"/>
              </a:rPr>
              <a:t>It is used to track the changes made to attributes in dimension table.</a:t>
            </a:r>
          </a:p>
          <a:p>
            <a:pPr>
              <a:lnSpc>
                <a:spcPts val="3746"/>
              </a:lnSpc>
            </a:pPr>
            <a:endParaRPr lang="en-US" sz="2497">
              <a:solidFill>
                <a:srgbClr val="2B2C30"/>
              </a:solidFill>
              <a:latin typeface="Public Sans"/>
            </a:endParaRPr>
          </a:p>
          <a:p>
            <a:pPr>
              <a:lnSpc>
                <a:spcPts val="3746"/>
              </a:lnSpc>
            </a:pPr>
            <a:endParaRPr lang="en-US" sz="2497">
              <a:solidFill>
                <a:srgbClr val="2B2C30"/>
              </a:solidFill>
              <a:latin typeface="Public Sans"/>
            </a:endParaRPr>
          </a:p>
          <a:p>
            <a:pPr marL="539299" lvl="1" indent="-269650">
              <a:lnSpc>
                <a:spcPts val="3746"/>
              </a:lnSpc>
              <a:buFont typeface="Arial"/>
              <a:buChar char="•"/>
            </a:pPr>
            <a:r>
              <a:rPr lang="en-US" sz="2497">
                <a:solidFill>
                  <a:srgbClr val="2B2C30"/>
                </a:solidFill>
                <a:latin typeface="Public Sans"/>
              </a:rPr>
              <a:t>Scd type1 - Changes old data with new data. No history is kept.</a:t>
            </a:r>
          </a:p>
          <a:p>
            <a:pPr marL="539299" lvl="1" indent="-269650">
              <a:lnSpc>
                <a:spcPts val="3746"/>
              </a:lnSpc>
              <a:buFont typeface="Arial"/>
              <a:buChar char="•"/>
            </a:pPr>
            <a:r>
              <a:rPr lang="en-US" sz="2497">
                <a:solidFill>
                  <a:srgbClr val="2B2C30"/>
                </a:solidFill>
                <a:latin typeface="Public Sans"/>
              </a:rPr>
              <a:t>Scd type2 - Here we insert a new record with new changes. We don’t prefer empId or CustID as PK. We use the surrogate key as PK. History is preserved. 99% people prefer this.</a:t>
            </a:r>
          </a:p>
          <a:p>
            <a:pPr marL="539299" lvl="1" indent="-269650">
              <a:lnSpc>
                <a:spcPts val="3746"/>
              </a:lnSpc>
              <a:buFont typeface="Arial"/>
              <a:buChar char="•"/>
            </a:pPr>
            <a:r>
              <a:rPr lang="en-US" sz="2497">
                <a:solidFill>
                  <a:srgbClr val="2B2C30"/>
                </a:solidFill>
                <a:latin typeface="Public Sans"/>
              </a:rPr>
              <a:t>Scd type3 - Adding a new column to the dimension table.</a:t>
            </a:r>
          </a:p>
          <a:p>
            <a:pPr>
              <a:lnSpc>
                <a:spcPts val="3746"/>
              </a:lnSpc>
            </a:pPr>
            <a:endParaRPr lang="en-US" sz="2497">
              <a:solidFill>
                <a:srgbClr val="2B2C30"/>
              </a:solidFill>
              <a:latin typeface="Public Sans"/>
            </a:endParaRPr>
          </a:p>
          <a:p>
            <a:pPr>
              <a:lnSpc>
                <a:spcPts val="3746"/>
              </a:lnSpc>
            </a:pPr>
            <a:endParaRPr lang="en-US" sz="2497">
              <a:solidFill>
                <a:srgbClr val="2B2C30"/>
              </a:solidFill>
              <a:latin typeface="Public Sans"/>
            </a:endParaRPr>
          </a:p>
          <a:p>
            <a:pPr>
              <a:lnSpc>
                <a:spcPts val="3746"/>
              </a:lnSpc>
            </a:pPr>
            <a:endParaRPr lang="en-US" sz="2497">
              <a:solidFill>
                <a:srgbClr val="2B2C30"/>
              </a:solidFill>
              <a:latin typeface="Public Sans"/>
            </a:endParaRPr>
          </a:p>
          <a:p>
            <a:pPr>
              <a:lnSpc>
                <a:spcPts val="3746"/>
              </a:lnSpc>
            </a:pPr>
            <a:endParaRPr lang="en-US" sz="2497">
              <a:solidFill>
                <a:srgbClr val="2B2C30"/>
              </a:solidFill>
              <a:latin typeface="Public Sans"/>
            </a:endParaRPr>
          </a:p>
          <a:p>
            <a:pPr>
              <a:lnSpc>
                <a:spcPts val="3746"/>
              </a:lnSpc>
            </a:pPr>
            <a:endParaRPr lang="en-US" sz="2497">
              <a:solidFill>
                <a:srgbClr val="2B2C30"/>
              </a:solidFill>
              <a:latin typeface="Public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Freeform 3"/>
          <p:cNvSpPr/>
          <p:nvPr/>
        </p:nvSpPr>
        <p:spPr>
          <a:xfrm>
            <a:off x="1947325" y="2755792"/>
            <a:ext cx="13894063" cy="7317838"/>
          </a:xfrm>
          <a:custGeom>
            <a:avLst/>
            <a:gdLst/>
            <a:ahLst/>
            <a:cxnLst/>
            <a:rect l="l" t="t" r="r" b="b"/>
            <a:pathLst>
              <a:path w="13894063" h="7317838">
                <a:moveTo>
                  <a:pt x="0" y="0"/>
                </a:moveTo>
                <a:lnTo>
                  <a:pt x="13894063" y="0"/>
                </a:lnTo>
                <a:lnTo>
                  <a:pt x="13894063" y="7317837"/>
                </a:lnTo>
                <a:lnTo>
                  <a:pt x="0" y="7317837"/>
                </a:lnTo>
                <a:lnTo>
                  <a:pt x="0" y="0"/>
                </a:lnTo>
                <a:close/>
              </a:path>
            </a:pathLst>
          </a:custGeom>
          <a:blipFill>
            <a:blip r:embed="rId2"/>
            <a:stretch>
              <a:fillRect/>
            </a:stretch>
          </a:blipFill>
        </p:spPr>
      </p:sp>
      <p:sp>
        <p:nvSpPr>
          <p:cNvPr id="4" name="TextBox 4"/>
          <p:cNvSpPr txBox="1"/>
          <p:nvPr/>
        </p:nvSpPr>
        <p:spPr>
          <a:xfrm>
            <a:off x="1006871" y="942975"/>
            <a:ext cx="16230600" cy="651099"/>
          </a:xfrm>
          <a:prstGeom prst="rect">
            <a:avLst/>
          </a:prstGeom>
        </p:spPr>
        <p:txBody>
          <a:bodyPr lIns="0" tIns="0" rIns="0" bIns="0" rtlCol="0" anchor="t">
            <a:spAutoFit/>
          </a:bodyPr>
          <a:lstStyle/>
          <a:p>
            <a:pPr>
              <a:lnSpc>
                <a:spcPts val="5200"/>
              </a:lnSpc>
              <a:spcBef>
                <a:spcPct val="0"/>
              </a:spcBef>
            </a:pPr>
            <a:r>
              <a:rPr lang="en-US" sz="3714" spc="843">
                <a:solidFill>
                  <a:srgbClr val="2B2C30"/>
                </a:solidFill>
                <a:latin typeface="Public Sans Bold"/>
              </a:rPr>
              <a:t>DAY – 2 (DATA FUNDAMENTALS)</a:t>
            </a:r>
          </a:p>
        </p:txBody>
      </p:sp>
      <p:sp>
        <p:nvSpPr>
          <p:cNvPr id="5" name="TextBox 5"/>
          <p:cNvSpPr txBox="1"/>
          <p:nvPr/>
        </p:nvSpPr>
        <p:spPr>
          <a:xfrm>
            <a:off x="1028700" y="1861182"/>
            <a:ext cx="16343511" cy="599334"/>
          </a:xfrm>
          <a:prstGeom prst="rect">
            <a:avLst/>
          </a:prstGeom>
        </p:spPr>
        <p:txBody>
          <a:bodyPr lIns="0" tIns="0" rIns="0" bIns="0" rtlCol="0" anchor="t">
            <a:spAutoFit/>
          </a:bodyPr>
          <a:lstStyle/>
          <a:p>
            <a:pPr>
              <a:lnSpc>
                <a:spcPts val="4904"/>
              </a:lnSpc>
            </a:pPr>
            <a:r>
              <a:rPr lang="en-US" sz="3269">
                <a:solidFill>
                  <a:srgbClr val="2B2C30"/>
                </a:solidFill>
                <a:latin typeface="Public Sans Bold"/>
              </a:rPr>
              <a:t>Case study on ER Model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28700" y="330427"/>
            <a:ext cx="16230600" cy="1310821"/>
          </a:xfrm>
          <a:prstGeom prst="rect">
            <a:avLst/>
          </a:prstGeom>
        </p:spPr>
        <p:txBody>
          <a:bodyPr lIns="0" tIns="0" rIns="0" bIns="0" rtlCol="0" anchor="t">
            <a:spAutoFit/>
          </a:bodyPr>
          <a:lstStyle/>
          <a:p>
            <a:pPr>
              <a:lnSpc>
                <a:spcPts val="5200"/>
              </a:lnSpc>
              <a:spcBef>
                <a:spcPct val="0"/>
              </a:spcBef>
            </a:pPr>
            <a:r>
              <a:rPr lang="en-US" sz="3714" spc="843">
                <a:solidFill>
                  <a:srgbClr val="2B2C30"/>
                </a:solidFill>
                <a:latin typeface="Public Sans Bold"/>
              </a:rPr>
              <a:t>DAY – 3 (BIG DATA FUNDAMENTALS AND AZURE FUNDAMENTALS)</a:t>
            </a:r>
          </a:p>
        </p:txBody>
      </p:sp>
      <p:sp>
        <p:nvSpPr>
          <p:cNvPr id="4" name="TextBox 4"/>
          <p:cNvSpPr txBox="1"/>
          <p:nvPr/>
        </p:nvSpPr>
        <p:spPr>
          <a:xfrm>
            <a:off x="1028700" y="2061146"/>
            <a:ext cx="16500079" cy="7458155"/>
          </a:xfrm>
          <a:prstGeom prst="rect">
            <a:avLst/>
          </a:prstGeom>
        </p:spPr>
        <p:txBody>
          <a:bodyPr lIns="0" tIns="0" rIns="0" bIns="0" rtlCol="0" anchor="t">
            <a:spAutoFit/>
          </a:bodyPr>
          <a:lstStyle/>
          <a:p>
            <a:pPr>
              <a:lnSpc>
                <a:spcPts val="3746"/>
              </a:lnSpc>
            </a:pPr>
            <a:r>
              <a:rPr lang="en-US" sz="2497">
                <a:solidFill>
                  <a:srgbClr val="2B2C30"/>
                </a:solidFill>
                <a:latin typeface="Public Sans"/>
              </a:rPr>
              <a:t>HADOOP and HADOOP ARCHITECHTURE:</a:t>
            </a:r>
          </a:p>
          <a:p>
            <a:pPr>
              <a:lnSpc>
                <a:spcPts val="3746"/>
              </a:lnSpc>
            </a:pPr>
            <a:endParaRPr lang="en-US" sz="2497">
              <a:solidFill>
                <a:srgbClr val="2B2C30"/>
              </a:solidFill>
              <a:latin typeface="Public Sans"/>
            </a:endParaRPr>
          </a:p>
          <a:p>
            <a:pPr>
              <a:lnSpc>
                <a:spcPts val="3746"/>
              </a:lnSpc>
            </a:pPr>
            <a:r>
              <a:rPr lang="en-US" sz="2497">
                <a:solidFill>
                  <a:srgbClr val="2B2C30"/>
                </a:solidFill>
                <a:latin typeface="Public Sans"/>
              </a:rPr>
              <a:t>Hadoop is an open-source software framework that is used for storing and processing large amounts of data in a distributed computing environment. It is designed to handle big data and is based on the MapReduce programming model, which allows for the parallel processing of large datasets.</a:t>
            </a:r>
          </a:p>
          <a:p>
            <a:pPr>
              <a:lnSpc>
                <a:spcPts val="3746"/>
              </a:lnSpc>
            </a:pPr>
            <a:r>
              <a:rPr lang="en-US" sz="2497">
                <a:solidFill>
                  <a:srgbClr val="2B2C30"/>
                </a:solidFill>
                <a:latin typeface="Public Sans"/>
              </a:rPr>
              <a:t> </a:t>
            </a:r>
          </a:p>
          <a:p>
            <a:pPr>
              <a:lnSpc>
                <a:spcPts val="3746"/>
              </a:lnSpc>
            </a:pPr>
            <a:r>
              <a:rPr lang="en-US" sz="2497">
                <a:solidFill>
                  <a:srgbClr val="2B2C30"/>
                </a:solidFill>
                <a:latin typeface="Public Sans"/>
              </a:rPr>
              <a:t>Following are the components that collectively form a Hadoop ecosystem:</a:t>
            </a:r>
          </a:p>
          <a:p>
            <a:pPr>
              <a:lnSpc>
                <a:spcPts val="3746"/>
              </a:lnSpc>
            </a:pPr>
            <a:r>
              <a:rPr lang="en-US" sz="2497">
                <a:solidFill>
                  <a:srgbClr val="2B2C30"/>
                </a:solidFill>
                <a:latin typeface="Public Sans"/>
              </a:rPr>
              <a:t> </a:t>
            </a:r>
          </a:p>
          <a:p>
            <a:pPr marL="539299" lvl="1" indent="-269650">
              <a:lnSpc>
                <a:spcPts val="3746"/>
              </a:lnSpc>
              <a:buFont typeface="Arial"/>
              <a:buChar char="•"/>
            </a:pPr>
            <a:r>
              <a:rPr lang="en-US" sz="2497">
                <a:solidFill>
                  <a:srgbClr val="2B2C30"/>
                </a:solidFill>
                <a:latin typeface="Public Sans"/>
              </a:rPr>
              <a:t>HDFS: Hadoop Distributed File System</a:t>
            </a:r>
          </a:p>
          <a:p>
            <a:pPr marL="539299" lvl="1" indent="-269650">
              <a:lnSpc>
                <a:spcPts val="3746"/>
              </a:lnSpc>
              <a:buFont typeface="Arial"/>
              <a:buChar char="•"/>
            </a:pPr>
            <a:r>
              <a:rPr lang="en-US" sz="2497">
                <a:solidFill>
                  <a:srgbClr val="2B2C30"/>
                </a:solidFill>
                <a:latin typeface="Public Sans"/>
              </a:rPr>
              <a:t>YARN: Yet Another Resource Negotiator</a:t>
            </a:r>
          </a:p>
          <a:p>
            <a:pPr marL="539299" lvl="1" indent="-269650">
              <a:lnSpc>
                <a:spcPts val="3746"/>
              </a:lnSpc>
              <a:buFont typeface="Arial"/>
              <a:buChar char="•"/>
            </a:pPr>
            <a:r>
              <a:rPr lang="en-US" sz="2497">
                <a:solidFill>
                  <a:srgbClr val="2B2C30"/>
                </a:solidFill>
                <a:latin typeface="Public Sans"/>
              </a:rPr>
              <a:t>MapReduce: Programming based Data Processing</a:t>
            </a:r>
          </a:p>
          <a:p>
            <a:pPr marL="539299" lvl="1" indent="-269650">
              <a:lnSpc>
                <a:spcPts val="3746"/>
              </a:lnSpc>
              <a:buFont typeface="Arial"/>
              <a:buChar char="•"/>
            </a:pPr>
            <a:r>
              <a:rPr lang="en-US" sz="2497">
                <a:solidFill>
                  <a:srgbClr val="2B2C30"/>
                </a:solidFill>
                <a:latin typeface="Public Sans"/>
              </a:rPr>
              <a:t>Spark: In-Memory data processing</a:t>
            </a:r>
          </a:p>
          <a:p>
            <a:pPr marL="539299" lvl="1" indent="-269650">
              <a:lnSpc>
                <a:spcPts val="3746"/>
              </a:lnSpc>
              <a:buFont typeface="Arial"/>
              <a:buChar char="•"/>
            </a:pPr>
            <a:r>
              <a:rPr lang="en-US" sz="2497">
                <a:solidFill>
                  <a:srgbClr val="2B2C30"/>
                </a:solidFill>
                <a:latin typeface="Public Sans"/>
              </a:rPr>
              <a:t>PIG, HIVE: Query based processing of data services</a:t>
            </a:r>
          </a:p>
          <a:p>
            <a:pPr marL="539299" lvl="1" indent="-269650">
              <a:lnSpc>
                <a:spcPts val="3746"/>
              </a:lnSpc>
              <a:buFont typeface="Arial"/>
              <a:buChar char="•"/>
            </a:pPr>
            <a:r>
              <a:rPr lang="en-US" sz="2497">
                <a:solidFill>
                  <a:srgbClr val="2B2C30"/>
                </a:solidFill>
                <a:latin typeface="Public Sans"/>
              </a:rPr>
              <a:t>HBase: NoSQL Database</a:t>
            </a:r>
          </a:p>
          <a:p>
            <a:pPr marL="539299" lvl="1" indent="-269650">
              <a:lnSpc>
                <a:spcPts val="3746"/>
              </a:lnSpc>
              <a:buFont typeface="Arial"/>
              <a:buChar char="•"/>
            </a:pPr>
            <a:r>
              <a:rPr lang="en-US" sz="2497">
                <a:solidFill>
                  <a:srgbClr val="2B2C30"/>
                </a:solidFill>
                <a:latin typeface="Public Sans"/>
              </a:rPr>
              <a:t>Zookeeper: Managing cluster</a:t>
            </a:r>
          </a:p>
          <a:p>
            <a:pPr>
              <a:lnSpc>
                <a:spcPts val="3746"/>
              </a:lnSpc>
            </a:pPr>
            <a:endParaRPr lang="en-US" sz="2497">
              <a:solidFill>
                <a:srgbClr val="2B2C30"/>
              </a:solidFill>
              <a:latin typeface="Public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28700" y="660288"/>
            <a:ext cx="16230600" cy="651099"/>
          </a:xfrm>
          <a:prstGeom prst="rect">
            <a:avLst/>
          </a:prstGeom>
        </p:spPr>
        <p:txBody>
          <a:bodyPr lIns="0" tIns="0" rIns="0" bIns="0" rtlCol="0" anchor="t">
            <a:spAutoFit/>
          </a:bodyPr>
          <a:lstStyle/>
          <a:p>
            <a:pPr>
              <a:lnSpc>
                <a:spcPts val="5200"/>
              </a:lnSpc>
              <a:spcBef>
                <a:spcPct val="0"/>
              </a:spcBef>
            </a:pPr>
            <a:r>
              <a:rPr lang="en-US" sz="3714" spc="843">
                <a:solidFill>
                  <a:srgbClr val="2B2C30"/>
                </a:solidFill>
                <a:latin typeface="Public Sans Bold"/>
              </a:rPr>
              <a:t>DAY – 4 (AZURE SQL 1)</a:t>
            </a:r>
          </a:p>
        </p:txBody>
      </p:sp>
      <p:sp>
        <p:nvSpPr>
          <p:cNvPr id="4" name="AutoShape 4"/>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5" name="TextBox 5"/>
          <p:cNvSpPr txBox="1"/>
          <p:nvPr/>
        </p:nvSpPr>
        <p:spPr>
          <a:xfrm>
            <a:off x="1028700" y="1756407"/>
            <a:ext cx="8115292" cy="8343839"/>
          </a:xfrm>
          <a:prstGeom prst="rect">
            <a:avLst/>
          </a:prstGeom>
        </p:spPr>
        <p:txBody>
          <a:bodyPr lIns="0" tIns="0" rIns="0" bIns="0" rtlCol="0" anchor="t">
            <a:spAutoFit/>
          </a:bodyPr>
          <a:lstStyle/>
          <a:p>
            <a:pPr>
              <a:lnSpc>
                <a:spcPts val="2194"/>
              </a:lnSpc>
            </a:pPr>
            <a:endParaRPr/>
          </a:p>
          <a:p>
            <a:pPr>
              <a:lnSpc>
                <a:spcPts val="2194"/>
              </a:lnSpc>
            </a:pPr>
            <a:r>
              <a:rPr lang="en-US" sz="1463">
                <a:solidFill>
                  <a:srgbClr val="2B2C30"/>
                </a:solidFill>
                <a:latin typeface="Public Sans"/>
              </a:rPr>
              <a:t>CREATE TABLE students( id int,</a:t>
            </a:r>
          </a:p>
          <a:p>
            <a:pPr>
              <a:lnSpc>
                <a:spcPts val="2194"/>
              </a:lnSpc>
            </a:pPr>
            <a:r>
              <a:rPr lang="en-US" sz="1463">
                <a:solidFill>
                  <a:srgbClr val="2B2C30"/>
                </a:solidFill>
                <a:latin typeface="Public Sans"/>
              </a:rPr>
              <a:t>        student_name varchar(30),</a:t>
            </a:r>
          </a:p>
          <a:p>
            <a:pPr>
              <a:lnSpc>
                <a:spcPts val="2194"/>
              </a:lnSpc>
            </a:pPr>
            <a:r>
              <a:rPr lang="en-US" sz="1463">
                <a:solidFill>
                  <a:srgbClr val="2B2C30"/>
                </a:solidFill>
                <a:latin typeface="Public Sans"/>
              </a:rPr>
              <a:t>        address1 varchar(30),</a:t>
            </a:r>
          </a:p>
          <a:p>
            <a:pPr>
              <a:lnSpc>
                <a:spcPts val="2194"/>
              </a:lnSpc>
            </a:pPr>
            <a:r>
              <a:rPr lang="en-US" sz="1463">
                <a:solidFill>
                  <a:srgbClr val="2B2C30"/>
                </a:solidFill>
                <a:latin typeface="Public Sans"/>
              </a:rPr>
              <a:t>        city varchar(30))</a:t>
            </a:r>
          </a:p>
          <a:p>
            <a:pPr>
              <a:lnSpc>
                <a:spcPts val="2194"/>
              </a:lnSpc>
            </a:pPr>
            <a:endParaRPr lang="en-US" sz="1463">
              <a:solidFill>
                <a:srgbClr val="2B2C30"/>
              </a:solidFill>
              <a:latin typeface="Public Sans"/>
            </a:endParaRPr>
          </a:p>
          <a:p>
            <a:pPr>
              <a:lnSpc>
                <a:spcPts val="2194"/>
              </a:lnSpc>
            </a:pPr>
            <a:r>
              <a:rPr lang="en-US" sz="1463">
                <a:solidFill>
                  <a:srgbClr val="2B2C30"/>
                </a:solidFill>
                <a:latin typeface="Public Sans"/>
              </a:rPr>
              <a:t>sp_tables</a:t>
            </a:r>
          </a:p>
          <a:p>
            <a:pPr>
              <a:lnSpc>
                <a:spcPts val="2194"/>
              </a:lnSpc>
            </a:pPr>
            <a:r>
              <a:rPr lang="en-US" sz="1463">
                <a:solidFill>
                  <a:srgbClr val="2B2C30"/>
                </a:solidFill>
                <a:latin typeface="Public Sans"/>
              </a:rPr>
              <a:t>sp_columns students</a:t>
            </a:r>
          </a:p>
          <a:p>
            <a:pPr>
              <a:lnSpc>
                <a:spcPts val="2194"/>
              </a:lnSpc>
            </a:pPr>
            <a:endParaRPr lang="en-US" sz="1463">
              <a:solidFill>
                <a:srgbClr val="2B2C30"/>
              </a:solidFill>
              <a:latin typeface="Public Sans"/>
            </a:endParaRPr>
          </a:p>
          <a:p>
            <a:pPr>
              <a:lnSpc>
                <a:spcPts val="2194"/>
              </a:lnSpc>
            </a:pPr>
            <a:r>
              <a:rPr lang="en-US" sz="1463">
                <a:solidFill>
                  <a:srgbClr val="2B2C30"/>
                </a:solidFill>
                <a:latin typeface="Public Sans"/>
              </a:rPr>
              <a:t>INSERT INTO students VALUES(1, 'Ram', 'Bellandur', 'Bengaluru')</a:t>
            </a:r>
          </a:p>
          <a:p>
            <a:pPr>
              <a:lnSpc>
                <a:spcPts val="2194"/>
              </a:lnSpc>
            </a:pPr>
            <a:r>
              <a:rPr lang="en-US" sz="1463">
                <a:solidFill>
                  <a:srgbClr val="2B2C30"/>
                </a:solidFill>
                <a:latin typeface="Public Sans"/>
              </a:rPr>
              <a:t>INSERT INTO students VALUES(1, 'Shyam', 'null', 'Mumbai')</a:t>
            </a:r>
          </a:p>
          <a:p>
            <a:pPr>
              <a:lnSpc>
                <a:spcPts val="2194"/>
              </a:lnSpc>
            </a:pPr>
            <a:r>
              <a:rPr lang="en-US" sz="1463">
                <a:solidFill>
                  <a:srgbClr val="2B2C30"/>
                </a:solidFill>
                <a:latin typeface="Public Sans"/>
              </a:rPr>
              <a:t>SELECT student_name, id FROM students</a:t>
            </a:r>
          </a:p>
          <a:p>
            <a:pPr>
              <a:lnSpc>
                <a:spcPts val="2194"/>
              </a:lnSpc>
            </a:pPr>
            <a:r>
              <a:rPr lang="en-US" sz="1463">
                <a:solidFill>
                  <a:srgbClr val="2B2C30"/>
                </a:solidFill>
                <a:latin typeface="Public Sans"/>
              </a:rPr>
              <a:t>SELECT * INTO student1 FROM students -- Create new table from existing table with same structure</a:t>
            </a:r>
          </a:p>
          <a:p>
            <a:pPr>
              <a:lnSpc>
                <a:spcPts val="2194"/>
              </a:lnSpc>
            </a:pPr>
            <a:r>
              <a:rPr lang="en-US" sz="1463">
                <a:solidFill>
                  <a:srgbClr val="2B2C30"/>
                </a:solidFill>
                <a:latin typeface="Public Sans"/>
              </a:rPr>
              <a:t>SELECT * FROM student1</a:t>
            </a:r>
          </a:p>
          <a:p>
            <a:pPr>
              <a:lnSpc>
                <a:spcPts val="2194"/>
              </a:lnSpc>
            </a:pPr>
            <a:endParaRPr lang="en-US" sz="1463">
              <a:solidFill>
                <a:srgbClr val="2B2C30"/>
              </a:solidFill>
              <a:latin typeface="Public Sans"/>
            </a:endParaRPr>
          </a:p>
          <a:p>
            <a:pPr>
              <a:lnSpc>
                <a:spcPts val="2194"/>
              </a:lnSpc>
            </a:pPr>
            <a:endParaRPr lang="en-US" sz="1463">
              <a:solidFill>
                <a:srgbClr val="2B2C30"/>
              </a:solidFill>
              <a:latin typeface="Public Sans"/>
            </a:endParaRPr>
          </a:p>
          <a:p>
            <a:pPr>
              <a:lnSpc>
                <a:spcPts val="2194"/>
              </a:lnSpc>
            </a:pPr>
            <a:r>
              <a:rPr lang="en-US" sz="1463">
                <a:solidFill>
                  <a:srgbClr val="2B2C30"/>
                </a:solidFill>
                <a:latin typeface="Public Sans"/>
              </a:rPr>
              <a:t>SELECT * INTO students2 FROM students WHERE 1=5; -- Creating blank table from existing table</a:t>
            </a:r>
          </a:p>
          <a:p>
            <a:pPr>
              <a:lnSpc>
                <a:spcPts val="2194"/>
              </a:lnSpc>
            </a:pPr>
            <a:endParaRPr lang="en-US" sz="1463">
              <a:solidFill>
                <a:srgbClr val="2B2C30"/>
              </a:solidFill>
              <a:latin typeface="Public Sans"/>
            </a:endParaRPr>
          </a:p>
          <a:p>
            <a:pPr>
              <a:lnSpc>
                <a:spcPts val="2194"/>
              </a:lnSpc>
            </a:pPr>
            <a:r>
              <a:rPr lang="en-US" sz="1463">
                <a:solidFill>
                  <a:srgbClr val="2B2C30"/>
                </a:solidFill>
                <a:latin typeface="Public Sans"/>
              </a:rPr>
              <a:t>SELECT * FROM students2</a:t>
            </a:r>
          </a:p>
          <a:p>
            <a:pPr>
              <a:lnSpc>
                <a:spcPts val="2194"/>
              </a:lnSpc>
            </a:pPr>
            <a:endParaRPr lang="en-US" sz="1463">
              <a:solidFill>
                <a:srgbClr val="2B2C30"/>
              </a:solidFill>
              <a:latin typeface="Public Sans"/>
            </a:endParaRPr>
          </a:p>
          <a:p>
            <a:pPr>
              <a:lnSpc>
                <a:spcPts val="2194"/>
              </a:lnSpc>
            </a:pPr>
            <a:r>
              <a:rPr lang="en-US" sz="1463">
                <a:solidFill>
                  <a:srgbClr val="2B2C30"/>
                </a:solidFill>
                <a:latin typeface="Public Sans"/>
              </a:rPr>
              <a:t>INSERT INTO students2 SELECT * FROM students</a:t>
            </a:r>
          </a:p>
          <a:p>
            <a:pPr>
              <a:lnSpc>
                <a:spcPts val="2194"/>
              </a:lnSpc>
            </a:pPr>
            <a:r>
              <a:rPr lang="en-US" sz="1463">
                <a:solidFill>
                  <a:srgbClr val="2B2C30"/>
                </a:solidFill>
                <a:latin typeface="Public Sans"/>
              </a:rPr>
              <a:t>SELECT * FROM students2</a:t>
            </a:r>
          </a:p>
          <a:p>
            <a:pPr>
              <a:lnSpc>
                <a:spcPts val="2194"/>
              </a:lnSpc>
            </a:pPr>
            <a:r>
              <a:rPr lang="en-US" sz="1463">
                <a:solidFill>
                  <a:srgbClr val="2B2C30"/>
                </a:solidFill>
                <a:latin typeface="Public Sans"/>
              </a:rPr>
              <a:t>SELECT id, student_name INTO students3 FROM students;</a:t>
            </a:r>
          </a:p>
          <a:p>
            <a:pPr>
              <a:lnSpc>
                <a:spcPts val="2194"/>
              </a:lnSpc>
            </a:pPr>
            <a:endParaRPr lang="en-US" sz="1463">
              <a:solidFill>
                <a:srgbClr val="2B2C30"/>
              </a:solidFill>
              <a:latin typeface="Public Sans"/>
            </a:endParaRPr>
          </a:p>
          <a:p>
            <a:pPr>
              <a:lnSpc>
                <a:spcPts val="2194"/>
              </a:lnSpc>
            </a:pPr>
            <a:r>
              <a:rPr lang="en-US" sz="1463">
                <a:solidFill>
                  <a:srgbClr val="2B2C30"/>
                </a:solidFill>
                <a:latin typeface="Public Sans"/>
              </a:rPr>
              <a:t>SELECT * FROM students3;</a:t>
            </a:r>
          </a:p>
          <a:p>
            <a:pPr>
              <a:lnSpc>
                <a:spcPts val="2194"/>
              </a:lnSpc>
            </a:pPr>
            <a:r>
              <a:rPr lang="en-US" sz="1463">
                <a:solidFill>
                  <a:srgbClr val="2B2C30"/>
                </a:solidFill>
                <a:latin typeface="Public Sans"/>
              </a:rPr>
              <a:t>SELECT id as student_id, student_name INTO students4 FROM students;</a:t>
            </a:r>
          </a:p>
          <a:p>
            <a:pPr>
              <a:lnSpc>
                <a:spcPts val="2194"/>
              </a:lnSpc>
            </a:pPr>
            <a:r>
              <a:rPr lang="en-US" sz="1463">
                <a:solidFill>
                  <a:srgbClr val="2B2C30"/>
                </a:solidFill>
                <a:latin typeface="Public Sans"/>
              </a:rPr>
              <a:t>SELECT id, student_name INTO students5 FROM students WHERE 1 = 5</a:t>
            </a:r>
          </a:p>
          <a:p>
            <a:pPr>
              <a:lnSpc>
                <a:spcPts val="2194"/>
              </a:lnSpc>
            </a:pPr>
            <a:endParaRPr lang="en-US" sz="1463">
              <a:solidFill>
                <a:srgbClr val="2B2C30"/>
              </a:solidFill>
              <a:latin typeface="Public Sans"/>
            </a:endParaRPr>
          </a:p>
          <a:p>
            <a:pPr>
              <a:lnSpc>
                <a:spcPts val="2194"/>
              </a:lnSpc>
            </a:pPr>
            <a:r>
              <a:rPr lang="en-US" sz="1463">
                <a:solidFill>
                  <a:srgbClr val="2B2C30"/>
                </a:solidFill>
                <a:latin typeface="Public Sans"/>
              </a:rPr>
              <a:t>INSERT INTO students5 SELECT id,student_name FROM students</a:t>
            </a:r>
          </a:p>
        </p:txBody>
      </p:sp>
      <p:sp>
        <p:nvSpPr>
          <p:cNvPr id="6" name="TextBox 6"/>
          <p:cNvSpPr txBox="1"/>
          <p:nvPr/>
        </p:nvSpPr>
        <p:spPr>
          <a:xfrm>
            <a:off x="9691213" y="2099246"/>
            <a:ext cx="7568087" cy="7448550"/>
          </a:xfrm>
          <a:prstGeom prst="rect">
            <a:avLst/>
          </a:prstGeom>
        </p:spPr>
        <p:txBody>
          <a:bodyPr lIns="0" tIns="0" rIns="0" bIns="0" rtlCol="0" anchor="t">
            <a:spAutoFit/>
          </a:bodyPr>
          <a:lstStyle/>
          <a:p>
            <a:pPr>
              <a:lnSpc>
                <a:spcPts val="2249"/>
              </a:lnSpc>
            </a:pPr>
            <a:endParaRPr/>
          </a:p>
          <a:p>
            <a:pPr>
              <a:lnSpc>
                <a:spcPts val="2249"/>
              </a:lnSpc>
            </a:pPr>
            <a:endParaRPr/>
          </a:p>
          <a:p>
            <a:pPr>
              <a:lnSpc>
                <a:spcPts val="2249"/>
              </a:lnSpc>
            </a:pPr>
            <a:r>
              <a:rPr lang="en-US" sz="1499">
                <a:solidFill>
                  <a:srgbClr val="2B2C30"/>
                </a:solidFill>
                <a:latin typeface="Public Sans"/>
              </a:rPr>
              <a:t>--SELECT * FROM students5;</a:t>
            </a:r>
          </a:p>
          <a:p>
            <a:pPr>
              <a:lnSpc>
                <a:spcPts val="2249"/>
              </a:lnSpc>
            </a:pPr>
            <a:endParaRPr lang="en-US" sz="1499">
              <a:solidFill>
                <a:srgbClr val="2B2C30"/>
              </a:solidFill>
              <a:latin typeface="Public Sans"/>
            </a:endParaRPr>
          </a:p>
          <a:p>
            <a:pPr>
              <a:lnSpc>
                <a:spcPts val="2249"/>
              </a:lnSpc>
            </a:pPr>
            <a:r>
              <a:rPr lang="en-US" sz="1499">
                <a:solidFill>
                  <a:srgbClr val="2B2C30"/>
                </a:solidFill>
                <a:latin typeface="Public Sans"/>
              </a:rPr>
              <a:t>CREATE TABLE student6(id int,</a:t>
            </a:r>
          </a:p>
          <a:p>
            <a:pPr>
              <a:lnSpc>
                <a:spcPts val="2249"/>
              </a:lnSpc>
            </a:pPr>
            <a:r>
              <a:rPr lang="en-US" sz="1499">
                <a:solidFill>
                  <a:srgbClr val="2B2C30"/>
                </a:solidFill>
                <a:latin typeface="Public Sans"/>
              </a:rPr>
              <a:t>       name varchar(30),</a:t>
            </a:r>
          </a:p>
          <a:p>
            <a:pPr>
              <a:lnSpc>
                <a:spcPts val="2249"/>
              </a:lnSpc>
            </a:pPr>
            <a:r>
              <a:rPr lang="en-US" sz="1499">
                <a:solidFill>
                  <a:srgbClr val="2B2C30"/>
                </a:solidFill>
                <a:latin typeface="Public Sans"/>
              </a:rPr>
              <a:t>       city varchar(30) default 'mumbai')</a:t>
            </a:r>
          </a:p>
          <a:p>
            <a:pPr>
              <a:lnSpc>
                <a:spcPts val="2249"/>
              </a:lnSpc>
            </a:pPr>
            <a:endParaRPr lang="en-US" sz="1499">
              <a:solidFill>
                <a:srgbClr val="2B2C30"/>
              </a:solidFill>
              <a:latin typeface="Public Sans"/>
            </a:endParaRPr>
          </a:p>
          <a:p>
            <a:pPr>
              <a:lnSpc>
                <a:spcPts val="2249"/>
              </a:lnSpc>
            </a:pPr>
            <a:r>
              <a:rPr lang="en-US" sz="1499">
                <a:solidFill>
                  <a:srgbClr val="2B2C30"/>
                </a:solidFill>
                <a:latin typeface="Public Sans"/>
              </a:rPr>
              <a:t>INSERT INTO student6(id, name) VALUES(1, 'ram')</a:t>
            </a:r>
          </a:p>
          <a:p>
            <a:pPr>
              <a:lnSpc>
                <a:spcPts val="2249"/>
              </a:lnSpc>
            </a:pPr>
            <a:r>
              <a:rPr lang="en-US" sz="1499">
                <a:solidFill>
                  <a:srgbClr val="2B2C30"/>
                </a:solidFill>
                <a:latin typeface="Public Sans"/>
              </a:rPr>
              <a:t>INSERT INTO student6(id, name) VALUES(1, 'sham')</a:t>
            </a:r>
          </a:p>
          <a:p>
            <a:pPr>
              <a:lnSpc>
                <a:spcPts val="2249"/>
              </a:lnSpc>
            </a:pPr>
            <a:r>
              <a:rPr lang="en-US" sz="1499">
                <a:solidFill>
                  <a:srgbClr val="2B2C30"/>
                </a:solidFill>
                <a:latin typeface="Public Sans"/>
              </a:rPr>
              <a:t>INSERT INTO student6 VALUES(1, 'kam', 'Bengaluru')</a:t>
            </a:r>
          </a:p>
          <a:p>
            <a:pPr>
              <a:lnSpc>
                <a:spcPts val="2249"/>
              </a:lnSpc>
            </a:pPr>
            <a:endParaRPr lang="en-US" sz="1499">
              <a:solidFill>
                <a:srgbClr val="2B2C30"/>
              </a:solidFill>
              <a:latin typeface="Public Sans"/>
            </a:endParaRPr>
          </a:p>
          <a:p>
            <a:pPr>
              <a:lnSpc>
                <a:spcPts val="2249"/>
              </a:lnSpc>
            </a:pPr>
            <a:endParaRPr lang="en-US" sz="1499">
              <a:solidFill>
                <a:srgbClr val="2B2C30"/>
              </a:solidFill>
              <a:latin typeface="Public Sans"/>
            </a:endParaRPr>
          </a:p>
          <a:p>
            <a:pPr>
              <a:lnSpc>
                <a:spcPts val="2249"/>
              </a:lnSpc>
            </a:pPr>
            <a:r>
              <a:rPr lang="en-US" sz="1499">
                <a:solidFill>
                  <a:srgbClr val="2B2C30"/>
                </a:solidFill>
                <a:latin typeface="Public Sans"/>
              </a:rPr>
              <a:t>CREATE TABLE student7(id int identity(1,1), name varchar(30))</a:t>
            </a:r>
          </a:p>
          <a:p>
            <a:pPr>
              <a:lnSpc>
                <a:spcPts val="2249"/>
              </a:lnSpc>
            </a:pPr>
            <a:endParaRPr lang="en-US" sz="1499">
              <a:solidFill>
                <a:srgbClr val="2B2C30"/>
              </a:solidFill>
              <a:latin typeface="Public Sans"/>
            </a:endParaRPr>
          </a:p>
          <a:p>
            <a:pPr>
              <a:lnSpc>
                <a:spcPts val="2249"/>
              </a:lnSpc>
            </a:pPr>
            <a:r>
              <a:rPr lang="en-US" sz="1499">
                <a:solidFill>
                  <a:srgbClr val="2B2C30"/>
                </a:solidFill>
                <a:latin typeface="Public Sans"/>
              </a:rPr>
              <a:t>INSERT INTO student7(name) VALUES('ram');</a:t>
            </a:r>
          </a:p>
          <a:p>
            <a:pPr>
              <a:lnSpc>
                <a:spcPts val="2249"/>
              </a:lnSpc>
            </a:pPr>
            <a:r>
              <a:rPr lang="en-US" sz="1499">
                <a:solidFill>
                  <a:srgbClr val="2B2C30"/>
                </a:solidFill>
                <a:latin typeface="Public Sans"/>
              </a:rPr>
              <a:t>INSERT INTO student7(name) VALUES('shyam');</a:t>
            </a:r>
          </a:p>
          <a:p>
            <a:pPr>
              <a:lnSpc>
                <a:spcPts val="2249"/>
              </a:lnSpc>
            </a:pPr>
            <a:r>
              <a:rPr lang="en-US" sz="1499">
                <a:solidFill>
                  <a:srgbClr val="2B2C30"/>
                </a:solidFill>
                <a:latin typeface="Public Sans"/>
              </a:rPr>
              <a:t>INSERT INTO student7(name) VALUES('kaam');</a:t>
            </a:r>
          </a:p>
          <a:p>
            <a:pPr>
              <a:lnSpc>
                <a:spcPts val="2249"/>
              </a:lnSpc>
            </a:pPr>
            <a:endParaRPr lang="en-US" sz="1499">
              <a:solidFill>
                <a:srgbClr val="2B2C30"/>
              </a:solidFill>
              <a:latin typeface="Public Sans"/>
            </a:endParaRPr>
          </a:p>
          <a:p>
            <a:pPr>
              <a:lnSpc>
                <a:spcPts val="2249"/>
              </a:lnSpc>
            </a:pPr>
            <a:r>
              <a:rPr lang="en-US" sz="1499">
                <a:solidFill>
                  <a:srgbClr val="2B2C30"/>
                </a:solidFill>
                <a:latin typeface="Public Sans"/>
              </a:rPr>
              <a:t>--ALTER TABLE student7 ADD email varchar(30), phone varchar(30);</a:t>
            </a:r>
          </a:p>
          <a:p>
            <a:pPr>
              <a:lnSpc>
                <a:spcPts val="2249"/>
              </a:lnSpc>
            </a:pPr>
            <a:r>
              <a:rPr lang="en-US" sz="1499">
                <a:solidFill>
                  <a:srgbClr val="2B2C30"/>
                </a:solidFill>
                <a:latin typeface="Public Sans"/>
              </a:rPr>
              <a:t>--ALTER TABLE student7 DROP column city;</a:t>
            </a:r>
          </a:p>
          <a:p>
            <a:pPr>
              <a:lnSpc>
                <a:spcPts val="2249"/>
              </a:lnSpc>
            </a:pPr>
            <a:endParaRPr lang="en-US" sz="1499">
              <a:solidFill>
                <a:srgbClr val="2B2C30"/>
              </a:solidFill>
              <a:latin typeface="Public Sans"/>
            </a:endParaRPr>
          </a:p>
          <a:p>
            <a:pPr>
              <a:lnSpc>
                <a:spcPts val="2249"/>
              </a:lnSpc>
            </a:pPr>
            <a:r>
              <a:rPr lang="en-US" sz="1499">
                <a:solidFill>
                  <a:srgbClr val="2B2C30"/>
                </a:solidFill>
                <a:latin typeface="Public Sans"/>
              </a:rPr>
              <a:t>sp_rename 'student7.name' , student_name, 'column'</a:t>
            </a:r>
          </a:p>
          <a:p>
            <a:pPr>
              <a:lnSpc>
                <a:spcPts val="2249"/>
              </a:lnSpc>
            </a:pPr>
            <a:endParaRPr lang="en-US" sz="1499">
              <a:solidFill>
                <a:srgbClr val="2B2C30"/>
              </a:solidFill>
              <a:latin typeface="Public Sans"/>
            </a:endParaRPr>
          </a:p>
          <a:p>
            <a:pPr>
              <a:lnSpc>
                <a:spcPts val="2249"/>
              </a:lnSpc>
            </a:pPr>
            <a:r>
              <a:rPr lang="en-US" sz="1499">
                <a:solidFill>
                  <a:srgbClr val="2B2C30"/>
                </a:solidFill>
                <a:latin typeface="Public Sans"/>
              </a:rPr>
              <a:t>SELECT * FROM student7</a:t>
            </a:r>
          </a:p>
          <a:p>
            <a:pPr>
              <a:lnSpc>
                <a:spcPts val="2249"/>
              </a:lnSpc>
            </a:pPr>
            <a:endParaRPr lang="en-US" sz="1499">
              <a:solidFill>
                <a:srgbClr val="2B2C30"/>
              </a:solidFill>
              <a:latin typeface="Public Sans"/>
            </a:endParaRPr>
          </a:p>
          <a:p>
            <a:pPr>
              <a:lnSpc>
                <a:spcPts val="2249"/>
              </a:lnSpc>
            </a:pPr>
            <a:endParaRPr lang="en-US" sz="1499">
              <a:solidFill>
                <a:srgbClr val="2B2C30"/>
              </a:solidFill>
              <a:latin typeface="Public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4" name="Freeform 4"/>
          <p:cNvSpPr/>
          <p:nvPr/>
        </p:nvSpPr>
        <p:spPr>
          <a:xfrm>
            <a:off x="1824307" y="1804032"/>
            <a:ext cx="14950299" cy="8222664"/>
          </a:xfrm>
          <a:custGeom>
            <a:avLst/>
            <a:gdLst/>
            <a:ahLst/>
            <a:cxnLst/>
            <a:rect l="l" t="t" r="r" b="b"/>
            <a:pathLst>
              <a:path w="14950299" h="8222664">
                <a:moveTo>
                  <a:pt x="0" y="0"/>
                </a:moveTo>
                <a:lnTo>
                  <a:pt x="14950299" y="0"/>
                </a:lnTo>
                <a:lnTo>
                  <a:pt x="14950299" y="8222665"/>
                </a:lnTo>
                <a:lnTo>
                  <a:pt x="0" y="8222665"/>
                </a:lnTo>
                <a:lnTo>
                  <a:pt x="0" y="0"/>
                </a:lnTo>
                <a:close/>
              </a:path>
            </a:pathLst>
          </a:custGeom>
          <a:blipFill>
            <a:blip r:embed="rId2"/>
            <a:stretch>
              <a:fillRect/>
            </a:stretch>
          </a:blipFill>
        </p:spPr>
      </p:sp>
      <p:sp>
        <p:nvSpPr>
          <p:cNvPr id="5" name="TextBox 5"/>
          <p:cNvSpPr txBox="1"/>
          <p:nvPr/>
        </p:nvSpPr>
        <p:spPr>
          <a:xfrm>
            <a:off x="1028700" y="660288"/>
            <a:ext cx="16230600" cy="651099"/>
          </a:xfrm>
          <a:prstGeom prst="rect">
            <a:avLst/>
          </a:prstGeom>
        </p:spPr>
        <p:txBody>
          <a:bodyPr lIns="0" tIns="0" rIns="0" bIns="0" rtlCol="0" anchor="t">
            <a:spAutoFit/>
          </a:bodyPr>
          <a:lstStyle/>
          <a:p>
            <a:pPr>
              <a:lnSpc>
                <a:spcPts val="5200"/>
              </a:lnSpc>
              <a:spcBef>
                <a:spcPct val="0"/>
              </a:spcBef>
            </a:pPr>
            <a:r>
              <a:rPr lang="en-US" sz="3714" spc="843">
                <a:solidFill>
                  <a:srgbClr val="2B2C30"/>
                </a:solidFill>
                <a:latin typeface="Public Sans Bold"/>
              </a:rPr>
              <a:t>DAY – 4 (AZURE SQL 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4" name="Freeform 4"/>
          <p:cNvSpPr/>
          <p:nvPr/>
        </p:nvSpPr>
        <p:spPr>
          <a:xfrm>
            <a:off x="895334" y="2251707"/>
            <a:ext cx="9143992" cy="5511237"/>
          </a:xfrm>
          <a:custGeom>
            <a:avLst/>
            <a:gdLst/>
            <a:ahLst/>
            <a:cxnLst/>
            <a:rect l="l" t="t" r="r" b="b"/>
            <a:pathLst>
              <a:path w="9143992" h="5511237">
                <a:moveTo>
                  <a:pt x="0" y="0"/>
                </a:moveTo>
                <a:lnTo>
                  <a:pt x="9143991" y="0"/>
                </a:lnTo>
                <a:lnTo>
                  <a:pt x="9143991" y="5511238"/>
                </a:lnTo>
                <a:lnTo>
                  <a:pt x="0" y="5511238"/>
                </a:lnTo>
                <a:lnTo>
                  <a:pt x="0" y="0"/>
                </a:lnTo>
                <a:close/>
              </a:path>
            </a:pathLst>
          </a:custGeom>
          <a:blipFill>
            <a:blip r:embed="rId2"/>
            <a:stretch>
              <a:fillRect l="-38585" t="-21976" r="-7568"/>
            </a:stretch>
          </a:blipFill>
        </p:spPr>
      </p:sp>
      <p:sp>
        <p:nvSpPr>
          <p:cNvPr id="5" name="Freeform 5"/>
          <p:cNvSpPr/>
          <p:nvPr/>
        </p:nvSpPr>
        <p:spPr>
          <a:xfrm>
            <a:off x="10134575" y="2301893"/>
            <a:ext cx="7296638" cy="5410865"/>
          </a:xfrm>
          <a:custGeom>
            <a:avLst/>
            <a:gdLst/>
            <a:ahLst/>
            <a:cxnLst/>
            <a:rect l="l" t="t" r="r" b="b"/>
            <a:pathLst>
              <a:path w="7296638" h="5410865">
                <a:moveTo>
                  <a:pt x="0" y="0"/>
                </a:moveTo>
                <a:lnTo>
                  <a:pt x="7296638" y="0"/>
                </a:lnTo>
                <a:lnTo>
                  <a:pt x="7296638" y="5410866"/>
                </a:lnTo>
                <a:lnTo>
                  <a:pt x="0" y="5410866"/>
                </a:lnTo>
                <a:lnTo>
                  <a:pt x="0" y="0"/>
                </a:lnTo>
                <a:close/>
              </a:path>
            </a:pathLst>
          </a:custGeom>
          <a:blipFill>
            <a:blip r:embed="rId3"/>
            <a:stretch>
              <a:fillRect l="-83357" t="-31630"/>
            </a:stretch>
          </a:blipFill>
        </p:spPr>
      </p:sp>
      <p:sp>
        <p:nvSpPr>
          <p:cNvPr id="6" name="TextBox 6"/>
          <p:cNvSpPr txBox="1"/>
          <p:nvPr/>
        </p:nvSpPr>
        <p:spPr>
          <a:xfrm>
            <a:off x="1028700" y="660288"/>
            <a:ext cx="16230600" cy="651099"/>
          </a:xfrm>
          <a:prstGeom prst="rect">
            <a:avLst/>
          </a:prstGeom>
        </p:spPr>
        <p:txBody>
          <a:bodyPr lIns="0" tIns="0" rIns="0" bIns="0" rtlCol="0" anchor="t">
            <a:spAutoFit/>
          </a:bodyPr>
          <a:lstStyle/>
          <a:p>
            <a:pPr>
              <a:lnSpc>
                <a:spcPts val="5200"/>
              </a:lnSpc>
              <a:spcBef>
                <a:spcPct val="0"/>
              </a:spcBef>
            </a:pPr>
            <a:r>
              <a:rPr lang="en-US" sz="3714" spc="843">
                <a:solidFill>
                  <a:srgbClr val="2B2C30"/>
                </a:solidFill>
                <a:latin typeface="Public Sans Bold"/>
              </a:rPr>
              <a:t>DAY – 4 (AZURE SQL 1)</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28700" y="660288"/>
            <a:ext cx="16230600" cy="651099"/>
          </a:xfrm>
          <a:prstGeom prst="rect">
            <a:avLst/>
          </a:prstGeom>
        </p:spPr>
        <p:txBody>
          <a:bodyPr lIns="0" tIns="0" rIns="0" bIns="0" rtlCol="0" anchor="t">
            <a:spAutoFit/>
          </a:bodyPr>
          <a:lstStyle/>
          <a:p>
            <a:pPr>
              <a:lnSpc>
                <a:spcPts val="5200"/>
              </a:lnSpc>
              <a:spcBef>
                <a:spcPct val="0"/>
              </a:spcBef>
            </a:pPr>
            <a:r>
              <a:rPr lang="en-US" sz="3714" spc="843">
                <a:solidFill>
                  <a:srgbClr val="2B2C30"/>
                </a:solidFill>
                <a:latin typeface="Public Sans Bold"/>
              </a:rPr>
              <a:t>DAY – 5 (AZURE SQL 2)</a:t>
            </a:r>
          </a:p>
        </p:txBody>
      </p:sp>
      <p:sp>
        <p:nvSpPr>
          <p:cNvPr id="4" name="AutoShape 4"/>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5" name="TextBox 5"/>
          <p:cNvSpPr txBox="1"/>
          <p:nvPr/>
        </p:nvSpPr>
        <p:spPr>
          <a:xfrm>
            <a:off x="1028700" y="1756407"/>
            <a:ext cx="8115292" cy="8074421"/>
          </a:xfrm>
          <a:prstGeom prst="rect">
            <a:avLst/>
          </a:prstGeom>
        </p:spPr>
        <p:txBody>
          <a:bodyPr lIns="0" tIns="0" rIns="0" bIns="0" rtlCol="0" anchor="t">
            <a:spAutoFit/>
          </a:bodyPr>
          <a:lstStyle/>
          <a:p>
            <a:pPr>
              <a:lnSpc>
                <a:spcPts val="2194"/>
              </a:lnSpc>
            </a:pPr>
            <a:endParaRPr/>
          </a:p>
          <a:p>
            <a:pPr>
              <a:lnSpc>
                <a:spcPts val="2194"/>
              </a:lnSpc>
            </a:pPr>
            <a:r>
              <a:rPr lang="en-US" sz="1463">
                <a:solidFill>
                  <a:srgbClr val="2B2C30"/>
                </a:solidFill>
                <a:latin typeface="Public Sans"/>
              </a:rPr>
              <a:t>SELECT * FROM emp</a:t>
            </a:r>
          </a:p>
          <a:p>
            <a:pPr>
              <a:lnSpc>
                <a:spcPts val="2194"/>
              </a:lnSpc>
            </a:pPr>
            <a:r>
              <a:rPr lang="en-US" sz="1463">
                <a:solidFill>
                  <a:srgbClr val="2B2C30"/>
                </a:solidFill>
                <a:latin typeface="Public Sans"/>
              </a:rPr>
              <a:t>SELECT * FROM emp ORDER BY ename</a:t>
            </a:r>
          </a:p>
          <a:p>
            <a:pPr>
              <a:lnSpc>
                <a:spcPts val="2194"/>
              </a:lnSpc>
            </a:pPr>
            <a:r>
              <a:rPr lang="en-US" sz="1463">
                <a:solidFill>
                  <a:srgbClr val="2B2C30"/>
                </a:solidFill>
                <a:latin typeface="Public Sans"/>
              </a:rPr>
              <a:t>SELECT * FROM emp ORDER BY ename desc </a:t>
            </a:r>
          </a:p>
          <a:p>
            <a:pPr>
              <a:lnSpc>
                <a:spcPts val="2194"/>
              </a:lnSpc>
            </a:pPr>
            <a:r>
              <a:rPr lang="en-US" sz="1463">
                <a:solidFill>
                  <a:srgbClr val="2B2C30"/>
                </a:solidFill>
                <a:latin typeface="Public Sans"/>
              </a:rPr>
              <a:t>SELECT * FROM emp ORDER BY deptno, sal DESC</a:t>
            </a:r>
          </a:p>
          <a:p>
            <a:pPr>
              <a:lnSpc>
                <a:spcPts val="2194"/>
              </a:lnSpc>
            </a:pPr>
            <a:r>
              <a:rPr lang="en-US" sz="1463">
                <a:solidFill>
                  <a:srgbClr val="2B2C30"/>
                </a:solidFill>
                <a:latin typeface="Public Sans"/>
              </a:rPr>
              <a:t>SELECT count(*) AS NoOFRECORDS FROM emp </a:t>
            </a:r>
          </a:p>
          <a:p>
            <a:pPr>
              <a:lnSpc>
                <a:spcPts val="2194"/>
              </a:lnSpc>
            </a:pPr>
            <a:r>
              <a:rPr lang="en-US" sz="1463">
                <a:solidFill>
                  <a:srgbClr val="2B2C30"/>
                </a:solidFill>
                <a:latin typeface="Public Sans"/>
              </a:rPr>
              <a:t>SELECT COUNT(comm) as noofcomm FROM emp</a:t>
            </a:r>
          </a:p>
          <a:p>
            <a:pPr>
              <a:lnSpc>
                <a:spcPts val="2194"/>
              </a:lnSpc>
            </a:pPr>
            <a:endParaRPr lang="en-US" sz="1463">
              <a:solidFill>
                <a:srgbClr val="2B2C30"/>
              </a:solidFill>
              <a:latin typeface="Public Sans"/>
            </a:endParaRPr>
          </a:p>
          <a:p>
            <a:pPr>
              <a:lnSpc>
                <a:spcPts val="2194"/>
              </a:lnSpc>
            </a:pPr>
            <a:r>
              <a:rPr lang="en-US" sz="1463">
                <a:solidFill>
                  <a:srgbClr val="2B2C30"/>
                </a:solidFill>
                <a:latin typeface="Public Sans"/>
              </a:rPr>
              <a:t>SELECT deptno FROM emp</a:t>
            </a:r>
          </a:p>
          <a:p>
            <a:pPr>
              <a:lnSpc>
                <a:spcPts val="2194"/>
              </a:lnSpc>
            </a:pPr>
            <a:endParaRPr lang="en-US" sz="1463">
              <a:solidFill>
                <a:srgbClr val="2B2C30"/>
              </a:solidFill>
              <a:latin typeface="Public Sans"/>
            </a:endParaRPr>
          </a:p>
          <a:p>
            <a:pPr>
              <a:lnSpc>
                <a:spcPts val="2194"/>
              </a:lnSpc>
            </a:pPr>
            <a:r>
              <a:rPr lang="en-US" sz="1463">
                <a:solidFill>
                  <a:srgbClr val="2B2C30"/>
                </a:solidFill>
                <a:latin typeface="Public Sans"/>
              </a:rPr>
              <a:t>SELECT top 5 * FROM emp ORDER BY sal DESC</a:t>
            </a:r>
          </a:p>
          <a:p>
            <a:pPr>
              <a:lnSpc>
                <a:spcPts val="2194"/>
              </a:lnSpc>
            </a:pPr>
            <a:endParaRPr lang="en-US" sz="1463">
              <a:solidFill>
                <a:srgbClr val="2B2C30"/>
              </a:solidFill>
              <a:latin typeface="Public Sans"/>
            </a:endParaRPr>
          </a:p>
          <a:p>
            <a:pPr>
              <a:lnSpc>
                <a:spcPts val="2194"/>
              </a:lnSpc>
            </a:pPr>
            <a:r>
              <a:rPr lang="en-US" sz="1463">
                <a:solidFill>
                  <a:srgbClr val="2B2C30"/>
                </a:solidFill>
                <a:latin typeface="Public Sans"/>
              </a:rPr>
              <a:t>SELECT * FROM emp WHERE Ename = 'SMITH'</a:t>
            </a:r>
          </a:p>
          <a:p>
            <a:pPr>
              <a:lnSpc>
                <a:spcPts val="2194"/>
              </a:lnSpc>
            </a:pPr>
            <a:r>
              <a:rPr lang="en-US" sz="1463">
                <a:solidFill>
                  <a:srgbClr val="2B2C30"/>
                </a:solidFill>
                <a:latin typeface="Public Sans"/>
              </a:rPr>
              <a:t>SELECT * FROM emp WHERE Ename != 'SMITH'</a:t>
            </a:r>
          </a:p>
          <a:p>
            <a:pPr>
              <a:lnSpc>
                <a:spcPts val="2194"/>
              </a:lnSpc>
            </a:pPr>
            <a:r>
              <a:rPr lang="en-US" sz="1463">
                <a:solidFill>
                  <a:srgbClr val="2B2C30"/>
                </a:solidFill>
                <a:latin typeface="Public Sans"/>
              </a:rPr>
              <a:t>SELECT * FROM emp WHERE Ename &lt;&gt; 'SMITH'</a:t>
            </a:r>
          </a:p>
          <a:p>
            <a:pPr>
              <a:lnSpc>
                <a:spcPts val="2194"/>
              </a:lnSpc>
            </a:pPr>
            <a:endParaRPr lang="en-US" sz="1463">
              <a:solidFill>
                <a:srgbClr val="2B2C30"/>
              </a:solidFill>
              <a:latin typeface="Public Sans"/>
            </a:endParaRPr>
          </a:p>
          <a:p>
            <a:pPr>
              <a:lnSpc>
                <a:spcPts val="2194"/>
              </a:lnSpc>
            </a:pPr>
            <a:r>
              <a:rPr lang="en-US" sz="1463">
                <a:solidFill>
                  <a:srgbClr val="2B2C30"/>
                </a:solidFill>
                <a:latin typeface="Public Sans"/>
              </a:rPr>
              <a:t>SELECT * FROM emp WHERE sal &gt; 3000</a:t>
            </a:r>
          </a:p>
          <a:p>
            <a:pPr>
              <a:lnSpc>
                <a:spcPts val="2194"/>
              </a:lnSpc>
            </a:pPr>
            <a:r>
              <a:rPr lang="en-US" sz="1463">
                <a:solidFill>
                  <a:srgbClr val="2B2C30"/>
                </a:solidFill>
                <a:latin typeface="Public Sans"/>
              </a:rPr>
              <a:t>SELECT * FROM emp WHERE sal &gt;= 3000</a:t>
            </a:r>
          </a:p>
          <a:p>
            <a:pPr>
              <a:lnSpc>
                <a:spcPts val="2194"/>
              </a:lnSpc>
            </a:pPr>
            <a:r>
              <a:rPr lang="en-US" sz="1463">
                <a:solidFill>
                  <a:srgbClr val="2B2C30"/>
                </a:solidFill>
                <a:latin typeface="Public Sans"/>
              </a:rPr>
              <a:t>SELECT * FROM emp WHERE sal &lt; 3000</a:t>
            </a:r>
          </a:p>
          <a:p>
            <a:pPr>
              <a:lnSpc>
                <a:spcPts val="2194"/>
              </a:lnSpc>
            </a:pPr>
            <a:r>
              <a:rPr lang="en-US" sz="1463">
                <a:solidFill>
                  <a:srgbClr val="2B2C30"/>
                </a:solidFill>
                <a:latin typeface="Public Sans"/>
              </a:rPr>
              <a:t>SELECT * FROM emp WHERE sal &lt;= 3000</a:t>
            </a:r>
          </a:p>
          <a:p>
            <a:pPr>
              <a:lnSpc>
                <a:spcPts val="2194"/>
              </a:lnSpc>
            </a:pPr>
            <a:endParaRPr lang="en-US" sz="1463">
              <a:solidFill>
                <a:srgbClr val="2B2C30"/>
              </a:solidFill>
              <a:latin typeface="Public Sans"/>
            </a:endParaRPr>
          </a:p>
          <a:p>
            <a:pPr>
              <a:lnSpc>
                <a:spcPts val="2194"/>
              </a:lnSpc>
            </a:pPr>
            <a:r>
              <a:rPr lang="en-US" sz="1463">
                <a:solidFill>
                  <a:srgbClr val="2B2C30"/>
                </a:solidFill>
                <a:latin typeface="Public Sans"/>
              </a:rPr>
              <a:t>SELECT * FROM emp WHERE hiredate &gt; '1982-01-01'</a:t>
            </a:r>
          </a:p>
          <a:p>
            <a:pPr>
              <a:lnSpc>
                <a:spcPts val="2194"/>
              </a:lnSpc>
            </a:pPr>
            <a:endParaRPr lang="en-US" sz="1463">
              <a:solidFill>
                <a:srgbClr val="2B2C30"/>
              </a:solidFill>
              <a:latin typeface="Public Sans"/>
            </a:endParaRPr>
          </a:p>
          <a:p>
            <a:pPr>
              <a:lnSpc>
                <a:spcPts val="2194"/>
              </a:lnSpc>
            </a:pPr>
            <a:r>
              <a:rPr lang="en-US" sz="1463">
                <a:solidFill>
                  <a:srgbClr val="2B2C30"/>
                </a:solidFill>
                <a:latin typeface="Public Sans"/>
              </a:rPr>
              <a:t>SELECT * FROM emp WHERE Ename IN ('SMITH', 'KING')</a:t>
            </a:r>
          </a:p>
          <a:p>
            <a:pPr>
              <a:lnSpc>
                <a:spcPts val="2194"/>
              </a:lnSpc>
            </a:pPr>
            <a:r>
              <a:rPr lang="en-US" sz="1463">
                <a:solidFill>
                  <a:srgbClr val="2B2C30"/>
                </a:solidFill>
                <a:latin typeface="Public Sans"/>
              </a:rPr>
              <a:t>SELECT * FROM emp WHERE sal BETWEEN 2000 AND 3000</a:t>
            </a:r>
          </a:p>
          <a:p>
            <a:pPr>
              <a:lnSpc>
                <a:spcPts val="2194"/>
              </a:lnSpc>
            </a:pPr>
            <a:r>
              <a:rPr lang="en-US" sz="1463">
                <a:solidFill>
                  <a:srgbClr val="2B2C30"/>
                </a:solidFill>
                <a:latin typeface="Public Sans"/>
              </a:rPr>
              <a:t>SELECT * FROM emp WHERE sal NOT BETWEEN 2000 AND 3000 ORDER BY sal </a:t>
            </a:r>
          </a:p>
          <a:p>
            <a:pPr>
              <a:lnSpc>
                <a:spcPts val="2194"/>
              </a:lnSpc>
            </a:pPr>
            <a:endParaRPr lang="en-US" sz="1463">
              <a:solidFill>
                <a:srgbClr val="2B2C30"/>
              </a:solidFill>
              <a:latin typeface="Public Sans"/>
            </a:endParaRPr>
          </a:p>
          <a:p>
            <a:pPr>
              <a:lnSpc>
                <a:spcPts val="2194"/>
              </a:lnSpc>
            </a:pPr>
            <a:r>
              <a:rPr lang="en-US" sz="1463">
                <a:solidFill>
                  <a:srgbClr val="2B2C30"/>
                </a:solidFill>
                <a:latin typeface="Public Sans"/>
              </a:rPr>
              <a:t>SELECT * FROM emp WHERE Ename LIKE 'S%'</a:t>
            </a:r>
          </a:p>
          <a:p>
            <a:pPr>
              <a:lnSpc>
                <a:spcPts val="2194"/>
              </a:lnSpc>
            </a:pPr>
            <a:r>
              <a:rPr lang="en-US" sz="1463">
                <a:solidFill>
                  <a:srgbClr val="2B2C30"/>
                </a:solidFill>
                <a:latin typeface="Public Sans"/>
              </a:rPr>
              <a:t>SELECT * FROM emp WHERE Ename NOT LIKE 'S%'</a:t>
            </a:r>
          </a:p>
          <a:p>
            <a:pPr>
              <a:lnSpc>
                <a:spcPts val="2194"/>
              </a:lnSpc>
            </a:pPr>
            <a:endParaRPr lang="en-US" sz="1463">
              <a:solidFill>
                <a:srgbClr val="2B2C30"/>
              </a:solidFill>
              <a:latin typeface="Public Sans"/>
            </a:endParaRPr>
          </a:p>
        </p:txBody>
      </p:sp>
      <p:sp>
        <p:nvSpPr>
          <p:cNvPr id="6" name="TextBox 6"/>
          <p:cNvSpPr txBox="1"/>
          <p:nvPr/>
        </p:nvSpPr>
        <p:spPr>
          <a:xfrm>
            <a:off x="8912294" y="1756407"/>
            <a:ext cx="9058192" cy="8460105"/>
          </a:xfrm>
          <a:prstGeom prst="rect">
            <a:avLst/>
          </a:prstGeom>
        </p:spPr>
        <p:txBody>
          <a:bodyPr lIns="0" tIns="0" rIns="0" bIns="0" rtlCol="0" anchor="t">
            <a:spAutoFit/>
          </a:bodyPr>
          <a:lstStyle/>
          <a:p>
            <a:pPr>
              <a:lnSpc>
                <a:spcPts val="1800"/>
              </a:lnSpc>
            </a:pPr>
            <a:endParaRPr/>
          </a:p>
          <a:p>
            <a:pPr>
              <a:lnSpc>
                <a:spcPts val="1800"/>
              </a:lnSpc>
            </a:pPr>
            <a:r>
              <a:rPr lang="en-US" sz="1200">
                <a:solidFill>
                  <a:srgbClr val="2B2C30"/>
                </a:solidFill>
                <a:latin typeface="Public Sans"/>
              </a:rPr>
              <a:t>FUNCTIONS</a:t>
            </a:r>
          </a:p>
          <a:p>
            <a:pPr>
              <a:lnSpc>
                <a:spcPts val="1800"/>
              </a:lnSpc>
            </a:pPr>
            <a:r>
              <a:rPr lang="en-US" sz="1200">
                <a:solidFill>
                  <a:srgbClr val="2B2C30"/>
                </a:solidFill>
                <a:latin typeface="Public Sans"/>
              </a:rPr>
              <a:t>-----------------------------------------------------------------------------</a:t>
            </a:r>
          </a:p>
          <a:p>
            <a:pPr>
              <a:lnSpc>
                <a:spcPts val="1800"/>
              </a:lnSpc>
            </a:pPr>
            <a:r>
              <a:rPr lang="en-US" sz="1200">
                <a:solidFill>
                  <a:srgbClr val="2B2C30"/>
                </a:solidFill>
                <a:latin typeface="Public Sans"/>
              </a:rPr>
              <a:t>SINGLE ROW FUNCTIONS</a:t>
            </a:r>
          </a:p>
          <a:p>
            <a:pPr>
              <a:lnSpc>
                <a:spcPts val="1800"/>
              </a:lnSpc>
            </a:pPr>
            <a:r>
              <a:rPr lang="en-US" sz="1200">
                <a:solidFill>
                  <a:srgbClr val="2B2C30"/>
                </a:solidFill>
                <a:latin typeface="Public Sans"/>
              </a:rPr>
              <a:t> - String function</a:t>
            </a:r>
          </a:p>
          <a:p>
            <a:pPr>
              <a:lnSpc>
                <a:spcPts val="1800"/>
              </a:lnSpc>
            </a:pPr>
            <a:r>
              <a:rPr lang="en-US" sz="1200">
                <a:solidFill>
                  <a:srgbClr val="2B2C30"/>
                </a:solidFill>
                <a:latin typeface="Public Sans"/>
              </a:rPr>
              <a:t> - Number function</a:t>
            </a:r>
          </a:p>
          <a:p>
            <a:pPr>
              <a:lnSpc>
                <a:spcPts val="1800"/>
              </a:lnSpc>
            </a:pPr>
            <a:r>
              <a:rPr lang="en-US" sz="1200">
                <a:solidFill>
                  <a:srgbClr val="2B2C30"/>
                </a:solidFill>
                <a:latin typeface="Public Sans"/>
              </a:rPr>
              <a:t> - Date function</a:t>
            </a:r>
          </a:p>
          <a:p>
            <a:pPr>
              <a:lnSpc>
                <a:spcPts val="1800"/>
              </a:lnSpc>
            </a:pPr>
            <a:r>
              <a:rPr lang="en-US" sz="1200">
                <a:solidFill>
                  <a:srgbClr val="2B2C30"/>
                </a:solidFill>
                <a:latin typeface="Public Sans"/>
              </a:rPr>
              <a:t> </a:t>
            </a:r>
          </a:p>
          <a:p>
            <a:pPr>
              <a:lnSpc>
                <a:spcPts val="1800"/>
              </a:lnSpc>
            </a:pPr>
            <a:r>
              <a:rPr lang="en-US" sz="1200">
                <a:solidFill>
                  <a:srgbClr val="2B2C30"/>
                </a:solidFill>
                <a:latin typeface="Public Sans"/>
              </a:rPr>
              <a:t>SELECT ASCII('B')</a:t>
            </a:r>
          </a:p>
          <a:p>
            <a:pPr>
              <a:lnSpc>
                <a:spcPts val="1800"/>
              </a:lnSpc>
            </a:pPr>
            <a:r>
              <a:rPr lang="en-US" sz="1200">
                <a:solidFill>
                  <a:srgbClr val="2B2C30"/>
                </a:solidFill>
                <a:latin typeface="Public Sans"/>
              </a:rPr>
              <a:t>SELECT ename, LEN(ename) FROM emp</a:t>
            </a:r>
          </a:p>
          <a:p>
            <a:pPr>
              <a:lnSpc>
                <a:spcPts val="1800"/>
              </a:lnSpc>
            </a:pPr>
            <a:r>
              <a:rPr lang="en-US" sz="1200">
                <a:solidFill>
                  <a:srgbClr val="2B2C30"/>
                </a:solidFill>
                <a:latin typeface="Public Sans"/>
              </a:rPr>
              <a:t>SELECT ename, LEN(ename) FROM emp WHERE LEN(ename) &gt; 5</a:t>
            </a:r>
          </a:p>
          <a:p>
            <a:pPr>
              <a:lnSpc>
                <a:spcPts val="1800"/>
              </a:lnSpc>
            </a:pPr>
            <a:r>
              <a:rPr lang="en-US" sz="1200">
                <a:solidFill>
                  <a:srgbClr val="2B2C30"/>
                </a:solidFill>
                <a:latin typeface="Public Sans"/>
              </a:rPr>
              <a:t>SELECT ename, CONCAT('Hi ', ename) as welmessage FROM emp</a:t>
            </a:r>
          </a:p>
          <a:p>
            <a:pPr>
              <a:lnSpc>
                <a:spcPts val="1800"/>
              </a:lnSpc>
            </a:pPr>
            <a:endParaRPr lang="en-US" sz="1200">
              <a:solidFill>
                <a:srgbClr val="2B2C30"/>
              </a:solidFill>
              <a:latin typeface="Public Sans"/>
            </a:endParaRPr>
          </a:p>
          <a:p>
            <a:pPr>
              <a:lnSpc>
                <a:spcPts val="1800"/>
              </a:lnSpc>
            </a:pPr>
            <a:r>
              <a:rPr lang="en-US" sz="1200">
                <a:solidFill>
                  <a:srgbClr val="2B2C30"/>
                </a:solidFill>
                <a:latin typeface="Public Sans"/>
              </a:rPr>
              <a:t>SELECT ename, CONCAT_WS(' ','Hi', ename, 'how are you') as welmessage FROM emp  ---- CONCAT_WS means with space</a:t>
            </a:r>
          </a:p>
          <a:p>
            <a:pPr>
              <a:lnSpc>
                <a:spcPts val="1800"/>
              </a:lnSpc>
            </a:pPr>
            <a:endParaRPr lang="en-US" sz="1200">
              <a:solidFill>
                <a:srgbClr val="2B2C30"/>
              </a:solidFill>
              <a:latin typeface="Public Sans"/>
            </a:endParaRPr>
          </a:p>
          <a:p>
            <a:pPr>
              <a:lnSpc>
                <a:spcPts val="1800"/>
              </a:lnSpc>
            </a:pPr>
            <a:r>
              <a:rPr lang="en-US" sz="1200">
                <a:solidFill>
                  <a:srgbClr val="2B2C30"/>
                </a:solidFill>
                <a:latin typeface="Public Sans"/>
              </a:rPr>
              <a:t>SELECT ename, LEFT(ename, 3) FROM emp</a:t>
            </a:r>
          </a:p>
          <a:p>
            <a:pPr>
              <a:lnSpc>
                <a:spcPts val="1800"/>
              </a:lnSpc>
            </a:pPr>
            <a:r>
              <a:rPr lang="en-US" sz="1200">
                <a:solidFill>
                  <a:srgbClr val="2B2C30"/>
                </a:solidFill>
                <a:latin typeface="Public Sans"/>
              </a:rPr>
              <a:t>SELECT ename, RIGHT(ename, 3) FROM emp</a:t>
            </a:r>
          </a:p>
          <a:p>
            <a:pPr>
              <a:lnSpc>
                <a:spcPts val="1800"/>
              </a:lnSpc>
            </a:pPr>
            <a:r>
              <a:rPr lang="en-US" sz="1200">
                <a:solidFill>
                  <a:srgbClr val="2B2C30"/>
                </a:solidFill>
                <a:latin typeface="Public Sans"/>
              </a:rPr>
              <a:t>SELECT ename, SUBSTRING(ename, 2,2) FROM emp  -- Starting chaarecter, number of characters</a:t>
            </a:r>
          </a:p>
          <a:p>
            <a:pPr>
              <a:lnSpc>
                <a:spcPts val="1800"/>
              </a:lnSpc>
            </a:pPr>
            <a:r>
              <a:rPr lang="en-US" sz="1200">
                <a:solidFill>
                  <a:srgbClr val="2B2C30"/>
                </a:solidFill>
                <a:latin typeface="Public Sans"/>
              </a:rPr>
              <a:t>SELECT UPPER('sonu')</a:t>
            </a:r>
          </a:p>
          <a:p>
            <a:pPr>
              <a:lnSpc>
                <a:spcPts val="1800"/>
              </a:lnSpc>
            </a:pPr>
            <a:r>
              <a:rPr lang="en-US" sz="1200">
                <a:solidFill>
                  <a:srgbClr val="2B2C30"/>
                </a:solidFill>
                <a:latin typeface="Public Sans"/>
              </a:rPr>
              <a:t>SELECT LOWER('CHInu')</a:t>
            </a:r>
          </a:p>
          <a:p>
            <a:pPr>
              <a:lnSpc>
                <a:spcPts val="1800"/>
              </a:lnSpc>
            </a:pPr>
            <a:r>
              <a:rPr lang="en-US" sz="1200">
                <a:solidFill>
                  <a:srgbClr val="2B2C30"/>
                </a:solidFill>
                <a:latin typeface="Public Sans"/>
              </a:rPr>
              <a:t>SELECT ename, LOWER(ename) FROM emp</a:t>
            </a:r>
          </a:p>
          <a:p>
            <a:pPr>
              <a:lnSpc>
                <a:spcPts val="1800"/>
              </a:lnSpc>
            </a:pPr>
            <a:r>
              <a:rPr lang="en-US" sz="1200">
                <a:solidFill>
                  <a:srgbClr val="2B2C30"/>
                </a:solidFill>
                <a:latin typeface="Public Sans"/>
              </a:rPr>
              <a:t>SELECT UPPER(LEFT(ename, 1)), LOWER(SUBSTRING(ename, 2, LEN(ename))) FROM emp</a:t>
            </a:r>
          </a:p>
          <a:p>
            <a:pPr>
              <a:lnSpc>
                <a:spcPts val="1800"/>
              </a:lnSpc>
            </a:pPr>
            <a:r>
              <a:rPr lang="en-US" sz="1200">
                <a:solidFill>
                  <a:srgbClr val="2B2C30"/>
                </a:solidFill>
                <a:latin typeface="Public Sans"/>
              </a:rPr>
              <a:t>SELECT CONCAT(UPPER(LEFT(ename, 1)), LOWER(SUBSTRING(ename, 2, LEN(ename)))) FROM emp</a:t>
            </a:r>
          </a:p>
          <a:p>
            <a:pPr>
              <a:lnSpc>
                <a:spcPts val="1800"/>
              </a:lnSpc>
            </a:pPr>
            <a:r>
              <a:rPr lang="en-US" sz="1200">
                <a:solidFill>
                  <a:srgbClr val="2B2C30"/>
                </a:solidFill>
                <a:latin typeface="Public Sans"/>
              </a:rPr>
              <a:t>SELECT LEN(LTRIM('    chinu'))</a:t>
            </a:r>
          </a:p>
          <a:p>
            <a:pPr>
              <a:lnSpc>
                <a:spcPts val="1800"/>
              </a:lnSpc>
            </a:pPr>
            <a:r>
              <a:rPr lang="en-US" sz="1200">
                <a:solidFill>
                  <a:srgbClr val="2B2C30"/>
                </a:solidFill>
                <a:latin typeface="Public Sans"/>
              </a:rPr>
              <a:t>SELECT LEN('    chinu     ')</a:t>
            </a:r>
          </a:p>
          <a:p>
            <a:pPr>
              <a:lnSpc>
                <a:spcPts val="1800"/>
              </a:lnSpc>
            </a:pPr>
            <a:endParaRPr lang="en-US" sz="1200">
              <a:solidFill>
                <a:srgbClr val="2B2C30"/>
              </a:solidFill>
              <a:latin typeface="Public Sans"/>
            </a:endParaRPr>
          </a:p>
          <a:p>
            <a:pPr>
              <a:lnSpc>
                <a:spcPts val="1800"/>
              </a:lnSpc>
            </a:pPr>
            <a:r>
              <a:rPr lang="en-US" sz="1200">
                <a:solidFill>
                  <a:srgbClr val="2B2C30"/>
                </a:solidFill>
                <a:latin typeface="Public Sans"/>
              </a:rPr>
              <a:t>SELECT len(ltrim(RTRIM('    chinu     ')))</a:t>
            </a:r>
          </a:p>
          <a:p>
            <a:pPr>
              <a:lnSpc>
                <a:spcPts val="1800"/>
              </a:lnSpc>
            </a:pPr>
            <a:r>
              <a:rPr lang="en-US" sz="1200">
                <a:solidFill>
                  <a:srgbClr val="2B2C30"/>
                </a:solidFill>
                <a:latin typeface="Public Sans"/>
              </a:rPr>
              <a:t>SELECT TRIM('    chinu     ')</a:t>
            </a:r>
          </a:p>
          <a:p>
            <a:pPr>
              <a:lnSpc>
                <a:spcPts val="1800"/>
              </a:lnSpc>
            </a:pPr>
            <a:r>
              <a:rPr lang="en-US" sz="1200">
                <a:solidFill>
                  <a:srgbClr val="2B2C30"/>
                </a:solidFill>
                <a:latin typeface="Public Sans"/>
              </a:rPr>
              <a:t>SELECT LEN(TRIM('    chinu     '))</a:t>
            </a:r>
          </a:p>
          <a:p>
            <a:pPr>
              <a:lnSpc>
                <a:spcPts val="1800"/>
              </a:lnSpc>
            </a:pPr>
            <a:r>
              <a:rPr lang="en-US" sz="1200">
                <a:solidFill>
                  <a:srgbClr val="2B2C30"/>
                </a:solidFill>
                <a:latin typeface="Public Sans"/>
              </a:rPr>
              <a:t>SELECT EXP(1)</a:t>
            </a:r>
          </a:p>
          <a:p>
            <a:pPr>
              <a:lnSpc>
                <a:spcPts val="1800"/>
              </a:lnSpc>
            </a:pPr>
            <a:endParaRPr lang="en-US" sz="1200">
              <a:solidFill>
                <a:srgbClr val="2B2C30"/>
              </a:solidFill>
              <a:latin typeface="Public Sans"/>
            </a:endParaRPr>
          </a:p>
          <a:p>
            <a:pPr>
              <a:lnSpc>
                <a:spcPts val="1800"/>
              </a:lnSpc>
            </a:pPr>
            <a:r>
              <a:rPr lang="en-US" sz="1200">
                <a:solidFill>
                  <a:srgbClr val="2B2C30"/>
                </a:solidFill>
                <a:latin typeface="Public Sans"/>
              </a:rPr>
              <a:t>SELECT comm, ISNULL(0,comm) comm FROM emp</a:t>
            </a:r>
          </a:p>
          <a:p>
            <a:pPr>
              <a:lnSpc>
                <a:spcPts val="1800"/>
              </a:lnSpc>
            </a:pPr>
            <a:r>
              <a:rPr lang="en-US" sz="1200">
                <a:solidFill>
                  <a:srgbClr val="2B2C30"/>
                </a:solidFill>
                <a:latin typeface="Public Sans"/>
              </a:rPr>
              <a:t>SELECT NULLIF(ename, 'SMITH') ename_o FROM emp</a:t>
            </a:r>
          </a:p>
          <a:p>
            <a:pPr>
              <a:lnSpc>
                <a:spcPts val="1800"/>
              </a:lnSpc>
            </a:pPr>
            <a:endParaRPr lang="en-US" sz="1200">
              <a:solidFill>
                <a:srgbClr val="2B2C30"/>
              </a:solidFill>
              <a:latin typeface="Public Sans"/>
            </a:endParaRPr>
          </a:p>
          <a:p>
            <a:pPr>
              <a:lnSpc>
                <a:spcPts val="1800"/>
              </a:lnSpc>
            </a:pPr>
            <a:r>
              <a:rPr lang="en-US" sz="1200">
                <a:solidFill>
                  <a:srgbClr val="2B2C30"/>
                </a:solidFill>
                <a:latin typeface="Public Sans"/>
              </a:rPr>
              <a:t>SELECT sal, IIF(sal&gt; 3000, 'Good sal', IIF(sal&gt; 2000, 'Avg sal', 'POOR')) sal_descrip FROM emp</a:t>
            </a:r>
          </a:p>
          <a:p>
            <a:pPr>
              <a:lnSpc>
                <a:spcPts val="1800"/>
              </a:lnSpc>
            </a:pPr>
            <a:endParaRPr lang="en-US" sz="1200">
              <a:solidFill>
                <a:srgbClr val="2B2C30"/>
              </a:solidFill>
              <a:latin typeface="Public Sans"/>
            </a:endParaRPr>
          </a:p>
          <a:p>
            <a:pPr>
              <a:lnSpc>
                <a:spcPts val="1800"/>
              </a:lnSpc>
            </a:pPr>
            <a:endParaRPr lang="en-US" sz="1200">
              <a:solidFill>
                <a:srgbClr val="2B2C30"/>
              </a:solidFill>
              <a:latin typeface="Public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28700" y="660288"/>
            <a:ext cx="16230600" cy="651099"/>
          </a:xfrm>
          <a:prstGeom prst="rect">
            <a:avLst/>
          </a:prstGeom>
        </p:spPr>
        <p:txBody>
          <a:bodyPr lIns="0" tIns="0" rIns="0" bIns="0" rtlCol="0" anchor="t">
            <a:spAutoFit/>
          </a:bodyPr>
          <a:lstStyle/>
          <a:p>
            <a:pPr>
              <a:lnSpc>
                <a:spcPts val="5200"/>
              </a:lnSpc>
              <a:spcBef>
                <a:spcPct val="0"/>
              </a:spcBef>
            </a:pPr>
            <a:r>
              <a:rPr lang="en-US" sz="3714" spc="843">
                <a:solidFill>
                  <a:srgbClr val="2B2C30"/>
                </a:solidFill>
                <a:latin typeface="Public Sans Bold"/>
              </a:rPr>
              <a:t>DAY – 5 (AZURE SQL 2)</a:t>
            </a:r>
          </a:p>
        </p:txBody>
      </p:sp>
      <p:sp>
        <p:nvSpPr>
          <p:cNvPr id="4" name="AutoShape 4"/>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5" name="TextBox 5"/>
          <p:cNvSpPr txBox="1"/>
          <p:nvPr/>
        </p:nvSpPr>
        <p:spPr>
          <a:xfrm>
            <a:off x="1028700" y="1756407"/>
            <a:ext cx="8115292" cy="7535585"/>
          </a:xfrm>
          <a:prstGeom prst="rect">
            <a:avLst/>
          </a:prstGeom>
        </p:spPr>
        <p:txBody>
          <a:bodyPr lIns="0" tIns="0" rIns="0" bIns="0" rtlCol="0" anchor="t">
            <a:spAutoFit/>
          </a:bodyPr>
          <a:lstStyle/>
          <a:p>
            <a:pPr>
              <a:lnSpc>
                <a:spcPts val="2194"/>
              </a:lnSpc>
            </a:pPr>
            <a:endParaRPr/>
          </a:p>
          <a:p>
            <a:pPr>
              <a:lnSpc>
                <a:spcPts val="2194"/>
              </a:lnSpc>
            </a:pPr>
            <a:r>
              <a:rPr lang="en-US" sz="1463">
                <a:solidFill>
                  <a:srgbClr val="2B2C30"/>
                </a:solidFill>
                <a:latin typeface="Public Sans"/>
              </a:rPr>
              <a:t>JOINS : INNER JOIN, LEFT OUTER JOIN, RIGHT OUTER JOIN, </a:t>
            </a:r>
          </a:p>
          <a:p>
            <a:pPr>
              <a:lnSpc>
                <a:spcPts val="2194"/>
              </a:lnSpc>
            </a:pPr>
            <a:r>
              <a:rPr lang="en-US" sz="1463">
                <a:solidFill>
                  <a:srgbClr val="2B2C30"/>
                </a:solidFill>
                <a:latin typeface="Public Sans"/>
              </a:rPr>
              <a:t>---------------------------------------------------------------------------------------------------</a:t>
            </a:r>
          </a:p>
          <a:p>
            <a:pPr>
              <a:lnSpc>
                <a:spcPts val="2194"/>
              </a:lnSpc>
            </a:pPr>
            <a:r>
              <a:rPr lang="en-US" sz="1463">
                <a:solidFill>
                  <a:srgbClr val="2B2C30"/>
                </a:solidFill>
                <a:latin typeface="Public Sans"/>
              </a:rPr>
              <a:t>INSERT INTO emp VALUES(1, 'babjee', 'IT', 7902, getdate(), 4000, 0,70)</a:t>
            </a:r>
          </a:p>
          <a:p>
            <a:pPr>
              <a:lnSpc>
                <a:spcPts val="2194"/>
              </a:lnSpc>
            </a:pPr>
            <a:r>
              <a:rPr lang="en-US" sz="1463">
                <a:solidFill>
                  <a:srgbClr val="2B2C30"/>
                </a:solidFill>
                <a:latin typeface="Public Sans"/>
              </a:rPr>
              <a:t>INSERT INTO emp VALUES(2, 'Naveen', 'IT', 7902, getdate(), 4000, 0,70)</a:t>
            </a:r>
          </a:p>
          <a:p>
            <a:pPr>
              <a:lnSpc>
                <a:spcPts val="2194"/>
              </a:lnSpc>
            </a:pPr>
            <a:r>
              <a:rPr lang="en-US" sz="1463">
                <a:solidFill>
                  <a:srgbClr val="2B2C30"/>
                </a:solidFill>
                <a:latin typeface="Public Sans"/>
              </a:rPr>
              <a:t>INSERT INTO dept VALUES(40, 'Operation', 'Bostan')</a:t>
            </a:r>
          </a:p>
          <a:p>
            <a:pPr>
              <a:lnSpc>
                <a:spcPts val="2194"/>
              </a:lnSpc>
            </a:pPr>
            <a:endParaRPr lang="en-US" sz="1463">
              <a:solidFill>
                <a:srgbClr val="2B2C30"/>
              </a:solidFill>
              <a:latin typeface="Public Sans"/>
            </a:endParaRPr>
          </a:p>
          <a:p>
            <a:pPr>
              <a:lnSpc>
                <a:spcPts val="2194"/>
              </a:lnSpc>
            </a:pPr>
            <a:r>
              <a:rPr lang="en-US" sz="1463">
                <a:solidFill>
                  <a:srgbClr val="2B2C30"/>
                </a:solidFill>
                <a:latin typeface="Public Sans"/>
              </a:rPr>
              <a:t>SELECT empno, ename, sal, emp, e.deptno, dname, loc FROM emp e</a:t>
            </a:r>
          </a:p>
          <a:p>
            <a:pPr>
              <a:lnSpc>
                <a:spcPts val="2194"/>
              </a:lnSpc>
            </a:pPr>
            <a:r>
              <a:rPr lang="en-US" sz="1463">
                <a:solidFill>
                  <a:srgbClr val="2B2C30"/>
                </a:solidFill>
                <a:latin typeface="Public Sans"/>
              </a:rPr>
              <a:t>    INNER JOIN dept d </a:t>
            </a:r>
          </a:p>
          <a:p>
            <a:pPr>
              <a:lnSpc>
                <a:spcPts val="2194"/>
              </a:lnSpc>
            </a:pPr>
            <a:r>
              <a:rPr lang="en-US" sz="1463">
                <a:solidFill>
                  <a:srgbClr val="2B2C30"/>
                </a:solidFill>
                <a:latin typeface="Public Sans"/>
              </a:rPr>
              <a:t>    on e.deptno = d.deptno</a:t>
            </a:r>
          </a:p>
          <a:p>
            <a:pPr>
              <a:lnSpc>
                <a:spcPts val="2194"/>
              </a:lnSpc>
            </a:pPr>
            <a:endParaRPr lang="en-US" sz="1463">
              <a:solidFill>
                <a:srgbClr val="2B2C30"/>
              </a:solidFill>
              <a:latin typeface="Public Sans"/>
            </a:endParaRPr>
          </a:p>
          <a:p>
            <a:pPr>
              <a:lnSpc>
                <a:spcPts val="2194"/>
              </a:lnSpc>
            </a:pPr>
            <a:r>
              <a:rPr lang="en-US" sz="1463">
                <a:solidFill>
                  <a:srgbClr val="2B2C30"/>
                </a:solidFill>
                <a:latin typeface="Public Sans"/>
              </a:rPr>
              <a:t>SELECT empno, ename, sal, e.deptno, dname, loc FROM emp e</a:t>
            </a:r>
          </a:p>
          <a:p>
            <a:pPr>
              <a:lnSpc>
                <a:spcPts val="2194"/>
              </a:lnSpc>
            </a:pPr>
            <a:r>
              <a:rPr lang="en-US" sz="1463">
                <a:solidFill>
                  <a:srgbClr val="2B2C30"/>
                </a:solidFill>
                <a:latin typeface="Public Sans"/>
              </a:rPr>
              <a:t>    INNER JOIN dept d </a:t>
            </a:r>
          </a:p>
          <a:p>
            <a:pPr>
              <a:lnSpc>
                <a:spcPts val="2194"/>
              </a:lnSpc>
            </a:pPr>
            <a:r>
              <a:rPr lang="en-US" sz="1463">
                <a:solidFill>
                  <a:srgbClr val="2B2C30"/>
                </a:solidFill>
                <a:latin typeface="Public Sans"/>
              </a:rPr>
              <a:t>    on e.deptno = d.deptno</a:t>
            </a:r>
          </a:p>
          <a:p>
            <a:pPr>
              <a:lnSpc>
                <a:spcPts val="2194"/>
              </a:lnSpc>
            </a:pPr>
            <a:endParaRPr lang="en-US" sz="1463">
              <a:solidFill>
                <a:srgbClr val="2B2C30"/>
              </a:solidFill>
              <a:latin typeface="Public Sans"/>
            </a:endParaRPr>
          </a:p>
          <a:p>
            <a:pPr>
              <a:lnSpc>
                <a:spcPts val="2194"/>
              </a:lnSpc>
            </a:pPr>
            <a:r>
              <a:rPr lang="en-US" sz="1463">
                <a:solidFill>
                  <a:srgbClr val="2B2C30"/>
                </a:solidFill>
                <a:latin typeface="Public Sans"/>
              </a:rPr>
              <a:t>SELECT empno, ename, sal, e.deptno, dname, loc FROM emp e</a:t>
            </a:r>
          </a:p>
          <a:p>
            <a:pPr>
              <a:lnSpc>
                <a:spcPts val="2194"/>
              </a:lnSpc>
            </a:pPr>
            <a:r>
              <a:rPr lang="en-US" sz="1463">
                <a:solidFill>
                  <a:srgbClr val="2B2C30"/>
                </a:solidFill>
                <a:latin typeface="Public Sans"/>
              </a:rPr>
              <a:t>    LEFT JOIN dept d </a:t>
            </a:r>
          </a:p>
          <a:p>
            <a:pPr>
              <a:lnSpc>
                <a:spcPts val="2194"/>
              </a:lnSpc>
            </a:pPr>
            <a:r>
              <a:rPr lang="en-US" sz="1463">
                <a:solidFill>
                  <a:srgbClr val="2B2C30"/>
                </a:solidFill>
                <a:latin typeface="Public Sans"/>
              </a:rPr>
              <a:t>    on e.deptno = d.deptno</a:t>
            </a:r>
          </a:p>
          <a:p>
            <a:pPr>
              <a:lnSpc>
                <a:spcPts val="2194"/>
              </a:lnSpc>
            </a:pPr>
            <a:endParaRPr lang="en-US" sz="1463">
              <a:solidFill>
                <a:srgbClr val="2B2C30"/>
              </a:solidFill>
              <a:latin typeface="Public Sans"/>
            </a:endParaRPr>
          </a:p>
          <a:p>
            <a:pPr>
              <a:lnSpc>
                <a:spcPts val="2194"/>
              </a:lnSpc>
            </a:pPr>
            <a:r>
              <a:rPr lang="en-US" sz="1463">
                <a:solidFill>
                  <a:srgbClr val="2B2C30"/>
                </a:solidFill>
                <a:latin typeface="Public Sans"/>
              </a:rPr>
              <a:t>SELECT empno, ename, sal, e.deptno, dname, loc FROM emp e</a:t>
            </a:r>
          </a:p>
          <a:p>
            <a:pPr>
              <a:lnSpc>
                <a:spcPts val="2194"/>
              </a:lnSpc>
            </a:pPr>
            <a:r>
              <a:rPr lang="en-US" sz="1463">
                <a:solidFill>
                  <a:srgbClr val="2B2C30"/>
                </a:solidFill>
                <a:latin typeface="Public Sans"/>
              </a:rPr>
              <a:t>    RIGHT JOIN dept d </a:t>
            </a:r>
          </a:p>
          <a:p>
            <a:pPr>
              <a:lnSpc>
                <a:spcPts val="2194"/>
              </a:lnSpc>
            </a:pPr>
            <a:r>
              <a:rPr lang="en-US" sz="1463">
                <a:solidFill>
                  <a:srgbClr val="2B2C30"/>
                </a:solidFill>
                <a:latin typeface="Public Sans"/>
              </a:rPr>
              <a:t>    on e.deptno = d.deptno</a:t>
            </a:r>
          </a:p>
          <a:p>
            <a:pPr>
              <a:lnSpc>
                <a:spcPts val="2194"/>
              </a:lnSpc>
            </a:pPr>
            <a:endParaRPr lang="en-US" sz="1463">
              <a:solidFill>
                <a:srgbClr val="2B2C30"/>
              </a:solidFill>
              <a:latin typeface="Public Sans"/>
            </a:endParaRPr>
          </a:p>
          <a:p>
            <a:pPr>
              <a:lnSpc>
                <a:spcPts val="2194"/>
              </a:lnSpc>
            </a:pPr>
            <a:r>
              <a:rPr lang="en-US" sz="1463">
                <a:solidFill>
                  <a:srgbClr val="2B2C30"/>
                </a:solidFill>
                <a:latin typeface="Public Sans"/>
              </a:rPr>
              <a:t>SELECT ename, sal FROM emp ORDER BY sal desc LIMIT 1</a:t>
            </a:r>
          </a:p>
          <a:p>
            <a:pPr>
              <a:lnSpc>
                <a:spcPts val="2194"/>
              </a:lnSpc>
            </a:pPr>
            <a:endParaRPr lang="en-US" sz="1463">
              <a:solidFill>
                <a:srgbClr val="2B2C30"/>
              </a:solidFill>
              <a:latin typeface="Public Sans"/>
            </a:endParaRPr>
          </a:p>
          <a:p>
            <a:pPr>
              <a:lnSpc>
                <a:spcPts val="2194"/>
              </a:lnSpc>
            </a:pPr>
            <a:r>
              <a:rPr lang="en-US" sz="1463">
                <a:solidFill>
                  <a:srgbClr val="2B2C30"/>
                </a:solidFill>
                <a:latin typeface="Public Sans"/>
              </a:rPr>
              <a:t>SELECT e.empno, e.ename, e.mgr, m.ename as managername</a:t>
            </a:r>
          </a:p>
          <a:p>
            <a:pPr>
              <a:lnSpc>
                <a:spcPts val="2194"/>
              </a:lnSpc>
            </a:pPr>
            <a:r>
              <a:rPr lang="en-US" sz="1463">
                <a:solidFill>
                  <a:srgbClr val="2B2C30"/>
                </a:solidFill>
                <a:latin typeface="Public Sans"/>
              </a:rPr>
              <a:t>from emp e JOIN emp m on e.mgr = m.empno</a:t>
            </a:r>
          </a:p>
          <a:p>
            <a:pPr>
              <a:lnSpc>
                <a:spcPts val="2194"/>
              </a:lnSpc>
            </a:pPr>
            <a:endParaRPr lang="en-US" sz="1463">
              <a:solidFill>
                <a:srgbClr val="2B2C30"/>
              </a:solidFill>
              <a:latin typeface="Public Sans"/>
            </a:endParaRPr>
          </a:p>
        </p:txBody>
      </p:sp>
      <p:sp>
        <p:nvSpPr>
          <p:cNvPr id="6" name="TextBox 6"/>
          <p:cNvSpPr txBox="1"/>
          <p:nvPr/>
        </p:nvSpPr>
        <p:spPr>
          <a:xfrm>
            <a:off x="8912294" y="1756407"/>
            <a:ext cx="9058192" cy="8460105"/>
          </a:xfrm>
          <a:prstGeom prst="rect">
            <a:avLst/>
          </a:prstGeom>
        </p:spPr>
        <p:txBody>
          <a:bodyPr lIns="0" tIns="0" rIns="0" bIns="0" rtlCol="0" anchor="t">
            <a:spAutoFit/>
          </a:bodyPr>
          <a:lstStyle/>
          <a:p>
            <a:pPr>
              <a:lnSpc>
                <a:spcPts val="1800"/>
              </a:lnSpc>
            </a:pPr>
            <a:endParaRPr/>
          </a:p>
          <a:p>
            <a:pPr>
              <a:lnSpc>
                <a:spcPts val="1800"/>
              </a:lnSpc>
            </a:pPr>
            <a:r>
              <a:rPr lang="en-US" sz="1200">
                <a:solidFill>
                  <a:srgbClr val="2B2C30"/>
                </a:solidFill>
                <a:latin typeface="Public Sans"/>
              </a:rPr>
              <a:t>NON EQUI JOIN </a:t>
            </a:r>
          </a:p>
          <a:p>
            <a:pPr>
              <a:lnSpc>
                <a:spcPts val="1800"/>
              </a:lnSpc>
            </a:pPr>
            <a:r>
              <a:rPr lang="en-US" sz="1200">
                <a:solidFill>
                  <a:srgbClr val="2B2C30"/>
                </a:solidFill>
                <a:latin typeface="Public Sans"/>
              </a:rPr>
              <a:t>---------------------------------------------------------------------------------------------------</a:t>
            </a:r>
          </a:p>
          <a:p>
            <a:pPr>
              <a:lnSpc>
                <a:spcPts val="1800"/>
              </a:lnSpc>
            </a:pPr>
            <a:r>
              <a:rPr lang="en-US" sz="1200">
                <a:solidFill>
                  <a:srgbClr val="2B2C30"/>
                </a:solidFill>
                <a:latin typeface="Public Sans"/>
              </a:rPr>
              <a:t>SELECT empno, ename, sal, grade FROM emp e JOIN salgrade s ON e.sal BETWEEN s.losal AND s.hisal</a:t>
            </a:r>
          </a:p>
          <a:p>
            <a:pPr>
              <a:lnSpc>
                <a:spcPts val="1800"/>
              </a:lnSpc>
            </a:pPr>
            <a:r>
              <a:rPr lang="en-US" sz="1200">
                <a:solidFill>
                  <a:srgbClr val="2B2C30"/>
                </a:solidFill>
                <a:latin typeface="Public Sans"/>
              </a:rPr>
              <a:t>-----------------------------------------------------------------------------------------------</a:t>
            </a:r>
          </a:p>
          <a:p>
            <a:pPr>
              <a:lnSpc>
                <a:spcPts val="1800"/>
              </a:lnSpc>
            </a:pPr>
            <a:r>
              <a:rPr lang="en-US" sz="1200">
                <a:solidFill>
                  <a:srgbClr val="2B2C30"/>
                </a:solidFill>
                <a:latin typeface="Public Sans"/>
              </a:rPr>
              <a:t>SUBQUERIES</a:t>
            </a:r>
          </a:p>
          <a:p>
            <a:pPr>
              <a:lnSpc>
                <a:spcPts val="1800"/>
              </a:lnSpc>
            </a:pPr>
            <a:r>
              <a:rPr lang="en-US" sz="1200">
                <a:solidFill>
                  <a:srgbClr val="2B2C30"/>
                </a:solidFill>
                <a:latin typeface="Public Sans"/>
              </a:rPr>
              <a:t>----------------------------------------------------------------------------------------------------</a:t>
            </a:r>
          </a:p>
          <a:p>
            <a:pPr>
              <a:lnSpc>
                <a:spcPts val="1800"/>
              </a:lnSpc>
            </a:pPr>
            <a:r>
              <a:rPr lang="en-US" sz="1200">
                <a:solidFill>
                  <a:srgbClr val="2B2C30"/>
                </a:solidFill>
                <a:latin typeface="Public Sans"/>
              </a:rPr>
              <a:t>SELECT sal FROM emp WHERE ename = 'SMITH'</a:t>
            </a:r>
          </a:p>
          <a:p>
            <a:pPr>
              <a:lnSpc>
                <a:spcPts val="1800"/>
              </a:lnSpc>
            </a:pPr>
            <a:r>
              <a:rPr lang="en-US" sz="1200">
                <a:solidFill>
                  <a:srgbClr val="2B2C30"/>
                </a:solidFill>
                <a:latin typeface="Public Sans"/>
              </a:rPr>
              <a:t>SELECT * FROM emp WHERE sal &gt; (SELECT sal FROM emp WHERE ename = 'SMITH')</a:t>
            </a:r>
          </a:p>
          <a:p>
            <a:pPr>
              <a:lnSpc>
                <a:spcPts val="1800"/>
              </a:lnSpc>
            </a:pPr>
            <a:r>
              <a:rPr lang="en-US" sz="1200">
                <a:solidFill>
                  <a:srgbClr val="2B2C30"/>
                </a:solidFill>
                <a:latin typeface="Public Sans"/>
              </a:rPr>
              <a:t>SELECT * FROM emp WHERE sal &gt; (SELECT AVG(sal) FROM emp )</a:t>
            </a:r>
          </a:p>
          <a:p>
            <a:pPr>
              <a:lnSpc>
                <a:spcPts val="1800"/>
              </a:lnSpc>
            </a:pPr>
            <a:r>
              <a:rPr lang="en-US" sz="1200">
                <a:solidFill>
                  <a:srgbClr val="2B2C30"/>
                </a:solidFill>
                <a:latin typeface="Public Sans"/>
              </a:rPr>
              <a:t>SELECT * FROM emp WHERE sal = (SELECT MAX(sal) FROM emp )</a:t>
            </a:r>
          </a:p>
          <a:p>
            <a:pPr>
              <a:lnSpc>
                <a:spcPts val="1800"/>
              </a:lnSpc>
            </a:pPr>
            <a:endParaRPr lang="en-US" sz="1200">
              <a:solidFill>
                <a:srgbClr val="2B2C30"/>
              </a:solidFill>
              <a:latin typeface="Public Sans"/>
            </a:endParaRPr>
          </a:p>
          <a:p>
            <a:pPr>
              <a:lnSpc>
                <a:spcPts val="1800"/>
              </a:lnSpc>
            </a:pPr>
            <a:r>
              <a:rPr lang="en-US" sz="1200">
                <a:solidFill>
                  <a:srgbClr val="2B2C30"/>
                </a:solidFill>
                <a:latin typeface="Public Sans"/>
              </a:rPr>
              <a:t>SELECT * FROM dept WHERE deptno IN (SELECT DISTINCT deptno FROM emp)</a:t>
            </a:r>
          </a:p>
          <a:p>
            <a:pPr>
              <a:lnSpc>
                <a:spcPts val="1800"/>
              </a:lnSpc>
            </a:pPr>
            <a:r>
              <a:rPr lang="en-US" sz="1200">
                <a:solidFill>
                  <a:srgbClr val="2B2C30"/>
                </a:solidFill>
                <a:latin typeface="Public Sans"/>
              </a:rPr>
              <a:t>SELECT * FROM dept WHERE deptno  NOT IN (SELECT DISTINCT deptno FROM emp)</a:t>
            </a:r>
          </a:p>
          <a:p>
            <a:pPr>
              <a:lnSpc>
                <a:spcPts val="1800"/>
              </a:lnSpc>
            </a:pPr>
            <a:r>
              <a:rPr lang="en-US" sz="1200">
                <a:solidFill>
                  <a:srgbClr val="2B2C30"/>
                </a:solidFill>
                <a:latin typeface="Public Sans"/>
              </a:rPr>
              <a:t>SELECT * FROM emp o WHERE sal &gt; (SELECT AVG(sal) FROM emp i WHERE o.deptno = i.deptno)</a:t>
            </a:r>
          </a:p>
          <a:p>
            <a:pPr>
              <a:lnSpc>
                <a:spcPts val="1800"/>
              </a:lnSpc>
            </a:pPr>
            <a:endParaRPr lang="en-US" sz="1200">
              <a:solidFill>
                <a:srgbClr val="2B2C30"/>
              </a:solidFill>
              <a:latin typeface="Public Sans"/>
            </a:endParaRPr>
          </a:p>
          <a:p>
            <a:pPr>
              <a:lnSpc>
                <a:spcPts val="1800"/>
              </a:lnSpc>
            </a:pPr>
            <a:r>
              <a:rPr lang="en-US" sz="1200">
                <a:solidFill>
                  <a:srgbClr val="2B2C30"/>
                </a:solidFill>
                <a:latin typeface="Public Sans"/>
              </a:rPr>
              <a:t>SELECT SUM(sal) as sum_sal, MAX(sal) as max_sal, MIN(sal) as min_sal, AVG(sal) as avg_sal, COUNT(sal) as noofrecords</a:t>
            </a:r>
          </a:p>
          <a:p>
            <a:pPr>
              <a:lnSpc>
                <a:spcPts val="1800"/>
              </a:lnSpc>
            </a:pPr>
            <a:r>
              <a:rPr lang="en-US" sz="1200">
                <a:solidFill>
                  <a:srgbClr val="2B2C30"/>
                </a:solidFill>
                <a:latin typeface="Public Sans"/>
              </a:rPr>
              <a:t>FROM emp e JOIN dept d ON e.deptno = d.deptno</a:t>
            </a:r>
          </a:p>
          <a:p>
            <a:pPr>
              <a:lnSpc>
                <a:spcPts val="1800"/>
              </a:lnSpc>
            </a:pPr>
            <a:endParaRPr lang="en-US" sz="1200">
              <a:solidFill>
                <a:srgbClr val="2B2C30"/>
              </a:solidFill>
              <a:latin typeface="Public Sans"/>
            </a:endParaRPr>
          </a:p>
          <a:p>
            <a:pPr>
              <a:lnSpc>
                <a:spcPts val="1800"/>
              </a:lnSpc>
            </a:pPr>
            <a:r>
              <a:rPr lang="en-US" sz="1200">
                <a:solidFill>
                  <a:srgbClr val="2B2C30"/>
                </a:solidFill>
                <a:latin typeface="Public Sans"/>
              </a:rPr>
              <a:t>SELECT dname, SUM(sal) as sum_sal, MAX(sal) as max_sal, MIN(sal) as min_sal, AVG(sal) as avg_sal, COUNT(sal) as noofrecords</a:t>
            </a:r>
          </a:p>
          <a:p>
            <a:pPr>
              <a:lnSpc>
                <a:spcPts val="1800"/>
              </a:lnSpc>
            </a:pPr>
            <a:r>
              <a:rPr lang="en-US" sz="1200">
                <a:solidFill>
                  <a:srgbClr val="2B2C30"/>
                </a:solidFill>
                <a:latin typeface="Public Sans"/>
              </a:rPr>
              <a:t>FROM emp e JOIN dept d ON e.deptno = d.deptno GROUP BY dname</a:t>
            </a:r>
          </a:p>
          <a:p>
            <a:pPr>
              <a:lnSpc>
                <a:spcPts val="1800"/>
              </a:lnSpc>
            </a:pPr>
            <a:endParaRPr lang="en-US" sz="1200">
              <a:solidFill>
                <a:srgbClr val="2B2C30"/>
              </a:solidFill>
              <a:latin typeface="Public Sans"/>
            </a:endParaRPr>
          </a:p>
          <a:p>
            <a:pPr>
              <a:lnSpc>
                <a:spcPts val="1800"/>
              </a:lnSpc>
            </a:pPr>
            <a:r>
              <a:rPr lang="en-US" sz="1200">
                <a:solidFill>
                  <a:srgbClr val="2B2C30"/>
                </a:solidFill>
                <a:latin typeface="Public Sans"/>
              </a:rPr>
              <a:t>BEGIN TRANSACTION</a:t>
            </a:r>
          </a:p>
          <a:p>
            <a:pPr>
              <a:lnSpc>
                <a:spcPts val="1800"/>
              </a:lnSpc>
            </a:pPr>
            <a:r>
              <a:rPr lang="en-US" sz="1200">
                <a:solidFill>
                  <a:srgbClr val="2B2C30"/>
                </a:solidFill>
                <a:latin typeface="Public Sans"/>
              </a:rPr>
              <a:t>INSERT INTO COLORA VALUES ('BLACK')</a:t>
            </a:r>
          </a:p>
          <a:p>
            <a:pPr>
              <a:lnSpc>
                <a:spcPts val="1800"/>
              </a:lnSpc>
            </a:pPr>
            <a:r>
              <a:rPr lang="en-US" sz="1200">
                <a:solidFill>
                  <a:srgbClr val="2B2C30"/>
                </a:solidFill>
                <a:latin typeface="Public Sans"/>
              </a:rPr>
              <a:t>DELETE FROM COLORA WHERE col1 = 'BLUE'</a:t>
            </a:r>
          </a:p>
          <a:p>
            <a:pPr>
              <a:lnSpc>
                <a:spcPts val="1800"/>
              </a:lnSpc>
            </a:pPr>
            <a:endParaRPr lang="en-US" sz="1200">
              <a:solidFill>
                <a:srgbClr val="2B2C30"/>
              </a:solidFill>
              <a:latin typeface="Public Sans"/>
            </a:endParaRPr>
          </a:p>
          <a:p>
            <a:pPr>
              <a:lnSpc>
                <a:spcPts val="1800"/>
              </a:lnSpc>
            </a:pPr>
            <a:r>
              <a:rPr lang="en-US" sz="1200">
                <a:solidFill>
                  <a:srgbClr val="2B2C30"/>
                </a:solidFill>
                <a:latin typeface="Public Sans"/>
              </a:rPr>
              <a:t>COMMIT transaction</a:t>
            </a:r>
          </a:p>
          <a:p>
            <a:pPr>
              <a:lnSpc>
                <a:spcPts val="1800"/>
              </a:lnSpc>
            </a:pPr>
            <a:r>
              <a:rPr lang="en-US" sz="1200">
                <a:solidFill>
                  <a:srgbClr val="2B2C30"/>
                </a:solidFill>
                <a:latin typeface="Public Sans"/>
              </a:rPr>
              <a:t>ROLLBACK TRANSACTION</a:t>
            </a:r>
          </a:p>
          <a:p>
            <a:pPr>
              <a:lnSpc>
                <a:spcPts val="1800"/>
              </a:lnSpc>
            </a:pPr>
            <a:endParaRPr lang="en-US" sz="1200">
              <a:solidFill>
                <a:srgbClr val="2B2C30"/>
              </a:solidFill>
              <a:latin typeface="Public Sans"/>
            </a:endParaRPr>
          </a:p>
          <a:p>
            <a:pPr>
              <a:lnSpc>
                <a:spcPts val="1800"/>
              </a:lnSpc>
            </a:pPr>
            <a:r>
              <a:rPr lang="en-US" sz="1200">
                <a:solidFill>
                  <a:srgbClr val="2B2C30"/>
                </a:solidFill>
                <a:latin typeface="Public Sans"/>
              </a:rPr>
              <a:t>CREATE VIEW emp_view AS SELECT * FROM emp;</a:t>
            </a:r>
          </a:p>
          <a:p>
            <a:pPr>
              <a:lnSpc>
                <a:spcPts val="1800"/>
              </a:lnSpc>
            </a:pPr>
            <a:endParaRPr lang="en-US" sz="1200">
              <a:solidFill>
                <a:srgbClr val="2B2C30"/>
              </a:solidFill>
              <a:latin typeface="Public Sans"/>
            </a:endParaRPr>
          </a:p>
          <a:p>
            <a:pPr>
              <a:lnSpc>
                <a:spcPts val="1800"/>
              </a:lnSpc>
            </a:pPr>
            <a:r>
              <a:rPr lang="en-US" sz="1200">
                <a:solidFill>
                  <a:srgbClr val="2B2C30"/>
                </a:solidFill>
                <a:latin typeface="Public Sans"/>
              </a:rPr>
              <a:t>SELECT * FROM emp_view</a:t>
            </a:r>
          </a:p>
          <a:p>
            <a:pPr>
              <a:lnSpc>
                <a:spcPts val="1800"/>
              </a:lnSpc>
            </a:pPr>
            <a:endParaRPr lang="en-US" sz="1200">
              <a:solidFill>
                <a:srgbClr val="2B2C30"/>
              </a:solidFill>
              <a:latin typeface="Public Sans"/>
            </a:endParaRPr>
          </a:p>
          <a:p>
            <a:pPr>
              <a:lnSpc>
                <a:spcPts val="1800"/>
              </a:lnSpc>
            </a:pPr>
            <a:r>
              <a:rPr lang="en-US" sz="1200">
                <a:solidFill>
                  <a:srgbClr val="2B2C30"/>
                </a:solidFill>
                <a:latin typeface="Public Sans"/>
              </a:rPr>
              <a:t>DROP VIEW emp_view</a:t>
            </a:r>
          </a:p>
          <a:p>
            <a:pPr>
              <a:lnSpc>
                <a:spcPts val="1800"/>
              </a:lnSpc>
            </a:pPr>
            <a:endParaRPr lang="en-US" sz="1200">
              <a:solidFill>
                <a:srgbClr val="2B2C30"/>
              </a:solidFill>
              <a:latin typeface="Public Sans"/>
            </a:endParaRPr>
          </a:p>
          <a:p>
            <a:pPr>
              <a:lnSpc>
                <a:spcPts val="1800"/>
              </a:lnSpc>
            </a:pPr>
            <a:endParaRPr lang="en-US" sz="1200">
              <a:solidFill>
                <a:srgbClr val="2B2C30"/>
              </a:solidFill>
              <a:latin typeface="Public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942975"/>
            <a:ext cx="16230600" cy="651099"/>
          </a:xfrm>
          <a:prstGeom prst="rect">
            <a:avLst/>
          </a:prstGeom>
        </p:spPr>
        <p:txBody>
          <a:bodyPr lIns="0" tIns="0" rIns="0" bIns="0" rtlCol="0" anchor="t">
            <a:spAutoFit/>
          </a:bodyPr>
          <a:lstStyle/>
          <a:p>
            <a:pPr>
              <a:lnSpc>
                <a:spcPts val="5200"/>
              </a:lnSpc>
              <a:spcBef>
                <a:spcPct val="0"/>
              </a:spcBef>
            </a:pPr>
            <a:r>
              <a:rPr lang="en-US" sz="3714" spc="843">
                <a:solidFill>
                  <a:srgbClr val="2B2C30"/>
                </a:solidFill>
                <a:latin typeface="Public Sans Bold"/>
              </a:rPr>
              <a:t>WEEK 2 - AGENDA(GENERIC IDA)</a:t>
            </a:r>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1006871" y="1991705"/>
            <a:ext cx="16230600" cy="4145896"/>
          </a:xfrm>
          <a:prstGeom prst="rect">
            <a:avLst/>
          </a:prstGeom>
        </p:spPr>
        <p:txBody>
          <a:bodyPr lIns="0" tIns="0" rIns="0" bIns="0" rtlCol="0" anchor="t">
            <a:spAutoFit/>
          </a:bodyPr>
          <a:lstStyle/>
          <a:p>
            <a:pPr marL="775073" lvl="1" indent="-387536">
              <a:lnSpc>
                <a:spcPts val="6713"/>
              </a:lnSpc>
              <a:buFont typeface="Arial"/>
              <a:buChar char="•"/>
            </a:pPr>
            <a:r>
              <a:rPr lang="en-US" sz="3589">
                <a:solidFill>
                  <a:srgbClr val="2B2C30"/>
                </a:solidFill>
                <a:latin typeface="Public Sans"/>
              </a:rPr>
              <a:t>Day 1 - Case study assessment (Foundation)</a:t>
            </a:r>
          </a:p>
          <a:p>
            <a:pPr marL="775073" lvl="1" indent="-387536">
              <a:lnSpc>
                <a:spcPts val="6713"/>
              </a:lnSpc>
              <a:buFont typeface="Arial"/>
              <a:buChar char="•"/>
            </a:pPr>
            <a:r>
              <a:rPr lang="en-US" sz="3589">
                <a:solidFill>
                  <a:srgbClr val="2B2C30"/>
                </a:solidFill>
                <a:latin typeface="Public Sans"/>
              </a:rPr>
              <a:t>Day 2 - Data Fundamentals</a:t>
            </a:r>
          </a:p>
          <a:p>
            <a:pPr marL="775073" lvl="1" indent="-387536">
              <a:lnSpc>
                <a:spcPts val="6713"/>
              </a:lnSpc>
              <a:buFont typeface="Arial"/>
              <a:buChar char="•"/>
            </a:pPr>
            <a:r>
              <a:rPr lang="en-US" sz="3589">
                <a:solidFill>
                  <a:srgbClr val="2B2C30"/>
                </a:solidFill>
                <a:latin typeface="Public Sans"/>
              </a:rPr>
              <a:t>Day 3 - Big data fundamentals and Azure fundamentals</a:t>
            </a:r>
          </a:p>
          <a:p>
            <a:pPr marL="775073" lvl="1" indent="-387536">
              <a:lnSpc>
                <a:spcPts val="6713"/>
              </a:lnSpc>
              <a:buFont typeface="Arial"/>
              <a:buChar char="•"/>
            </a:pPr>
            <a:r>
              <a:rPr lang="en-US" sz="3589">
                <a:solidFill>
                  <a:srgbClr val="2B2C30"/>
                </a:solidFill>
                <a:latin typeface="Public Sans"/>
              </a:rPr>
              <a:t>Day 4 - Azure SQL database (Hands on)</a:t>
            </a:r>
          </a:p>
          <a:p>
            <a:pPr marL="775073" lvl="1" indent="-387536">
              <a:lnSpc>
                <a:spcPts val="6713"/>
              </a:lnSpc>
              <a:buFont typeface="Arial"/>
              <a:buChar char="•"/>
            </a:pPr>
            <a:r>
              <a:rPr lang="en-US" sz="3589">
                <a:solidFill>
                  <a:srgbClr val="2B2C30"/>
                </a:solidFill>
                <a:latin typeface="Public Sans"/>
              </a:rPr>
              <a:t>Day 5 - Azure SQL database (Hands 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4" name="Freeform 4"/>
          <p:cNvSpPr/>
          <p:nvPr/>
        </p:nvSpPr>
        <p:spPr>
          <a:xfrm>
            <a:off x="11317231" y="5347246"/>
            <a:ext cx="6616772" cy="5375939"/>
          </a:xfrm>
          <a:custGeom>
            <a:avLst/>
            <a:gdLst/>
            <a:ahLst/>
            <a:cxnLst/>
            <a:rect l="l" t="t" r="r" b="b"/>
            <a:pathLst>
              <a:path w="6616772" h="5375939">
                <a:moveTo>
                  <a:pt x="0" y="0"/>
                </a:moveTo>
                <a:lnTo>
                  <a:pt x="6616773" y="0"/>
                </a:lnTo>
                <a:lnTo>
                  <a:pt x="6616773" y="5375939"/>
                </a:lnTo>
                <a:lnTo>
                  <a:pt x="0" y="5375939"/>
                </a:lnTo>
                <a:lnTo>
                  <a:pt x="0" y="0"/>
                </a:lnTo>
                <a:close/>
              </a:path>
            </a:pathLst>
          </a:custGeom>
          <a:blipFill>
            <a:blip r:embed="rId2"/>
            <a:stretch>
              <a:fillRect l="-92079" t="-32485" r="-10117"/>
            </a:stretch>
          </a:blipFill>
        </p:spPr>
      </p:sp>
      <p:sp>
        <p:nvSpPr>
          <p:cNvPr id="5" name="Freeform 5"/>
          <p:cNvSpPr/>
          <p:nvPr/>
        </p:nvSpPr>
        <p:spPr>
          <a:xfrm>
            <a:off x="10788596" y="232852"/>
            <a:ext cx="7324765" cy="5601455"/>
          </a:xfrm>
          <a:custGeom>
            <a:avLst/>
            <a:gdLst/>
            <a:ahLst/>
            <a:cxnLst/>
            <a:rect l="l" t="t" r="r" b="b"/>
            <a:pathLst>
              <a:path w="7324765" h="5601455">
                <a:moveTo>
                  <a:pt x="0" y="0"/>
                </a:moveTo>
                <a:lnTo>
                  <a:pt x="7324765" y="0"/>
                </a:lnTo>
                <a:lnTo>
                  <a:pt x="7324765" y="5601455"/>
                </a:lnTo>
                <a:lnTo>
                  <a:pt x="0" y="5601455"/>
                </a:lnTo>
                <a:lnTo>
                  <a:pt x="0" y="0"/>
                </a:lnTo>
                <a:close/>
              </a:path>
            </a:pathLst>
          </a:custGeom>
          <a:blipFill>
            <a:blip r:embed="rId3"/>
            <a:stretch>
              <a:fillRect l="-5563" t="-32216" r="-77090"/>
            </a:stretch>
          </a:blipFill>
        </p:spPr>
      </p:sp>
      <p:sp>
        <p:nvSpPr>
          <p:cNvPr id="6" name="Freeform 6"/>
          <p:cNvSpPr/>
          <p:nvPr/>
        </p:nvSpPr>
        <p:spPr>
          <a:xfrm>
            <a:off x="174639" y="1804032"/>
            <a:ext cx="9851849" cy="5545909"/>
          </a:xfrm>
          <a:custGeom>
            <a:avLst/>
            <a:gdLst/>
            <a:ahLst/>
            <a:cxnLst/>
            <a:rect l="l" t="t" r="r" b="b"/>
            <a:pathLst>
              <a:path w="9851849" h="5545909">
                <a:moveTo>
                  <a:pt x="0" y="0"/>
                </a:moveTo>
                <a:lnTo>
                  <a:pt x="9851849" y="0"/>
                </a:lnTo>
                <a:lnTo>
                  <a:pt x="9851849" y="5545910"/>
                </a:lnTo>
                <a:lnTo>
                  <a:pt x="0" y="5545910"/>
                </a:lnTo>
                <a:lnTo>
                  <a:pt x="0" y="0"/>
                </a:lnTo>
                <a:close/>
              </a:path>
            </a:pathLst>
          </a:custGeom>
          <a:blipFill>
            <a:blip r:embed="rId4"/>
            <a:stretch>
              <a:fillRect l="-35748" t="-33064"/>
            </a:stretch>
          </a:blipFill>
        </p:spPr>
      </p:sp>
      <p:sp>
        <p:nvSpPr>
          <p:cNvPr id="7" name="TextBox 7"/>
          <p:cNvSpPr txBox="1"/>
          <p:nvPr/>
        </p:nvSpPr>
        <p:spPr>
          <a:xfrm>
            <a:off x="1028700" y="660288"/>
            <a:ext cx="16230600" cy="651099"/>
          </a:xfrm>
          <a:prstGeom prst="rect">
            <a:avLst/>
          </a:prstGeom>
        </p:spPr>
        <p:txBody>
          <a:bodyPr lIns="0" tIns="0" rIns="0" bIns="0" rtlCol="0" anchor="t">
            <a:spAutoFit/>
          </a:bodyPr>
          <a:lstStyle/>
          <a:p>
            <a:pPr>
              <a:lnSpc>
                <a:spcPts val="5200"/>
              </a:lnSpc>
              <a:spcBef>
                <a:spcPct val="0"/>
              </a:spcBef>
            </a:pPr>
            <a:r>
              <a:rPr lang="en-US" sz="3714" spc="843">
                <a:solidFill>
                  <a:srgbClr val="2B2C30"/>
                </a:solidFill>
                <a:latin typeface="Public Sans Bold"/>
              </a:rPr>
              <a:t>DAY – 5 (AZURE SQL 2)</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706" y="4514765"/>
            <a:ext cx="16230594" cy="38509"/>
          </a:xfrm>
          <a:prstGeom prst="line">
            <a:avLst/>
          </a:prstGeom>
          <a:ln w="9525" cap="flat">
            <a:solidFill>
              <a:srgbClr val="2B2C30"/>
            </a:solidFill>
            <a:prstDash val="solid"/>
            <a:headEnd type="none" w="sm" len="sm"/>
            <a:tailEnd type="none" w="sm" len="sm"/>
          </a:ln>
        </p:spPr>
      </p:sp>
      <p:sp>
        <p:nvSpPr>
          <p:cNvPr id="3" name="Freeform 3"/>
          <p:cNvSpPr/>
          <p:nvPr/>
        </p:nvSpPr>
        <p:spPr>
          <a:xfrm>
            <a:off x="16701746" y="8616481"/>
            <a:ext cx="535737" cy="727544"/>
          </a:xfrm>
          <a:custGeom>
            <a:avLst/>
            <a:gdLst/>
            <a:ahLst/>
            <a:cxnLst/>
            <a:rect l="l" t="t" r="r" b="b"/>
            <a:pathLst>
              <a:path w="535737" h="727544">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006882" y="4728792"/>
            <a:ext cx="16230600" cy="651099"/>
          </a:xfrm>
          <a:prstGeom prst="rect">
            <a:avLst/>
          </a:prstGeom>
        </p:spPr>
        <p:txBody>
          <a:bodyPr lIns="0" tIns="0" rIns="0" bIns="0" rtlCol="0" anchor="t">
            <a:spAutoFit/>
          </a:bodyPr>
          <a:lstStyle/>
          <a:p>
            <a:pPr>
              <a:lnSpc>
                <a:spcPts val="5200"/>
              </a:lnSpc>
              <a:spcBef>
                <a:spcPct val="0"/>
              </a:spcBef>
            </a:pPr>
            <a:r>
              <a:rPr lang="en-US" sz="3714" spc="843">
                <a:solidFill>
                  <a:srgbClr val="2B2C30"/>
                </a:solidFill>
                <a:latin typeface="Public Sans Bold"/>
              </a:rPr>
              <a:t>NEW BUSINESS OPPORTUNITY</a:t>
            </a:r>
          </a:p>
        </p:txBody>
      </p:sp>
      <p:sp>
        <p:nvSpPr>
          <p:cNvPr id="5" name="TextBox 5"/>
          <p:cNvSpPr txBox="1"/>
          <p:nvPr/>
        </p:nvSpPr>
        <p:spPr>
          <a:xfrm>
            <a:off x="850974" y="2332416"/>
            <a:ext cx="16408332" cy="2084083"/>
          </a:xfrm>
          <a:prstGeom prst="rect">
            <a:avLst/>
          </a:prstGeom>
        </p:spPr>
        <p:txBody>
          <a:bodyPr lIns="0" tIns="0" rIns="0" bIns="0" rtlCol="0" anchor="t">
            <a:spAutoFit/>
          </a:bodyPr>
          <a:lstStyle/>
          <a:p>
            <a:pPr>
              <a:lnSpc>
                <a:spcPts val="15250"/>
              </a:lnSpc>
            </a:pPr>
            <a:r>
              <a:rPr lang="en-US" sz="16758" spc="83">
                <a:solidFill>
                  <a:srgbClr val="2B2C30"/>
                </a:solidFill>
                <a:latin typeface="Playfair Display"/>
              </a:rPr>
              <a:t>Thank you!</a:t>
            </a:r>
          </a:p>
        </p:txBody>
      </p:sp>
      <p:sp>
        <p:nvSpPr>
          <p:cNvPr id="6" name="TextBox 6"/>
          <p:cNvSpPr txBox="1"/>
          <p:nvPr/>
        </p:nvSpPr>
        <p:spPr>
          <a:xfrm>
            <a:off x="1016407" y="8041005"/>
            <a:ext cx="7862435" cy="1303020"/>
          </a:xfrm>
          <a:prstGeom prst="rect">
            <a:avLst/>
          </a:prstGeom>
        </p:spPr>
        <p:txBody>
          <a:bodyPr lIns="0" tIns="0" rIns="0" bIns="0" rtlCol="0" anchor="t">
            <a:spAutoFit/>
          </a:bodyPr>
          <a:lstStyle/>
          <a:p>
            <a:pPr>
              <a:lnSpc>
                <a:spcPts val="3450"/>
              </a:lnSpc>
            </a:pPr>
            <a:r>
              <a:rPr lang="en-US" sz="2300">
                <a:solidFill>
                  <a:srgbClr val="2B2C30"/>
                </a:solidFill>
                <a:latin typeface="Public Sans"/>
              </a:rPr>
              <a:t>Henrietta Mitchell, Founder &amp; CEO </a:t>
            </a:r>
          </a:p>
          <a:p>
            <a:pPr>
              <a:lnSpc>
                <a:spcPts val="3450"/>
              </a:lnSpc>
            </a:pPr>
            <a:r>
              <a:rPr lang="en-US" sz="2300">
                <a:solidFill>
                  <a:srgbClr val="2B2C30"/>
                </a:solidFill>
                <a:latin typeface="Public Sans"/>
              </a:rPr>
              <a:t>Matt Zhang, Founder &amp; CTO</a:t>
            </a:r>
          </a:p>
          <a:p>
            <a:pPr>
              <a:lnSpc>
                <a:spcPts val="3450"/>
              </a:lnSpc>
            </a:pPr>
            <a:r>
              <a:rPr lang="en-US" sz="2300">
                <a:solidFill>
                  <a:srgbClr val="2B2C30"/>
                </a:solidFill>
                <a:latin typeface="Public Sans"/>
              </a:rPr>
              <a:t>13 September, 2023</a:t>
            </a:r>
          </a:p>
        </p:txBody>
      </p:sp>
      <p:sp>
        <p:nvSpPr>
          <p:cNvPr id="7" name="TextBox 7"/>
          <p:cNvSpPr txBox="1"/>
          <p:nvPr/>
        </p:nvSpPr>
        <p:spPr>
          <a:xfrm>
            <a:off x="14990680" y="8630746"/>
            <a:ext cx="1682491" cy="713279"/>
          </a:xfrm>
          <a:prstGeom prst="rect">
            <a:avLst/>
          </a:prstGeom>
        </p:spPr>
        <p:txBody>
          <a:bodyPr lIns="0" tIns="0" rIns="0" bIns="0" rtlCol="0" anchor="t">
            <a:spAutoFit/>
          </a:bodyPr>
          <a:lstStyle/>
          <a:p>
            <a:pPr>
              <a:lnSpc>
                <a:spcPts val="2717"/>
              </a:lnSpc>
            </a:pPr>
            <a:r>
              <a:rPr lang="en-US" sz="2986" spc="14">
                <a:solidFill>
                  <a:srgbClr val="2B2C30"/>
                </a:solidFill>
                <a:latin typeface="Playfair Display"/>
              </a:rPr>
              <a:t>Ingoude Company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Freeform 3"/>
          <p:cNvSpPr/>
          <p:nvPr/>
        </p:nvSpPr>
        <p:spPr>
          <a:xfrm>
            <a:off x="759221" y="2921878"/>
            <a:ext cx="11811676" cy="6517622"/>
          </a:xfrm>
          <a:custGeom>
            <a:avLst/>
            <a:gdLst/>
            <a:ahLst/>
            <a:cxnLst/>
            <a:rect l="l" t="t" r="r" b="b"/>
            <a:pathLst>
              <a:path w="11811676" h="6517622">
                <a:moveTo>
                  <a:pt x="0" y="0"/>
                </a:moveTo>
                <a:lnTo>
                  <a:pt x="11811676" y="0"/>
                </a:lnTo>
                <a:lnTo>
                  <a:pt x="11811676" y="6517622"/>
                </a:lnTo>
                <a:lnTo>
                  <a:pt x="0" y="6517622"/>
                </a:lnTo>
                <a:lnTo>
                  <a:pt x="0" y="0"/>
                </a:lnTo>
                <a:close/>
              </a:path>
            </a:pathLst>
          </a:custGeom>
          <a:blipFill>
            <a:blip r:embed="rId2"/>
            <a:stretch>
              <a:fillRect/>
            </a:stretch>
          </a:blipFill>
        </p:spPr>
      </p:sp>
      <p:sp>
        <p:nvSpPr>
          <p:cNvPr id="4" name="TextBox 4"/>
          <p:cNvSpPr txBox="1"/>
          <p:nvPr/>
        </p:nvSpPr>
        <p:spPr>
          <a:xfrm>
            <a:off x="1006871" y="942975"/>
            <a:ext cx="16230600" cy="651099"/>
          </a:xfrm>
          <a:prstGeom prst="rect">
            <a:avLst/>
          </a:prstGeom>
        </p:spPr>
        <p:txBody>
          <a:bodyPr lIns="0" tIns="0" rIns="0" bIns="0" rtlCol="0" anchor="t">
            <a:spAutoFit/>
          </a:bodyPr>
          <a:lstStyle/>
          <a:p>
            <a:pPr>
              <a:lnSpc>
                <a:spcPts val="5200"/>
              </a:lnSpc>
              <a:spcBef>
                <a:spcPct val="0"/>
              </a:spcBef>
            </a:pPr>
            <a:r>
              <a:rPr lang="en-US" sz="3714" spc="843">
                <a:solidFill>
                  <a:srgbClr val="2B2C30"/>
                </a:solidFill>
                <a:latin typeface="Public Sans Bold"/>
              </a:rPr>
              <a:t>DAY – 7 (CASE STUDY ASSESSMENT)</a:t>
            </a:r>
          </a:p>
        </p:txBody>
      </p:sp>
      <p:sp>
        <p:nvSpPr>
          <p:cNvPr id="5" name="TextBox 5"/>
          <p:cNvSpPr txBox="1"/>
          <p:nvPr/>
        </p:nvSpPr>
        <p:spPr>
          <a:xfrm>
            <a:off x="759221" y="2217540"/>
            <a:ext cx="16478250" cy="542413"/>
          </a:xfrm>
          <a:prstGeom prst="rect">
            <a:avLst/>
          </a:prstGeom>
        </p:spPr>
        <p:txBody>
          <a:bodyPr lIns="0" tIns="0" rIns="0" bIns="0" rtlCol="0" anchor="t">
            <a:spAutoFit/>
          </a:bodyPr>
          <a:lstStyle/>
          <a:p>
            <a:pPr>
              <a:lnSpc>
                <a:spcPts val="4490"/>
              </a:lnSpc>
            </a:pPr>
            <a:r>
              <a:rPr lang="en-US" sz="2993">
                <a:solidFill>
                  <a:srgbClr val="2B2C30"/>
                </a:solidFill>
                <a:latin typeface="Public Sans"/>
              </a:rPr>
              <a:t>AZURE BOARD ACTIVITIES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Freeform 3"/>
          <p:cNvSpPr/>
          <p:nvPr/>
        </p:nvSpPr>
        <p:spPr>
          <a:xfrm>
            <a:off x="1028684" y="2702803"/>
            <a:ext cx="12497063" cy="6966448"/>
          </a:xfrm>
          <a:custGeom>
            <a:avLst/>
            <a:gdLst/>
            <a:ahLst/>
            <a:cxnLst/>
            <a:rect l="l" t="t" r="r" b="b"/>
            <a:pathLst>
              <a:path w="12497063" h="6966448">
                <a:moveTo>
                  <a:pt x="0" y="0"/>
                </a:moveTo>
                <a:lnTo>
                  <a:pt x="12497062" y="0"/>
                </a:lnTo>
                <a:lnTo>
                  <a:pt x="12497062" y="6966448"/>
                </a:lnTo>
                <a:lnTo>
                  <a:pt x="0" y="6966448"/>
                </a:lnTo>
                <a:lnTo>
                  <a:pt x="0" y="0"/>
                </a:lnTo>
                <a:close/>
              </a:path>
            </a:pathLst>
          </a:custGeom>
          <a:blipFill>
            <a:blip r:embed="rId2"/>
            <a:stretch>
              <a:fillRect/>
            </a:stretch>
          </a:blipFill>
        </p:spPr>
      </p:sp>
      <p:sp>
        <p:nvSpPr>
          <p:cNvPr id="4" name="TextBox 4"/>
          <p:cNvSpPr txBox="1"/>
          <p:nvPr/>
        </p:nvSpPr>
        <p:spPr>
          <a:xfrm>
            <a:off x="1006871" y="942975"/>
            <a:ext cx="16230600" cy="651099"/>
          </a:xfrm>
          <a:prstGeom prst="rect">
            <a:avLst/>
          </a:prstGeom>
        </p:spPr>
        <p:txBody>
          <a:bodyPr lIns="0" tIns="0" rIns="0" bIns="0" rtlCol="0" anchor="t">
            <a:spAutoFit/>
          </a:bodyPr>
          <a:lstStyle/>
          <a:p>
            <a:pPr>
              <a:lnSpc>
                <a:spcPts val="5200"/>
              </a:lnSpc>
              <a:spcBef>
                <a:spcPct val="0"/>
              </a:spcBef>
            </a:pPr>
            <a:r>
              <a:rPr lang="en-US" sz="3714" spc="843">
                <a:solidFill>
                  <a:srgbClr val="2B2C30"/>
                </a:solidFill>
                <a:latin typeface="Public Sans Bold"/>
              </a:rPr>
              <a:t>DAY – 7 (CASE STUDY ASSESSMENT)</a:t>
            </a:r>
          </a:p>
        </p:txBody>
      </p:sp>
      <p:sp>
        <p:nvSpPr>
          <p:cNvPr id="5" name="TextBox 5"/>
          <p:cNvSpPr txBox="1"/>
          <p:nvPr/>
        </p:nvSpPr>
        <p:spPr>
          <a:xfrm>
            <a:off x="1028684" y="1998465"/>
            <a:ext cx="16478250" cy="542413"/>
          </a:xfrm>
          <a:prstGeom prst="rect">
            <a:avLst/>
          </a:prstGeom>
        </p:spPr>
        <p:txBody>
          <a:bodyPr lIns="0" tIns="0" rIns="0" bIns="0" rtlCol="0" anchor="t">
            <a:spAutoFit/>
          </a:bodyPr>
          <a:lstStyle/>
          <a:p>
            <a:pPr>
              <a:lnSpc>
                <a:spcPts val="4490"/>
              </a:lnSpc>
            </a:pPr>
            <a:r>
              <a:rPr lang="en-US" sz="2993">
                <a:solidFill>
                  <a:srgbClr val="2B2C30"/>
                </a:solidFill>
                <a:latin typeface="Public Sans"/>
              </a:rPr>
              <a:t>AZURE BOARD ACTIVITIES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Freeform 3"/>
          <p:cNvSpPr/>
          <p:nvPr/>
        </p:nvSpPr>
        <p:spPr>
          <a:xfrm>
            <a:off x="1028684" y="2674228"/>
            <a:ext cx="13348519" cy="7379335"/>
          </a:xfrm>
          <a:custGeom>
            <a:avLst/>
            <a:gdLst/>
            <a:ahLst/>
            <a:cxnLst/>
            <a:rect l="l" t="t" r="r" b="b"/>
            <a:pathLst>
              <a:path w="13348519" h="7379335">
                <a:moveTo>
                  <a:pt x="0" y="0"/>
                </a:moveTo>
                <a:lnTo>
                  <a:pt x="13348518" y="0"/>
                </a:lnTo>
                <a:lnTo>
                  <a:pt x="13348518" y="7379335"/>
                </a:lnTo>
                <a:lnTo>
                  <a:pt x="0" y="7379335"/>
                </a:lnTo>
                <a:lnTo>
                  <a:pt x="0" y="0"/>
                </a:lnTo>
                <a:close/>
              </a:path>
            </a:pathLst>
          </a:custGeom>
          <a:blipFill>
            <a:blip r:embed="rId2"/>
            <a:stretch>
              <a:fillRect/>
            </a:stretch>
          </a:blipFill>
        </p:spPr>
      </p:sp>
      <p:sp>
        <p:nvSpPr>
          <p:cNvPr id="4" name="TextBox 4"/>
          <p:cNvSpPr txBox="1"/>
          <p:nvPr/>
        </p:nvSpPr>
        <p:spPr>
          <a:xfrm>
            <a:off x="1006871" y="942975"/>
            <a:ext cx="16230600" cy="651099"/>
          </a:xfrm>
          <a:prstGeom prst="rect">
            <a:avLst/>
          </a:prstGeom>
        </p:spPr>
        <p:txBody>
          <a:bodyPr lIns="0" tIns="0" rIns="0" bIns="0" rtlCol="0" anchor="t">
            <a:spAutoFit/>
          </a:bodyPr>
          <a:lstStyle/>
          <a:p>
            <a:pPr>
              <a:lnSpc>
                <a:spcPts val="5200"/>
              </a:lnSpc>
              <a:spcBef>
                <a:spcPct val="0"/>
              </a:spcBef>
            </a:pPr>
            <a:r>
              <a:rPr lang="en-US" sz="3714" spc="843">
                <a:solidFill>
                  <a:srgbClr val="2B2C30"/>
                </a:solidFill>
                <a:latin typeface="Public Sans Bold"/>
              </a:rPr>
              <a:t>DAY – 7 (CASE STUDY ASSESSMENT)</a:t>
            </a:r>
          </a:p>
        </p:txBody>
      </p:sp>
      <p:sp>
        <p:nvSpPr>
          <p:cNvPr id="5" name="TextBox 5"/>
          <p:cNvSpPr txBox="1"/>
          <p:nvPr/>
        </p:nvSpPr>
        <p:spPr>
          <a:xfrm>
            <a:off x="1028684" y="1969890"/>
            <a:ext cx="16478250" cy="542413"/>
          </a:xfrm>
          <a:prstGeom prst="rect">
            <a:avLst/>
          </a:prstGeom>
        </p:spPr>
        <p:txBody>
          <a:bodyPr lIns="0" tIns="0" rIns="0" bIns="0" rtlCol="0" anchor="t">
            <a:spAutoFit/>
          </a:bodyPr>
          <a:lstStyle/>
          <a:p>
            <a:pPr>
              <a:lnSpc>
                <a:spcPts val="4490"/>
              </a:lnSpc>
            </a:pPr>
            <a:r>
              <a:rPr lang="en-US" sz="2993">
                <a:solidFill>
                  <a:srgbClr val="2B2C30"/>
                </a:solidFill>
                <a:latin typeface="Public Sans"/>
              </a:rPr>
              <a:t>AZURE BOARD ACTIVITIES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Freeform 3"/>
          <p:cNvSpPr/>
          <p:nvPr/>
        </p:nvSpPr>
        <p:spPr>
          <a:xfrm>
            <a:off x="1028684" y="2626487"/>
            <a:ext cx="13116525" cy="7304895"/>
          </a:xfrm>
          <a:custGeom>
            <a:avLst/>
            <a:gdLst/>
            <a:ahLst/>
            <a:cxnLst/>
            <a:rect l="l" t="t" r="r" b="b"/>
            <a:pathLst>
              <a:path w="13116525" h="7304895">
                <a:moveTo>
                  <a:pt x="0" y="0"/>
                </a:moveTo>
                <a:lnTo>
                  <a:pt x="13116524" y="0"/>
                </a:lnTo>
                <a:lnTo>
                  <a:pt x="13116524" y="7304895"/>
                </a:lnTo>
                <a:lnTo>
                  <a:pt x="0" y="7304895"/>
                </a:lnTo>
                <a:lnTo>
                  <a:pt x="0" y="0"/>
                </a:lnTo>
                <a:close/>
              </a:path>
            </a:pathLst>
          </a:custGeom>
          <a:blipFill>
            <a:blip r:embed="rId2"/>
            <a:stretch>
              <a:fillRect/>
            </a:stretch>
          </a:blipFill>
        </p:spPr>
      </p:sp>
      <p:sp>
        <p:nvSpPr>
          <p:cNvPr id="4" name="TextBox 4"/>
          <p:cNvSpPr txBox="1"/>
          <p:nvPr/>
        </p:nvSpPr>
        <p:spPr>
          <a:xfrm>
            <a:off x="1006871" y="942975"/>
            <a:ext cx="16230600" cy="651099"/>
          </a:xfrm>
          <a:prstGeom prst="rect">
            <a:avLst/>
          </a:prstGeom>
        </p:spPr>
        <p:txBody>
          <a:bodyPr lIns="0" tIns="0" rIns="0" bIns="0" rtlCol="0" anchor="t">
            <a:spAutoFit/>
          </a:bodyPr>
          <a:lstStyle/>
          <a:p>
            <a:pPr>
              <a:lnSpc>
                <a:spcPts val="5200"/>
              </a:lnSpc>
              <a:spcBef>
                <a:spcPct val="0"/>
              </a:spcBef>
            </a:pPr>
            <a:r>
              <a:rPr lang="en-US" sz="3714" spc="843">
                <a:solidFill>
                  <a:srgbClr val="2B2C30"/>
                </a:solidFill>
                <a:latin typeface="Public Sans Bold"/>
              </a:rPr>
              <a:t>DAY – 7 (CASE STUDY ASSESSMENT)</a:t>
            </a:r>
          </a:p>
        </p:txBody>
      </p:sp>
      <p:sp>
        <p:nvSpPr>
          <p:cNvPr id="5" name="TextBox 5"/>
          <p:cNvSpPr txBox="1"/>
          <p:nvPr/>
        </p:nvSpPr>
        <p:spPr>
          <a:xfrm>
            <a:off x="1028684" y="2027040"/>
            <a:ext cx="16478250" cy="1103644"/>
          </a:xfrm>
          <a:prstGeom prst="rect">
            <a:avLst/>
          </a:prstGeom>
        </p:spPr>
        <p:txBody>
          <a:bodyPr lIns="0" tIns="0" rIns="0" bIns="0" rtlCol="0" anchor="t">
            <a:spAutoFit/>
          </a:bodyPr>
          <a:lstStyle/>
          <a:p>
            <a:pPr>
              <a:lnSpc>
                <a:spcPts val="4490"/>
              </a:lnSpc>
            </a:pPr>
            <a:r>
              <a:rPr lang="en-US" sz="2993">
                <a:solidFill>
                  <a:srgbClr val="2B2C30"/>
                </a:solidFill>
                <a:latin typeface="Public Sans"/>
              </a:rPr>
              <a:t>CREATING AZURE VIRTUAL MACHINE </a:t>
            </a:r>
          </a:p>
          <a:p>
            <a:pPr>
              <a:lnSpc>
                <a:spcPts val="4490"/>
              </a:lnSpc>
            </a:pPr>
            <a:endParaRPr lang="en-US" sz="2993">
              <a:solidFill>
                <a:srgbClr val="2B2C30"/>
              </a:solidFill>
              <a:latin typeface="Public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Freeform 3"/>
          <p:cNvSpPr/>
          <p:nvPr/>
        </p:nvSpPr>
        <p:spPr>
          <a:xfrm>
            <a:off x="1006871" y="2643761"/>
            <a:ext cx="13236440" cy="7412406"/>
          </a:xfrm>
          <a:custGeom>
            <a:avLst/>
            <a:gdLst/>
            <a:ahLst/>
            <a:cxnLst/>
            <a:rect l="l" t="t" r="r" b="b"/>
            <a:pathLst>
              <a:path w="13236440" h="7412406">
                <a:moveTo>
                  <a:pt x="0" y="0"/>
                </a:moveTo>
                <a:lnTo>
                  <a:pt x="13236440" y="0"/>
                </a:lnTo>
                <a:lnTo>
                  <a:pt x="13236440" y="7412407"/>
                </a:lnTo>
                <a:lnTo>
                  <a:pt x="0" y="7412407"/>
                </a:lnTo>
                <a:lnTo>
                  <a:pt x="0" y="0"/>
                </a:lnTo>
                <a:close/>
              </a:path>
            </a:pathLst>
          </a:custGeom>
          <a:blipFill>
            <a:blip r:embed="rId2"/>
            <a:stretch>
              <a:fillRect/>
            </a:stretch>
          </a:blipFill>
        </p:spPr>
      </p:sp>
      <p:sp>
        <p:nvSpPr>
          <p:cNvPr id="4" name="TextBox 4"/>
          <p:cNvSpPr txBox="1"/>
          <p:nvPr/>
        </p:nvSpPr>
        <p:spPr>
          <a:xfrm>
            <a:off x="1006871" y="942975"/>
            <a:ext cx="16230600" cy="651099"/>
          </a:xfrm>
          <a:prstGeom prst="rect">
            <a:avLst/>
          </a:prstGeom>
        </p:spPr>
        <p:txBody>
          <a:bodyPr lIns="0" tIns="0" rIns="0" bIns="0" rtlCol="0" anchor="t">
            <a:spAutoFit/>
          </a:bodyPr>
          <a:lstStyle/>
          <a:p>
            <a:pPr>
              <a:lnSpc>
                <a:spcPts val="5200"/>
              </a:lnSpc>
              <a:spcBef>
                <a:spcPct val="0"/>
              </a:spcBef>
            </a:pPr>
            <a:r>
              <a:rPr lang="en-US" sz="3714" spc="843">
                <a:solidFill>
                  <a:srgbClr val="2B2C30"/>
                </a:solidFill>
                <a:latin typeface="Public Sans Bold"/>
              </a:rPr>
              <a:t>DAY – 7 (CASE STUDY ASSESSMENT)</a:t>
            </a:r>
          </a:p>
        </p:txBody>
      </p:sp>
      <p:sp>
        <p:nvSpPr>
          <p:cNvPr id="5" name="TextBox 5"/>
          <p:cNvSpPr txBox="1"/>
          <p:nvPr/>
        </p:nvSpPr>
        <p:spPr>
          <a:xfrm>
            <a:off x="1028684" y="2027040"/>
            <a:ext cx="16478250" cy="1103644"/>
          </a:xfrm>
          <a:prstGeom prst="rect">
            <a:avLst/>
          </a:prstGeom>
        </p:spPr>
        <p:txBody>
          <a:bodyPr lIns="0" tIns="0" rIns="0" bIns="0" rtlCol="0" anchor="t">
            <a:spAutoFit/>
          </a:bodyPr>
          <a:lstStyle/>
          <a:p>
            <a:pPr>
              <a:lnSpc>
                <a:spcPts val="4490"/>
              </a:lnSpc>
            </a:pPr>
            <a:r>
              <a:rPr lang="en-US" sz="2993">
                <a:solidFill>
                  <a:srgbClr val="2B2C30"/>
                </a:solidFill>
                <a:latin typeface="Public Sans"/>
              </a:rPr>
              <a:t>MAVEN ACTIVITIES</a:t>
            </a:r>
          </a:p>
          <a:p>
            <a:pPr>
              <a:lnSpc>
                <a:spcPts val="4490"/>
              </a:lnSpc>
            </a:pPr>
            <a:endParaRPr lang="en-US" sz="2993">
              <a:solidFill>
                <a:srgbClr val="2B2C30"/>
              </a:solidFill>
              <a:latin typeface="Public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Freeform 3"/>
          <p:cNvSpPr/>
          <p:nvPr/>
        </p:nvSpPr>
        <p:spPr>
          <a:xfrm>
            <a:off x="1028700" y="2626487"/>
            <a:ext cx="12766544" cy="7240922"/>
          </a:xfrm>
          <a:custGeom>
            <a:avLst/>
            <a:gdLst/>
            <a:ahLst/>
            <a:cxnLst/>
            <a:rect l="l" t="t" r="r" b="b"/>
            <a:pathLst>
              <a:path w="12766544" h="7240922">
                <a:moveTo>
                  <a:pt x="0" y="0"/>
                </a:moveTo>
                <a:lnTo>
                  <a:pt x="12766544" y="0"/>
                </a:lnTo>
                <a:lnTo>
                  <a:pt x="12766544" y="7240922"/>
                </a:lnTo>
                <a:lnTo>
                  <a:pt x="0" y="7240922"/>
                </a:lnTo>
                <a:lnTo>
                  <a:pt x="0" y="0"/>
                </a:lnTo>
                <a:close/>
              </a:path>
            </a:pathLst>
          </a:custGeom>
          <a:blipFill>
            <a:blip r:embed="rId2"/>
            <a:stretch>
              <a:fillRect/>
            </a:stretch>
          </a:blipFill>
        </p:spPr>
      </p:sp>
      <p:sp>
        <p:nvSpPr>
          <p:cNvPr id="4" name="TextBox 4"/>
          <p:cNvSpPr txBox="1"/>
          <p:nvPr/>
        </p:nvSpPr>
        <p:spPr>
          <a:xfrm>
            <a:off x="1006871" y="942975"/>
            <a:ext cx="16230600" cy="651099"/>
          </a:xfrm>
          <a:prstGeom prst="rect">
            <a:avLst/>
          </a:prstGeom>
        </p:spPr>
        <p:txBody>
          <a:bodyPr lIns="0" tIns="0" rIns="0" bIns="0" rtlCol="0" anchor="t">
            <a:spAutoFit/>
          </a:bodyPr>
          <a:lstStyle/>
          <a:p>
            <a:pPr>
              <a:lnSpc>
                <a:spcPts val="5200"/>
              </a:lnSpc>
              <a:spcBef>
                <a:spcPct val="0"/>
              </a:spcBef>
            </a:pPr>
            <a:r>
              <a:rPr lang="en-US" sz="3714" spc="843">
                <a:solidFill>
                  <a:srgbClr val="2B2C30"/>
                </a:solidFill>
                <a:latin typeface="Public Sans Bold"/>
              </a:rPr>
              <a:t>DAY – 7 (CASE STUDY ASSESSMENT)</a:t>
            </a:r>
          </a:p>
        </p:txBody>
      </p:sp>
      <p:sp>
        <p:nvSpPr>
          <p:cNvPr id="5" name="TextBox 5"/>
          <p:cNvSpPr txBox="1"/>
          <p:nvPr/>
        </p:nvSpPr>
        <p:spPr>
          <a:xfrm>
            <a:off x="1028684" y="2027040"/>
            <a:ext cx="16478250" cy="1103644"/>
          </a:xfrm>
          <a:prstGeom prst="rect">
            <a:avLst/>
          </a:prstGeom>
        </p:spPr>
        <p:txBody>
          <a:bodyPr lIns="0" tIns="0" rIns="0" bIns="0" rtlCol="0" anchor="t">
            <a:spAutoFit/>
          </a:bodyPr>
          <a:lstStyle/>
          <a:p>
            <a:pPr>
              <a:lnSpc>
                <a:spcPts val="4490"/>
              </a:lnSpc>
            </a:pPr>
            <a:r>
              <a:rPr lang="en-US" sz="2993">
                <a:solidFill>
                  <a:srgbClr val="2B2C30"/>
                </a:solidFill>
                <a:latin typeface="Public Sans"/>
              </a:rPr>
              <a:t>GITHUB ACTIONS</a:t>
            </a:r>
          </a:p>
          <a:p>
            <a:pPr>
              <a:lnSpc>
                <a:spcPts val="4490"/>
              </a:lnSpc>
            </a:pPr>
            <a:endParaRPr lang="en-US" sz="2993">
              <a:solidFill>
                <a:srgbClr val="2B2C30"/>
              </a:solidFill>
              <a:latin typeface="Public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Freeform 3"/>
          <p:cNvSpPr/>
          <p:nvPr/>
        </p:nvSpPr>
        <p:spPr>
          <a:xfrm>
            <a:off x="1006871" y="2626487"/>
            <a:ext cx="10716352" cy="5902237"/>
          </a:xfrm>
          <a:custGeom>
            <a:avLst/>
            <a:gdLst/>
            <a:ahLst/>
            <a:cxnLst/>
            <a:rect l="l" t="t" r="r" b="b"/>
            <a:pathLst>
              <a:path w="10716352" h="5902237">
                <a:moveTo>
                  <a:pt x="0" y="0"/>
                </a:moveTo>
                <a:lnTo>
                  <a:pt x="10716352" y="0"/>
                </a:lnTo>
                <a:lnTo>
                  <a:pt x="10716352" y="5902237"/>
                </a:lnTo>
                <a:lnTo>
                  <a:pt x="0" y="5902237"/>
                </a:lnTo>
                <a:lnTo>
                  <a:pt x="0" y="0"/>
                </a:lnTo>
                <a:close/>
              </a:path>
            </a:pathLst>
          </a:custGeom>
          <a:blipFill>
            <a:blip r:embed="rId2"/>
            <a:stretch>
              <a:fillRect/>
            </a:stretch>
          </a:blipFill>
        </p:spPr>
      </p:sp>
      <p:sp>
        <p:nvSpPr>
          <p:cNvPr id="4" name="Freeform 4"/>
          <p:cNvSpPr/>
          <p:nvPr/>
        </p:nvSpPr>
        <p:spPr>
          <a:xfrm>
            <a:off x="6849076" y="4650299"/>
            <a:ext cx="11025545" cy="5211755"/>
          </a:xfrm>
          <a:custGeom>
            <a:avLst/>
            <a:gdLst/>
            <a:ahLst/>
            <a:cxnLst/>
            <a:rect l="l" t="t" r="r" b="b"/>
            <a:pathLst>
              <a:path w="11025545" h="5211755">
                <a:moveTo>
                  <a:pt x="0" y="0"/>
                </a:moveTo>
                <a:lnTo>
                  <a:pt x="11025545" y="0"/>
                </a:lnTo>
                <a:lnTo>
                  <a:pt x="11025545" y="5211755"/>
                </a:lnTo>
                <a:lnTo>
                  <a:pt x="0" y="5211755"/>
                </a:lnTo>
                <a:lnTo>
                  <a:pt x="0" y="0"/>
                </a:lnTo>
                <a:close/>
              </a:path>
            </a:pathLst>
          </a:custGeom>
          <a:blipFill>
            <a:blip r:embed="rId3"/>
            <a:stretch>
              <a:fillRect b="-17166"/>
            </a:stretch>
          </a:blipFill>
        </p:spPr>
      </p:sp>
      <p:sp>
        <p:nvSpPr>
          <p:cNvPr id="5" name="TextBox 5"/>
          <p:cNvSpPr txBox="1"/>
          <p:nvPr/>
        </p:nvSpPr>
        <p:spPr>
          <a:xfrm>
            <a:off x="1006871" y="942975"/>
            <a:ext cx="16230600" cy="651099"/>
          </a:xfrm>
          <a:prstGeom prst="rect">
            <a:avLst/>
          </a:prstGeom>
        </p:spPr>
        <p:txBody>
          <a:bodyPr lIns="0" tIns="0" rIns="0" bIns="0" rtlCol="0" anchor="t">
            <a:spAutoFit/>
          </a:bodyPr>
          <a:lstStyle/>
          <a:p>
            <a:pPr>
              <a:lnSpc>
                <a:spcPts val="5200"/>
              </a:lnSpc>
              <a:spcBef>
                <a:spcPct val="0"/>
              </a:spcBef>
            </a:pPr>
            <a:r>
              <a:rPr lang="en-US" sz="3714" spc="843">
                <a:solidFill>
                  <a:srgbClr val="2B2C30"/>
                </a:solidFill>
                <a:latin typeface="Public Sans Bold"/>
              </a:rPr>
              <a:t>DAY – 7 (CASE STUDY ASSESSMENT)</a:t>
            </a:r>
          </a:p>
        </p:txBody>
      </p:sp>
      <p:sp>
        <p:nvSpPr>
          <p:cNvPr id="6" name="TextBox 6"/>
          <p:cNvSpPr txBox="1"/>
          <p:nvPr/>
        </p:nvSpPr>
        <p:spPr>
          <a:xfrm>
            <a:off x="1028684" y="2027040"/>
            <a:ext cx="16478250" cy="1103644"/>
          </a:xfrm>
          <a:prstGeom prst="rect">
            <a:avLst/>
          </a:prstGeom>
        </p:spPr>
        <p:txBody>
          <a:bodyPr lIns="0" tIns="0" rIns="0" bIns="0" rtlCol="0" anchor="t">
            <a:spAutoFit/>
          </a:bodyPr>
          <a:lstStyle/>
          <a:p>
            <a:pPr>
              <a:lnSpc>
                <a:spcPts val="4490"/>
              </a:lnSpc>
            </a:pPr>
            <a:r>
              <a:rPr lang="en-US" sz="2993">
                <a:solidFill>
                  <a:srgbClr val="2B2C30"/>
                </a:solidFill>
                <a:latin typeface="Public Sans"/>
              </a:rPr>
              <a:t>GITHUB ACTIONS</a:t>
            </a:r>
          </a:p>
          <a:p>
            <a:pPr>
              <a:lnSpc>
                <a:spcPts val="4490"/>
              </a:lnSpc>
            </a:pPr>
            <a:endParaRPr lang="en-US" sz="2993">
              <a:solidFill>
                <a:srgbClr val="2B2C30"/>
              </a:solidFill>
              <a:latin typeface="Public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otalTime>0</TotalTime>
  <Words>2134</Words>
  <Application>Microsoft Office PowerPoint</Application>
  <PresentationFormat>Custom</PresentationFormat>
  <Paragraphs>268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Calibri</vt:lpstr>
      <vt:lpstr>Public Sans Bold</vt:lpstr>
      <vt:lpstr>Public Sans</vt:lpstr>
      <vt:lpstr>Arial</vt:lpstr>
      <vt:lpstr>Playfair Display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JOURNEY PPT</dc:title>
  <cp:lastModifiedBy>Nayak, Ansuman SBOBNG-PTIY/FPD</cp:lastModifiedBy>
  <cp:revision>2</cp:revision>
  <dcterms:created xsi:type="dcterms:W3CDTF">2006-08-16T00:00:00Z</dcterms:created>
  <dcterms:modified xsi:type="dcterms:W3CDTF">2023-09-01T17:17:40Z</dcterms:modified>
  <dc:identifier>DAFtK6iK-EI</dc:identifier>
</cp:coreProperties>
</file>