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6"/>
    <p:sldId id="257" r:id="rId27"/>
    <p:sldId id="258" r:id="rId28"/>
    <p:sldId id="259" r:id="rId29"/>
    <p:sldId id="260" r:id="rId30"/>
    <p:sldId id="261" r:id="rId31"/>
    <p:sldId id="262" r:id="rId32"/>
    <p:sldId id="263" r:id="rId33"/>
    <p:sldId id="264" r:id="rId34"/>
    <p:sldId id="265" r:id="rId3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Playfair Display" charset="1" panose="00000500000000000000"/>
      <p:regular r:id="rId10"/>
    </p:embeddedFont>
    <p:embeddedFont>
      <p:font typeface="Playfair Display Bold" charset="1" panose="00000800000000000000"/>
      <p:regular r:id="rId11"/>
    </p:embeddedFont>
    <p:embeddedFont>
      <p:font typeface="Playfair Display Italics" charset="1" panose="00000500000000000000"/>
      <p:regular r:id="rId12"/>
    </p:embeddedFont>
    <p:embeddedFont>
      <p:font typeface="Playfair Display Bold Italics" charset="1" panose="00000800000000000000"/>
      <p:regular r:id="rId13"/>
    </p:embeddedFont>
    <p:embeddedFont>
      <p:font typeface="Playfair Display Heavy" charset="1" panose="00000A00000000000000"/>
      <p:regular r:id="rId14"/>
    </p:embeddedFont>
    <p:embeddedFont>
      <p:font typeface="Playfair Display Heavy Italics" charset="1" panose="00000A00000000000000"/>
      <p:regular r:id="rId15"/>
    </p:embeddedFont>
    <p:embeddedFont>
      <p:font typeface="Public Sans" charset="1" panose="00000000000000000000"/>
      <p:regular r:id="rId16"/>
    </p:embeddedFont>
    <p:embeddedFont>
      <p:font typeface="Public Sans Bold" charset="1" panose="00000000000000000000"/>
      <p:regular r:id="rId17"/>
    </p:embeddedFont>
    <p:embeddedFont>
      <p:font typeface="Public Sans Italics" charset="1" panose="00000000000000000000"/>
      <p:regular r:id="rId18"/>
    </p:embeddedFont>
    <p:embeddedFont>
      <p:font typeface="Public Sans Bold Italics" charset="1" panose="00000000000000000000"/>
      <p:regular r:id="rId19"/>
    </p:embeddedFont>
    <p:embeddedFont>
      <p:font typeface="Public Sans Thin" charset="1" panose="00000000000000000000"/>
      <p:regular r:id="rId20"/>
    </p:embeddedFont>
    <p:embeddedFont>
      <p:font typeface="Public Sans Thin Italics" charset="1" panose="00000000000000000000"/>
      <p:regular r:id="rId21"/>
    </p:embeddedFont>
    <p:embeddedFont>
      <p:font typeface="Public Sans Medium" charset="1" panose="00000000000000000000"/>
      <p:regular r:id="rId22"/>
    </p:embeddedFont>
    <p:embeddedFont>
      <p:font typeface="Public Sans Medium Italics" charset="1" panose="00000000000000000000"/>
      <p:regular r:id="rId23"/>
    </p:embeddedFont>
    <p:embeddedFont>
      <p:font typeface="Public Sans Heavy" charset="1" panose="00000000000000000000"/>
      <p:regular r:id="rId24"/>
    </p:embeddedFont>
    <p:embeddedFont>
      <p:font typeface="Public Sans Heavy Italics" charset="1" panose="000000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slides/slide1.xml" Type="http://schemas.openxmlformats.org/officeDocument/2006/relationships/slide"/><Relationship Id="rId27" Target="slides/slide2.xml" Type="http://schemas.openxmlformats.org/officeDocument/2006/relationships/slide"/><Relationship Id="rId28" Target="slides/slide3.xml" Type="http://schemas.openxmlformats.org/officeDocument/2006/relationships/slide"/><Relationship Id="rId29" Target="slides/slide4.xml" Type="http://schemas.openxmlformats.org/officeDocument/2006/relationships/slide"/><Relationship Id="rId3" Target="viewProps.xml" Type="http://schemas.openxmlformats.org/officeDocument/2006/relationships/viewProps"/><Relationship Id="rId30" Target="slides/slide5.xml" Type="http://schemas.openxmlformats.org/officeDocument/2006/relationships/slide"/><Relationship Id="rId31" Target="slides/slide6.xml" Type="http://schemas.openxmlformats.org/officeDocument/2006/relationships/slide"/><Relationship Id="rId32" Target="slides/slide7.xml" Type="http://schemas.openxmlformats.org/officeDocument/2006/relationships/slide"/><Relationship Id="rId33" Target="slides/slide8.xml" Type="http://schemas.openxmlformats.org/officeDocument/2006/relationships/slide"/><Relationship Id="rId34" Target="slides/slide9.xml" Type="http://schemas.openxmlformats.org/officeDocument/2006/relationships/slide"/><Relationship Id="rId35" Target="slides/slide10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6" y="4514765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06882" y="4728792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ANSUMAN NAYAK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50974" y="2332416"/>
            <a:ext cx="16408332" cy="2084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5250"/>
              </a:lnSpc>
            </a:pPr>
            <a:r>
              <a:rPr lang="en-US" sz="16758" spc="83">
                <a:solidFill>
                  <a:srgbClr val="2B2C30"/>
                </a:solidFill>
                <a:latin typeface="Playfair Display"/>
              </a:rPr>
              <a:t>JOURNEY PPT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16407" y="8041005"/>
            <a:ext cx="7862435" cy="1303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50"/>
              </a:lnSpc>
            </a:pPr>
            <a:r>
              <a:rPr lang="en-US" sz="2300">
                <a:solidFill>
                  <a:srgbClr val="2B2C30"/>
                </a:solidFill>
                <a:latin typeface="Public Sans"/>
              </a:rPr>
              <a:t>ANSUMAN NAYAK</a:t>
            </a:r>
          </a:p>
          <a:p>
            <a:pPr>
              <a:lnSpc>
                <a:spcPts val="3450"/>
              </a:lnSpc>
            </a:pPr>
            <a:r>
              <a:rPr lang="en-US" sz="2300">
                <a:solidFill>
                  <a:srgbClr val="2B2C30"/>
                </a:solidFill>
                <a:latin typeface="Public Sans"/>
              </a:rPr>
              <a:t>655475</a:t>
            </a:r>
          </a:p>
          <a:p>
            <a:pPr>
              <a:lnSpc>
                <a:spcPts val="3450"/>
              </a:lnSpc>
            </a:pPr>
            <a:r>
              <a:rPr lang="en-US" sz="2300">
                <a:solidFill>
                  <a:srgbClr val="2B2C30"/>
                </a:solidFill>
                <a:latin typeface="Public Sans"/>
              </a:rPr>
              <a:t>INANJJ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6" y="4514765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850974" y="2332416"/>
            <a:ext cx="16408332" cy="2084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5250"/>
              </a:lnSpc>
            </a:pPr>
            <a:r>
              <a:rPr lang="en-US" sz="16758" spc="83">
                <a:solidFill>
                  <a:srgbClr val="2B2C30"/>
                </a:solidFill>
                <a:latin typeface="Playfair Display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WEEK 4 - AGENDA(GENERIC IDA)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006871" y="1991705"/>
            <a:ext cx="16230600" cy="3303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75073" indent="-387536" lvl="1">
              <a:lnSpc>
                <a:spcPts val="6713"/>
              </a:lnSpc>
              <a:buFont typeface="Arial"/>
              <a:buChar char="•"/>
            </a:pPr>
            <a:r>
              <a:rPr lang="en-US" sz="3589">
                <a:solidFill>
                  <a:srgbClr val="2B2C30"/>
                </a:solidFill>
                <a:latin typeface="Public Sans"/>
              </a:rPr>
              <a:t>Day 1 - Azure Synapse Analytics</a:t>
            </a:r>
          </a:p>
          <a:p>
            <a:pPr marL="775073" indent="-387536" lvl="1">
              <a:lnSpc>
                <a:spcPts val="6713"/>
              </a:lnSpc>
              <a:buFont typeface="Arial"/>
              <a:buChar char="•"/>
            </a:pPr>
            <a:r>
              <a:rPr lang="en-US" sz="3589">
                <a:solidFill>
                  <a:srgbClr val="2B2C30"/>
                </a:solidFill>
                <a:latin typeface="Public Sans"/>
              </a:rPr>
              <a:t>Day 2 - Data Viz using Power BI 1</a:t>
            </a:r>
          </a:p>
          <a:p>
            <a:pPr marL="775073" indent="-387536" lvl="1">
              <a:lnSpc>
                <a:spcPts val="6713"/>
              </a:lnSpc>
              <a:buFont typeface="Arial"/>
              <a:buChar char="•"/>
            </a:pPr>
            <a:r>
              <a:rPr lang="en-US" sz="3589">
                <a:solidFill>
                  <a:srgbClr val="2B2C30"/>
                </a:solidFill>
                <a:latin typeface="Public Sans"/>
              </a:rPr>
              <a:t>Day 3 - Data Viz using Power BI 2</a:t>
            </a:r>
          </a:p>
          <a:p>
            <a:pPr marL="775073" indent="-387536" lvl="1">
              <a:lnSpc>
                <a:spcPts val="6713"/>
              </a:lnSpc>
              <a:buFont typeface="Arial"/>
              <a:buChar char="•"/>
            </a:pPr>
            <a:r>
              <a:rPr lang="en-US" sz="3589">
                <a:solidFill>
                  <a:srgbClr val="2B2C30"/>
                </a:solidFill>
                <a:latin typeface="Public Sans"/>
              </a:rPr>
              <a:t>Day 4 - Python Day-1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6448336" y="3875151"/>
            <a:ext cx="11181314" cy="6297549"/>
          </a:xfrm>
          <a:custGeom>
            <a:avLst/>
            <a:gdLst/>
            <a:ahLst/>
            <a:cxnLst/>
            <a:rect r="r" b="b" t="t" l="l"/>
            <a:pathLst>
              <a:path h="6297549" w="11181314">
                <a:moveTo>
                  <a:pt x="0" y="0"/>
                </a:moveTo>
                <a:lnTo>
                  <a:pt x="11181314" y="0"/>
                </a:lnTo>
                <a:lnTo>
                  <a:pt x="11181314" y="6297549"/>
                </a:lnTo>
                <a:lnTo>
                  <a:pt x="0" y="62975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33617" b="-18179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660288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DAY – 1 (AZURE SYNAPSE ANALYTICS)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8" y="2194557"/>
            <a:ext cx="8115292" cy="1879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59046" indent="-179523" lvl="1">
              <a:lnSpc>
                <a:spcPts val="2494"/>
              </a:lnSpc>
              <a:buFont typeface="Arial"/>
              <a:buChar char="•"/>
            </a:pPr>
            <a:r>
              <a:rPr lang="en-US" sz="1663">
                <a:solidFill>
                  <a:srgbClr val="2B2C30"/>
                </a:solidFill>
                <a:latin typeface="Public Sans"/>
              </a:rPr>
              <a:t>Introduction to SQL Pool</a:t>
            </a:r>
          </a:p>
          <a:p>
            <a:pPr marL="359046" indent="-179523" lvl="1">
              <a:lnSpc>
                <a:spcPts val="2494"/>
              </a:lnSpc>
              <a:buFont typeface="Arial"/>
              <a:buChar char="•"/>
            </a:pPr>
            <a:r>
              <a:rPr lang="en-US" sz="1663">
                <a:solidFill>
                  <a:srgbClr val="2B2C30"/>
                </a:solidFill>
                <a:latin typeface="Public Sans"/>
              </a:rPr>
              <a:t>Key Features of SQL Pool</a:t>
            </a:r>
          </a:p>
          <a:p>
            <a:pPr marL="359046" indent="-179523" lvl="1">
              <a:lnSpc>
                <a:spcPts val="2494"/>
              </a:lnSpc>
              <a:buFont typeface="Arial"/>
              <a:buChar char="•"/>
            </a:pPr>
            <a:r>
              <a:rPr lang="en-US" sz="1663">
                <a:solidFill>
                  <a:srgbClr val="2B2C30"/>
                </a:solidFill>
                <a:latin typeface="Public Sans"/>
              </a:rPr>
              <a:t>Azure synapse mapping data pool</a:t>
            </a:r>
          </a:p>
          <a:p>
            <a:pPr marL="359046" indent="-179523" lvl="1">
              <a:lnSpc>
                <a:spcPts val="2494"/>
              </a:lnSpc>
              <a:buFont typeface="Arial"/>
              <a:buChar char="•"/>
            </a:pPr>
            <a:r>
              <a:rPr lang="en-US" sz="1663">
                <a:solidFill>
                  <a:srgbClr val="2B2C30"/>
                </a:solidFill>
                <a:latin typeface="Public Sans"/>
              </a:rPr>
              <a:t>Data Ingestion and Preparation</a:t>
            </a:r>
          </a:p>
          <a:p>
            <a:pPr marL="359046" indent="-179523" lvl="1">
              <a:lnSpc>
                <a:spcPts val="2494"/>
              </a:lnSpc>
              <a:buFont typeface="Arial"/>
              <a:buChar char="•"/>
            </a:pPr>
            <a:r>
              <a:rPr lang="en-US" sz="1663">
                <a:solidFill>
                  <a:srgbClr val="2B2C30"/>
                </a:solidFill>
                <a:latin typeface="Public Sans"/>
              </a:rPr>
              <a:t>Using Azure synapse to Ingest data from various sources into SQL Pool.</a:t>
            </a:r>
          </a:p>
          <a:p>
            <a:pPr marL="359046" indent="-179523" lvl="1">
              <a:lnSpc>
                <a:spcPts val="2494"/>
              </a:lnSpc>
              <a:buFont typeface="Arial"/>
              <a:buChar char="•"/>
            </a:pPr>
            <a:r>
              <a:rPr lang="en-US" sz="1663">
                <a:solidFill>
                  <a:srgbClr val="2B2C30"/>
                </a:solidFill>
                <a:latin typeface="Public Sans"/>
              </a:rPr>
              <a:t>Exploring the SQL Pool and analyzing.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6313737" y="3888056"/>
            <a:ext cx="10945563" cy="6398944"/>
          </a:xfrm>
          <a:custGeom>
            <a:avLst/>
            <a:gdLst/>
            <a:ahLst/>
            <a:cxnLst/>
            <a:rect r="r" b="b" t="t" l="l"/>
            <a:pathLst>
              <a:path h="6398944" w="10945563">
                <a:moveTo>
                  <a:pt x="0" y="0"/>
                </a:moveTo>
                <a:lnTo>
                  <a:pt x="10945563" y="0"/>
                </a:lnTo>
                <a:lnTo>
                  <a:pt x="10945563" y="6398944"/>
                </a:lnTo>
                <a:lnTo>
                  <a:pt x="0" y="63989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660288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DAY – 2 (DATA VIZ USING POWER BI 1)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8" y="2194557"/>
            <a:ext cx="8115292" cy="1879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59046" indent="-179523" lvl="1">
              <a:lnSpc>
                <a:spcPts val="2494"/>
              </a:lnSpc>
              <a:buFont typeface="Arial"/>
              <a:buChar char="•"/>
            </a:pPr>
            <a:r>
              <a:rPr lang="en-US" sz="1663">
                <a:solidFill>
                  <a:srgbClr val="2B2C30"/>
                </a:solidFill>
                <a:latin typeface="Public Sans"/>
              </a:rPr>
              <a:t>Understanding Power BI</a:t>
            </a:r>
          </a:p>
          <a:p>
            <a:pPr marL="359046" indent="-179523" lvl="1">
              <a:lnSpc>
                <a:spcPts val="2494"/>
              </a:lnSpc>
              <a:buFont typeface="Arial"/>
              <a:buChar char="•"/>
            </a:pPr>
            <a:r>
              <a:rPr lang="en-US" sz="1663">
                <a:solidFill>
                  <a:srgbClr val="2B2C30"/>
                </a:solidFill>
                <a:latin typeface="Public Sans"/>
              </a:rPr>
              <a:t>Connecting Power BI to SQL Managment server</a:t>
            </a:r>
          </a:p>
          <a:p>
            <a:pPr marL="359046" indent="-179523" lvl="1">
              <a:lnSpc>
                <a:spcPts val="2494"/>
              </a:lnSpc>
              <a:buFont typeface="Arial"/>
              <a:buChar char="•"/>
            </a:pPr>
            <a:r>
              <a:rPr lang="en-US" sz="1663">
                <a:solidFill>
                  <a:srgbClr val="2B2C30"/>
                </a:solidFill>
                <a:latin typeface="Public Sans"/>
              </a:rPr>
              <a:t>Importing data from CSV, Excel, SQL server, etc</a:t>
            </a:r>
          </a:p>
          <a:p>
            <a:pPr marL="359046" indent="-179523" lvl="1">
              <a:lnSpc>
                <a:spcPts val="2494"/>
              </a:lnSpc>
              <a:buFont typeface="Arial"/>
              <a:buChar char="•"/>
            </a:pPr>
            <a:r>
              <a:rPr lang="en-US" sz="1663">
                <a:solidFill>
                  <a:srgbClr val="2B2C30"/>
                </a:solidFill>
                <a:latin typeface="Public Sans"/>
              </a:rPr>
              <a:t>Importing data by Web Scrapping using Power BI</a:t>
            </a:r>
          </a:p>
          <a:p>
            <a:pPr marL="359046" indent="-179523" lvl="1">
              <a:lnSpc>
                <a:spcPts val="2494"/>
              </a:lnSpc>
              <a:buFont typeface="Arial"/>
              <a:buChar char="•"/>
            </a:pPr>
            <a:r>
              <a:rPr lang="en-US" sz="1663">
                <a:solidFill>
                  <a:srgbClr val="2B2C30"/>
                </a:solidFill>
                <a:latin typeface="Public Sans"/>
              </a:rPr>
              <a:t>Data Transformation - Slicing, replacing, splitting, handling duplicates.</a:t>
            </a:r>
          </a:p>
          <a:p>
            <a:pPr marL="359046" indent="-179523" lvl="1">
              <a:lnSpc>
                <a:spcPts val="2494"/>
              </a:lnSpc>
              <a:buFont typeface="Arial"/>
              <a:buChar char="•"/>
            </a:pPr>
            <a:r>
              <a:rPr lang="en-US" sz="1663">
                <a:solidFill>
                  <a:srgbClr val="2B2C30"/>
                </a:solidFill>
                <a:latin typeface="Public Sans"/>
              </a:rPr>
              <a:t>Introduction to DAX and Calculated columns’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0" y="2191237"/>
            <a:ext cx="10117599" cy="5904527"/>
          </a:xfrm>
          <a:custGeom>
            <a:avLst/>
            <a:gdLst/>
            <a:ahLst/>
            <a:cxnLst/>
            <a:rect r="r" b="b" t="t" l="l"/>
            <a:pathLst>
              <a:path h="5904527" w="10117599">
                <a:moveTo>
                  <a:pt x="0" y="0"/>
                </a:moveTo>
                <a:lnTo>
                  <a:pt x="10117599" y="0"/>
                </a:lnTo>
                <a:lnTo>
                  <a:pt x="10117599" y="5904526"/>
                </a:lnTo>
                <a:lnTo>
                  <a:pt x="0" y="59045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127967" y="4388971"/>
            <a:ext cx="10160033" cy="5898029"/>
          </a:xfrm>
          <a:custGeom>
            <a:avLst/>
            <a:gdLst/>
            <a:ahLst/>
            <a:cxnLst/>
            <a:rect r="r" b="b" t="t" l="l"/>
            <a:pathLst>
              <a:path h="5898029" w="10160033">
                <a:moveTo>
                  <a:pt x="0" y="0"/>
                </a:moveTo>
                <a:lnTo>
                  <a:pt x="10160033" y="0"/>
                </a:lnTo>
                <a:lnTo>
                  <a:pt x="10160033" y="5898029"/>
                </a:lnTo>
                <a:lnTo>
                  <a:pt x="0" y="58980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660288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DAY – 2 (DATA VIZ USING POWER BI 1)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0" y="1961304"/>
            <a:ext cx="10160033" cy="5898029"/>
          </a:xfrm>
          <a:custGeom>
            <a:avLst/>
            <a:gdLst/>
            <a:ahLst/>
            <a:cxnLst/>
            <a:rect r="r" b="b" t="t" l="l"/>
            <a:pathLst>
              <a:path h="5898029" w="10160033">
                <a:moveTo>
                  <a:pt x="0" y="0"/>
                </a:moveTo>
                <a:lnTo>
                  <a:pt x="10160033" y="0"/>
                </a:lnTo>
                <a:lnTo>
                  <a:pt x="10160033" y="5898029"/>
                </a:lnTo>
                <a:lnTo>
                  <a:pt x="0" y="58980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170401" y="4382473"/>
            <a:ext cx="10117599" cy="5904527"/>
          </a:xfrm>
          <a:custGeom>
            <a:avLst/>
            <a:gdLst/>
            <a:ahLst/>
            <a:cxnLst/>
            <a:rect r="r" b="b" t="t" l="l"/>
            <a:pathLst>
              <a:path h="5904527" w="10117599">
                <a:moveTo>
                  <a:pt x="0" y="0"/>
                </a:moveTo>
                <a:lnTo>
                  <a:pt x="10117599" y="0"/>
                </a:lnTo>
                <a:lnTo>
                  <a:pt x="10117599" y="5904527"/>
                </a:lnTo>
                <a:lnTo>
                  <a:pt x="0" y="59045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660288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DAY – 3 (DATA VIZ USING POWER BI 2)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2210894" y="2251707"/>
            <a:ext cx="13866213" cy="8035293"/>
          </a:xfrm>
          <a:custGeom>
            <a:avLst/>
            <a:gdLst/>
            <a:ahLst/>
            <a:cxnLst/>
            <a:rect r="r" b="b" t="t" l="l"/>
            <a:pathLst>
              <a:path h="8035293" w="13866213">
                <a:moveTo>
                  <a:pt x="0" y="0"/>
                </a:moveTo>
                <a:lnTo>
                  <a:pt x="13866212" y="0"/>
                </a:lnTo>
                <a:lnTo>
                  <a:pt x="13866212" y="8035293"/>
                </a:lnTo>
                <a:lnTo>
                  <a:pt x="0" y="80352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660288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DAY – 3 (DATA VIZ USING POWER BI 2)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574001" y="2683996"/>
            <a:ext cx="9144000" cy="7603004"/>
          </a:xfrm>
          <a:custGeom>
            <a:avLst/>
            <a:gdLst/>
            <a:ahLst/>
            <a:cxnLst/>
            <a:rect r="r" b="b" t="t" l="l"/>
            <a:pathLst>
              <a:path h="7603004" w="9144000">
                <a:moveTo>
                  <a:pt x="0" y="0"/>
                </a:moveTo>
                <a:lnTo>
                  <a:pt x="9144000" y="0"/>
                </a:lnTo>
                <a:lnTo>
                  <a:pt x="9144000" y="7603004"/>
                </a:lnTo>
                <a:lnTo>
                  <a:pt x="0" y="76030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5572" t="0" r="-2573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660288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DAY – 4 (PYTHON DAY-1)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8" y="2194557"/>
            <a:ext cx="8115292" cy="1879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59046" indent="-179523" lvl="1">
              <a:lnSpc>
                <a:spcPts val="2494"/>
              </a:lnSpc>
              <a:buFont typeface="Arial"/>
              <a:buChar char="•"/>
            </a:pPr>
            <a:r>
              <a:rPr lang="en-US" sz="1663">
                <a:solidFill>
                  <a:srgbClr val="2B2C30"/>
                </a:solidFill>
                <a:latin typeface="Public Sans"/>
              </a:rPr>
              <a:t>Understanding Power BI</a:t>
            </a:r>
          </a:p>
          <a:p>
            <a:pPr marL="359046" indent="-179523" lvl="1">
              <a:lnSpc>
                <a:spcPts val="2494"/>
              </a:lnSpc>
              <a:buFont typeface="Arial"/>
              <a:buChar char="•"/>
            </a:pPr>
            <a:r>
              <a:rPr lang="en-US" sz="1663">
                <a:solidFill>
                  <a:srgbClr val="2B2C30"/>
                </a:solidFill>
                <a:latin typeface="Public Sans"/>
              </a:rPr>
              <a:t>Connecting Power BI to SQL Managment server</a:t>
            </a:r>
          </a:p>
          <a:p>
            <a:pPr marL="359046" indent="-179523" lvl="1">
              <a:lnSpc>
                <a:spcPts val="2494"/>
              </a:lnSpc>
              <a:buFont typeface="Arial"/>
              <a:buChar char="•"/>
            </a:pPr>
            <a:r>
              <a:rPr lang="en-US" sz="1663">
                <a:solidFill>
                  <a:srgbClr val="2B2C30"/>
                </a:solidFill>
                <a:latin typeface="Public Sans"/>
              </a:rPr>
              <a:t>Importing data from CSV, Excel, SQL server, etc</a:t>
            </a:r>
          </a:p>
          <a:p>
            <a:pPr marL="359046" indent="-179523" lvl="1">
              <a:lnSpc>
                <a:spcPts val="2494"/>
              </a:lnSpc>
              <a:buFont typeface="Arial"/>
              <a:buChar char="•"/>
            </a:pPr>
            <a:r>
              <a:rPr lang="en-US" sz="1663">
                <a:solidFill>
                  <a:srgbClr val="2B2C30"/>
                </a:solidFill>
                <a:latin typeface="Public Sans"/>
              </a:rPr>
              <a:t>Importing data by Web Scrapping using Power BI</a:t>
            </a:r>
          </a:p>
          <a:p>
            <a:pPr marL="359046" indent="-179523" lvl="1">
              <a:lnSpc>
                <a:spcPts val="2494"/>
              </a:lnSpc>
              <a:buFont typeface="Arial"/>
              <a:buChar char="•"/>
            </a:pPr>
            <a:r>
              <a:rPr lang="en-US" sz="1663">
                <a:solidFill>
                  <a:srgbClr val="2B2C30"/>
                </a:solidFill>
                <a:latin typeface="Public Sans"/>
              </a:rPr>
              <a:t>Data Transformation - Slicing, replacing, splitting, handling duplicates.</a:t>
            </a:r>
          </a:p>
          <a:p>
            <a:pPr marL="359046" indent="-179523" lvl="1">
              <a:lnSpc>
                <a:spcPts val="2494"/>
              </a:lnSpc>
              <a:buFont typeface="Arial"/>
              <a:buChar char="•"/>
            </a:pPr>
            <a:r>
              <a:rPr lang="en-US" sz="1663">
                <a:solidFill>
                  <a:srgbClr val="2B2C30"/>
                </a:solidFill>
                <a:latin typeface="Public Sans"/>
              </a:rPr>
              <a:t>Introduction to DAX and Calculated columns’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476250" y="1959057"/>
            <a:ext cx="12376659" cy="5321861"/>
          </a:xfrm>
          <a:custGeom>
            <a:avLst/>
            <a:gdLst/>
            <a:ahLst/>
            <a:cxnLst/>
            <a:rect r="r" b="b" t="t" l="l"/>
            <a:pathLst>
              <a:path h="5321861" w="12376659">
                <a:moveTo>
                  <a:pt x="0" y="0"/>
                </a:moveTo>
                <a:lnTo>
                  <a:pt x="12376659" y="0"/>
                </a:lnTo>
                <a:lnTo>
                  <a:pt x="12376659" y="5321861"/>
                </a:lnTo>
                <a:lnTo>
                  <a:pt x="0" y="53218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581631" y="1930253"/>
            <a:ext cx="8706369" cy="4820177"/>
          </a:xfrm>
          <a:custGeom>
            <a:avLst/>
            <a:gdLst/>
            <a:ahLst/>
            <a:cxnLst/>
            <a:rect r="r" b="b" t="t" l="l"/>
            <a:pathLst>
              <a:path h="4820177" w="8706369">
                <a:moveTo>
                  <a:pt x="0" y="0"/>
                </a:moveTo>
                <a:lnTo>
                  <a:pt x="8706369" y="0"/>
                </a:lnTo>
                <a:lnTo>
                  <a:pt x="8706369" y="4820177"/>
                </a:lnTo>
                <a:lnTo>
                  <a:pt x="0" y="48201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3324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581631" y="6750430"/>
            <a:ext cx="8706369" cy="3359427"/>
          </a:xfrm>
          <a:custGeom>
            <a:avLst/>
            <a:gdLst/>
            <a:ahLst/>
            <a:cxnLst/>
            <a:rect r="r" b="b" t="t" l="l"/>
            <a:pathLst>
              <a:path h="3359427" w="8706369">
                <a:moveTo>
                  <a:pt x="0" y="0"/>
                </a:moveTo>
                <a:lnTo>
                  <a:pt x="8706369" y="0"/>
                </a:lnTo>
                <a:lnTo>
                  <a:pt x="8706369" y="3359427"/>
                </a:lnTo>
                <a:lnTo>
                  <a:pt x="0" y="335942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33413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660288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DAY – 4 (PYTHON DAY-1)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DAFtK6iK-EI</dc:identifier>
  <dcterms:modified xsi:type="dcterms:W3CDTF">2011-08-01T06:04:30Z</dcterms:modified>
  <cp:revision>1</cp:revision>
  <dc:title>JOURNEY PPT</dc:title>
</cp:coreProperties>
</file>