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70" r:id="rId6"/>
    <p:sldId id="259" r:id="rId7"/>
    <p:sldId id="261" r:id="rId8"/>
    <p:sldId id="268" r:id="rId9"/>
    <p:sldId id="284" r:id="rId10"/>
    <p:sldId id="269" r:id="rId11"/>
    <p:sldId id="260" r:id="rId12"/>
    <p:sldId id="309" r:id="rId13"/>
    <p:sldId id="310" r:id="rId14"/>
    <p:sldId id="311" r:id="rId15"/>
    <p:sldId id="262" r:id="rId17"/>
    <p:sldId id="312" r:id="rId18"/>
    <p:sldId id="313" r:id="rId19"/>
    <p:sldId id="314" r:id="rId20"/>
    <p:sldId id="264" r:id="rId21"/>
    <p:sldId id="335" r:id="rId22"/>
    <p:sldId id="336" r:id="rId23"/>
    <p:sldId id="348" r:id="rId24"/>
    <p:sldId id="349" r:id="rId25"/>
    <p:sldId id="265" r:id="rId26"/>
    <p:sldId id="351" r:id="rId27"/>
    <p:sldId id="352" r:id="rId28"/>
    <p:sldId id="285" r:id="rId29"/>
    <p:sldId id="325" r:id="rId30"/>
    <p:sldId id="326" r:id="rId31"/>
    <p:sldId id="327" r:id="rId32"/>
    <p:sldId id="286" r:id="rId33"/>
    <p:sldId id="354" r:id="rId34"/>
    <p:sldId id="355" r:id="rId35"/>
    <p:sldId id="356" r:id="rId36"/>
    <p:sldId id="266" r:id="rId37"/>
    <p:sldId id="267" r:id="rId38"/>
    <p:sldId id="271" r:id="rId39"/>
    <p:sldId id="272" r:id="rId40"/>
    <p:sldId id="27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85000">
              <a:schemeClr val="accent1">
                <a:lumMod val="5000"/>
                <a:lumOff val="95000"/>
              </a:schemeClr>
            </a:gs>
            <a:gs pos="0">
              <a:schemeClr val="accent1">
                <a:lumMod val="45000"/>
                <a:lumOff val="55000"/>
              </a:schemeClr>
            </a:gs>
            <a:gs pos="45000">
              <a:srgbClr val="C2DAEF">
                <a:alpha val="100000"/>
                <a:lumMod val="0"/>
                <a:lumOff val="100000"/>
              </a:srgbClr>
            </a:gs>
            <a:gs pos="100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rlin Sans FB Demi" panose="020E0802020502020306" charset="0"/>
                <a:cs typeface="Berlin Sans FB Demi" panose="020E0802020502020306" charset="0"/>
              </a:rPr>
              <a:t>“DIABETES PREDICTION SYSYTEM”</a:t>
            </a:r>
            <a:br>
              <a:rPr lang="en-US" sz="4400" dirty="0"/>
            </a:br>
            <a:br>
              <a:rPr lang="en-US" sz="4400" dirty="0"/>
            </a:br>
            <a:r>
              <a:rPr lang="en-IN" altLang="en-US" sz="2800" b="1" dirty="0"/>
              <a:t>Submited </a:t>
            </a:r>
            <a:r>
              <a:rPr lang="en-US" sz="2800" b="1" dirty="0"/>
              <a:t>B</a:t>
            </a:r>
            <a:r>
              <a:rPr lang="en-IN" altLang="en-US" sz="2800" b="1" dirty="0"/>
              <a:t>y:</a:t>
            </a:r>
            <a:br>
              <a:rPr lang="en-US" sz="2800" dirty="0"/>
            </a:br>
            <a:br>
              <a:rPr lang="en-US" sz="2800" dirty="0"/>
            </a:br>
            <a: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t>GEETANSH VERMA	                1729201</a:t>
            </a:r>
            <a:b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br>
            <a: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t>SAURABH KUMAR	                1729218</a:t>
            </a:r>
            <a:b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br>
            <a: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t>SINDHUSUTA MOHANTY                1729222</a:t>
            </a:r>
            <a:b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br>
            <a: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rPr>
              <a:t>ANSUMAN SAHOO	                1729242</a:t>
            </a:r>
            <a:endPar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cs typeface="+mn-lt"/>
            </a:endParaRPr>
          </a:p>
        </p:txBody>
      </p:sp>
      <p:sp>
        <p:nvSpPr>
          <p:cNvPr id="3" name="Subtitle 2"/>
          <p:cNvSpPr>
            <a:spLocks noGrp="1"/>
          </p:cNvSpPr>
          <p:nvPr>
            <p:ph type="subTitle" idx="1"/>
          </p:nvPr>
        </p:nvSpPr>
        <p:spPr/>
        <p:txBody>
          <a:bodyPr>
            <a:normAutofit fontScale="25000"/>
          </a:bodyPr>
          <a:lstStyle/>
          <a:p>
            <a:endParaRPr lang="en-US" b="1"/>
          </a:p>
          <a:p>
            <a:r>
              <a:rPr lang="en-US" sz="8000" b="1"/>
              <a:t>UNDER THE GUIDANCE OF </a:t>
            </a:r>
            <a:endParaRPr lang="en-US" sz="8000" b="1"/>
          </a:p>
          <a:p>
            <a:r>
              <a:rPr lang="en-US" sz="8000" b="1"/>
              <a:t>PROF.</a:t>
            </a:r>
            <a:r>
              <a:rPr lang="en-US" sz="8000" b="1">
                <a:solidFill>
                  <a:schemeClr val="accent6"/>
                </a:solidFill>
              </a:rPr>
              <a:t> </a:t>
            </a:r>
            <a:r>
              <a:rPr lang="en-US" sz="8000" b="1">
                <a:gradFill>
                  <a:gsLst>
                    <a:gs pos="0">
                      <a:srgbClr val="14CD68"/>
                    </a:gs>
                    <a:gs pos="100000">
                      <a:srgbClr val="0B6E38"/>
                    </a:gs>
                  </a:gsLst>
                  <a:lin scaled="0"/>
                </a:gradFill>
                <a:effectLst>
                  <a:outerShdw blurRad="38100" dist="25400" dir="5400000" algn="ctr" rotWithShape="0">
                    <a:srgbClr val="6E747A">
                      <a:alpha val="43000"/>
                    </a:srgbClr>
                  </a:outerShdw>
                </a:effectLst>
              </a:rPr>
              <a:t>Dr. TANMOY MAITRA</a:t>
            </a:r>
            <a:endParaRPr lang="en-US" sz="8000"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r>
              <a:rPr lang="en-US" sz="6600" b="1">
                <a:solidFill>
                  <a:schemeClr val="tx1"/>
                </a:solidFill>
                <a:effectLst>
                  <a:outerShdw blurRad="38100" dist="19050" dir="2700000" algn="tl" rotWithShape="0">
                    <a:schemeClr val="dk1">
                      <a:alpha val="40000"/>
                    </a:schemeClr>
                  </a:outerShdw>
                </a:effectLst>
              </a:rPr>
              <a:t>SCHOOL OF COMPUTER ENGINEERING</a:t>
            </a:r>
            <a:endParaRPr lang="en-US" sz="6600" b="1">
              <a:solidFill>
                <a:schemeClr val="tx1"/>
              </a:solidFill>
              <a:effectLst>
                <a:outerShdw blurRad="38100" dist="19050" dir="2700000" algn="tl" rotWithShape="0">
                  <a:schemeClr val="dk1">
                    <a:alpha val="40000"/>
                  </a:schemeClr>
                </a:outerShdw>
              </a:effectLst>
            </a:endParaRPr>
          </a:p>
          <a:p>
            <a:r>
              <a:rPr lang="en-US" sz="8800" b="1">
                <a:solidFill>
                  <a:schemeClr val="tx1"/>
                </a:solidFill>
                <a:effectLst>
                  <a:outerShdw blurRad="38100" dist="19050" dir="2700000" algn="tl" rotWithShape="0">
                    <a:schemeClr val="dk1">
                      <a:alpha val="40000"/>
                    </a:schemeClr>
                  </a:outerShdw>
                </a:effectLst>
                <a:latin typeface="Malgun Gothic" panose="020B0503020000020004" charset="-127"/>
                <a:ea typeface="Malgun Gothic" panose="020B0503020000020004" charset="-127"/>
              </a:rPr>
              <a:t>KALINGA INSTITUTE OF INDUSTRIAL TECHNOLOGY</a:t>
            </a:r>
            <a:endParaRPr lang="en-US" sz="6600" b="1">
              <a:solidFill>
                <a:schemeClr val="tx1"/>
              </a:solidFill>
              <a:effectLst>
                <a:outerShdw blurRad="38100" dist="19050" dir="2700000" algn="tl" rotWithShape="0">
                  <a:schemeClr val="dk1">
                    <a:alpha val="40000"/>
                  </a:schemeClr>
                </a:outerShdw>
              </a:effectLst>
            </a:endParaRPr>
          </a:p>
          <a:p>
            <a:r>
              <a:rPr lang="en-US" sz="6600" b="1">
                <a:solidFill>
                  <a:schemeClr val="tx1"/>
                </a:solidFill>
                <a:effectLst>
                  <a:outerShdw blurRad="38100" dist="19050" dir="2700000" algn="tl" rotWithShape="0">
                    <a:schemeClr val="dk1">
                      <a:alpha val="40000"/>
                    </a:schemeClr>
                  </a:outerShdw>
                </a:effectLst>
              </a:rPr>
              <a:t>BHUBANESWAR, ODISHA - 751024    May 2020</a:t>
            </a:r>
            <a:endParaRPr lang="en-US" sz="6600" b="1">
              <a:solidFill>
                <a:schemeClr val="tx1"/>
              </a:solidFill>
              <a:effectLst>
                <a:outerShdw blurRad="38100" dist="19050" dir="2700000" algn="tl" rotWithShape="0">
                  <a:schemeClr val="dk1">
                    <a:alpha val="40000"/>
                  </a:schemeClr>
                </a:outerShdw>
              </a:effectLst>
            </a:endParaRPr>
          </a:p>
        </p:txBody>
      </p:sp>
      <p:pic>
        <p:nvPicPr>
          <p:cNvPr id="11" name="Picture 11"/>
          <p:cNvPicPr/>
          <p:nvPr/>
        </p:nvPicPr>
        <p:blipFill>
          <a:blip r:embed="rId1"/>
          <a:stretch>
            <a:fillRect/>
          </a:stretch>
        </p:blipFill>
        <p:spPr>
          <a:xfrm>
            <a:off x="5514340" y="4491355"/>
            <a:ext cx="1307465" cy="116268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Algorithm</a:t>
            </a:r>
            <a:r>
              <a:rPr lang="en-IN" altLang="en-US" b="1"/>
              <a:t>s Used</a:t>
            </a:r>
            <a:r>
              <a:rPr lang="en-US" b="1"/>
              <a:t>:</a:t>
            </a:r>
            <a:endParaRPr lang="en-US" b="1"/>
          </a:p>
        </p:txBody>
      </p:sp>
      <p:sp>
        <p:nvSpPr>
          <p:cNvPr id="3" name="Content Placeholder 2"/>
          <p:cNvSpPr>
            <a:spLocks noGrp="1"/>
          </p:cNvSpPr>
          <p:nvPr>
            <p:ph sz="half" idx="1"/>
          </p:nvPr>
        </p:nvSpPr>
        <p:spPr/>
        <p:txBody>
          <a:bodyPr>
            <a:normAutofit fontScale="60000"/>
          </a:bodyPr>
          <a:p>
            <a:pPr algn="ctr"/>
            <a:r>
              <a:rPr lang="en-US" sz="3600" b="1"/>
              <a:t>K-Nearest Neighbor(KNN):</a:t>
            </a:r>
            <a:endParaRPr lang="en-US"/>
          </a:p>
          <a:p>
            <a:pPr marL="0" indent="0" algn="ctr">
              <a:buNone/>
            </a:pPr>
            <a:r>
              <a:rPr lang="en-US">
                <a:sym typeface="+mn-ea"/>
              </a:rPr>
              <a:t>KNN is known as a instance-based learning, or also popular as a lazy learning, where the role is only estimated locally and all calculation is postponed until classification. It studies all existing cases and classifies into new cases based on common factor. (e.g., distance functions). The neighbors are taken from a set of objects for which the object property value (for k-NN regression) or the classes (for kNN classification) are recognized. This can be supposed of as the training set for the algorithm, though no explicit training step is essential. Significance of k is constantly a positive integer. Here neighbors are selected from set of objects so constantly accurate classification is recognized.</a:t>
            </a:r>
            <a:endParaRPr lang="en-US"/>
          </a:p>
          <a:p>
            <a:endParaRPr lang="en-US"/>
          </a:p>
          <a:p>
            <a:endParaRPr lang="en-US"/>
          </a:p>
        </p:txBody>
      </p:sp>
      <p:sp>
        <p:nvSpPr>
          <p:cNvPr id="4" name="Content Placeholder 3"/>
          <p:cNvSpPr>
            <a:spLocks noGrp="1"/>
          </p:cNvSpPr>
          <p:nvPr>
            <p:ph sz="half" idx="2"/>
          </p:nvPr>
        </p:nvSpPr>
        <p:spPr/>
        <p:txBody>
          <a:bodyPr>
            <a:normAutofit/>
          </a:bodyPr>
          <a:p>
            <a:pPr marL="0" indent="0" algn="ctr">
              <a:buNone/>
            </a:pPr>
            <a:r>
              <a:rPr lang="en-IN" altLang="en-US" sz="1700"/>
              <a:t>.</a:t>
            </a:r>
            <a:endParaRPr lang="en-IN" altLang="en-US" sz="1700"/>
          </a:p>
        </p:txBody>
      </p:sp>
      <p:pic>
        <p:nvPicPr>
          <p:cNvPr id="5" name="Picture 4" descr="concept_of_k"/>
          <p:cNvPicPr>
            <a:picLocks noChangeAspect="1"/>
          </p:cNvPicPr>
          <p:nvPr/>
        </p:nvPicPr>
        <p:blipFill>
          <a:blip r:embed="rId1"/>
          <a:stretch>
            <a:fillRect/>
          </a:stretch>
        </p:blipFill>
        <p:spPr>
          <a:xfrm>
            <a:off x="6572250" y="2148205"/>
            <a:ext cx="4381500" cy="2933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3430" y="74295"/>
            <a:ext cx="10515600" cy="770890"/>
          </a:xfrm>
        </p:spPr>
        <p:txBody>
          <a:bodyPr>
            <a:normAutofit fontScale="90000"/>
          </a:bodyPr>
          <a:p>
            <a:br>
              <a:rPr lang="en-IN" altLang="en-US">
                <a:sym typeface="+mn-ea"/>
              </a:rPr>
            </a:br>
            <a:r>
              <a:rPr lang="en-IN" altLang="en-US">
                <a:sym typeface="+mn-ea"/>
              </a:rPr>
              <a:t>Hyper parameter optimization of knn</a:t>
            </a:r>
            <a:br>
              <a:rPr lang="en-IN" altLang="en-US"/>
            </a:br>
            <a:endParaRPr lang="en-IN" altLang="en-US"/>
          </a:p>
        </p:txBody>
      </p:sp>
      <p:sp>
        <p:nvSpPr>
          <p:cNvPr id="3" name="Content Placeholder 2"/>
          <p:cNvSpPr>
            <a:spLocks noGrp="1"/>
          </p:cNvSpPr>
          <p:nvPr>
            <p:ph sz="half" idx="1"/>
          </p:nvPr>
        </p:nvSpPr>
        <p:spPr>
          <a:xfrm>
            <a:off x="838200" y="941705"/>
            <a:ext cx="10614025" cy="5655310"/>
          </a:xfrm>
        </p:spPr>
        <p:txBody>
          <a:bodyPr>
            <a:noAutofit/>
          </a:bodyPr>
          <a:p>
            <a:r>
              <a:rPr lang="en-US" sz="1600"/>
              <a:t>Before hyper parameter  optimization ,accuracy was 71%</a:t>
            </a:r>
            <a:endParaRPr lang="en-US" sz="1600"/>
          </a:p>
          <a:p>
            <a:r>
              <a:rPr lang="en-US" sz="1600"/>
              <a:t>after hyper parameter optimization by gridSearchCv algorithm,accuracy is 75%</a:t>
            </a:r>
            <a:endParaRPr lang="en-US" sz="1600"/>
          </a:p>
          <a:p>
            <a:r>
              <a:rPr lang="en-US" sz="1600"/>
              <a:t>Previously the accuracy was 71% because of by default hyper parameters value.</a:t>
            </a:r>
            <a:endParaRPr lang="en-US" sz="1600"/>
          </a:p>
          <a:p>
            <a:r>
              <a:rPr lang="en-US" sz="1600"/>
              <a:t>but after using the gridSearchCv ,our parameters like n-neighbours,leaf-size,weights,algorithm,n_jobs, we are  able to increase our accuracy.</a:t>
            </a:r>
            <a:endParaRPr lang="en-US" sz="1600"/>
          </a:p>
          <a:p>
            <a:r>
              <a:rPr lang="en-US" sz="1600">
                <a:sym typeface="+mn-ea"/>
              </a:rPr>
              <a:t>GridSearchCV-GridSearchCV is a function that comes in Scikit-learn’s(or SK-learn) model_selection package.</a:t>
            </a:r>
            <a:endParaRPr lang="en-US" sz="1600"/>
          </a:p>
          <a:p>
            <a:r>
              <a:rPr lang="en-US" sz="1600">
                <a:sym typeface="+mn-ea"/>
              </a:rPr>
              <a:t> This function helps to loop through predefined hyperparameters and fit our model on our training set.</a:t>
            </a:r>
            <a:endParaRPr lang="en-US" sz="1600"/>
          </a:p>
          <a:p>
            <a:r>
              <a:rPr lang="en-US" sz="1600">
                <a:sym typeface="+mn-ea"/>
              </a:rPr>
              <a:t> So, in the end, we can select the best parameters from the listed hyperparameters.</a:t>
            </a:r>
            <a:endParaRPr lang="en-US" sz="1600"/>
          </a:p>
          <a:p>
            <a:pPr marL="0" indent="0">
              <a:buNone/>
            </a:pPr>
            <a:r>
              <a:rPr lang="en-IN" altLang="en-US" sz="1800" b="1" u="sng"/>
              <a:t>HyperParameters Explaned:</a:t>
            </a:r>
            <a:endParaRPr lang="en-US" sz="1800"/>
          </a:p>
          <a:p>
            <a:pPr marL="0" indent="0">
              <a:buNone/>
            </a:pPr>
            <a:r>
              <a:rPr lang="en-IN" altLang="en-US" sz="2000"/>
              <a:t>1.</a:t>
            </a:r>
            <a:r>
              <a:rPr lang="en-US" sz="2000" b="1" i="1"/>
              <a:t>n_neighbors:int, default=5</a:t>
            </a:r>
            <a:endParaRPr lang="en-US" sz="2000" b="1" i="1"/>
          </a:p>
          <a:p>
            <a:pPr>
              <a:buFont typeface="Wingdings" panose="05000000000000000000" charset="0"/>
              <a:buChar char="Ø"/>
            </a:pPr>
            <a:r>
              <a:rPr lang="en-US" sz="1800"/>
              <a:t>Number of neighbors to use by default for kneighbors queries.</a:t>
            </a:r>
            <a:endParaRPr lang="en-US" sz="1800"/>
          </a:p>
          <a:p>
            <a:pPr marL="0" indent="0">
              <a:buNone/>
            </a:pPr>
            <a:r>
              <a:rPr lang="en-IN" altLang="en-US" sz="2000"/>
              <a:t>2.</a:t>
            </a:r>
            <a:r>
              <a:rPr lang="en-US" sz="2000"/>
              <a:t>l</a:t>
            </a:r>
            <a:r>
              <a:rPr lang="en-US" sz="2000" b="1" i="1"/>
              <a:t>eaf_size:int, default=30</a:t>
            </a:r>
            <a:endParaRPr lang="en-US" sz="2000" b="1" i="1"/>
          </a:p>
          <a:p>
            <a:pPr>
              <a:buFont typeface="Wingdings" panose="05000000000000000000" charset="0"/>
              <a:buChar char="Ø"/>
            </a:pPr>
            <a:r>
              <a:rPr lang="en-US" sz="1800"/>
              <a:t>Leaf size passed to BallTree or KDTree. </a:t>
            </a:r>
            <a:endParaRPr lang="en-US" sz="1800"/>
          </a:p>
          <a:p>
            <a:r>
              <a:rPr lang="en-US" sz="1800"/>
              <a:t>This can affect the speed of the construction and query, as well as the memory required to store the tree. </a:t>
            </a:r>
            <a:endParaRPr lang="en-US" sz="1800"/>
          </a:p>
          <a:p>
            <a:r>
              <a:rPr lang="en-US" sz="1800"/>
              <a:t>The optimal value depends on the nature of the problem.</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0120"/>
          </a:xfrm>
        </p:spPr>
        <p:txBody>
          <a:bodyPr/>
          <a:p>
            <a:r>
              <a:rPr lang="en-IN" altLang="en-US"/>
              <a:t>Continue...</a:t>
            </a:r>
            <a:endParaRPr lang="en-IN" altLang="en-US"/>
          </a:p>
        </p:txBody>
      </p:sp>
      <p:sp>
        <p:nvSpPr>
          <p:cNvPr id="3" name="Content Placeholder 2"/>
          <p:cNvSpPr>
            <a:spLocks noGrp="1"/>
          </p:cNvSpPr>
          <p:nvPr>
            <p:ph sz="half" idx="1"/>
          </p:nvPr>
        </p:nvSpPr>
        <p:spPr>
          <a:xfrm>
            <a:off x="838200" y="1156970"/>
            <a:ext cx="10765155" cy="5516245"/>
          </a:xfrm>
        </p:spPr>
        <p:txBody>
          <a:bodyPr>
            <a:noAutofit/>
          </a:bodyPr>
          <a:p>
            <a:pPr marL="0" indent="0">
              <a:buNone/>
            </a:pPr>
            <a:r>
              <a:rPr lang="en-IN" altLang="en-US" sz="1400"/>
              <a:t>3.</a:t>
            </a:r>
            <a:r>
              <a:rPr lang="en-US" sz="1800" b="1" i="1"/>
              <a:t>weights:{‘uniform’, ‘distance’} or callable, default=’uniform’</a:t>
            </a:r>
            <a:endParaRPr lang="en-US" sz="1800" b="1" i="1"/>
          </a:p>
          <a:p>
            <a:pPr>
              <a:buFont typeface="Wingdings" panose="05000000000000000000" charset="0"/>
              <a:buChar char="Ø"/>
            </a:pPr>
            <a:r>
              <a:rPr lang="en-US" sz="1600"/>
              <a:t>weight function used in prediction. Possible values:</a:t>
            </a:r>
            <a:endParaRPr lang="en-US" sz="1600"/>
          </a:p>
          <a:p>
            <a:pPr>
              <a:buFont typeface="Wingdings" panose="05000000000000000000" charset="0"/>
              <a:buChar char="Ø"/>
            </a:pPr>
            <a:r>
              <a:rPr lang="en-US" sz="1600"/>
              <a:t>‘uniform’ : uniform weights. All points in each neighborhood are weighted equally.</a:t>
            </a:r>
            <a:endParaRPr lang="en-US" sz="1600"/>
          </a:p>
          <a:p>
            <a:pPr>
              <a:buFont typeface="Wingdings" panose="05000000000000000000" charset="0"/>
              <a:buChar char="Ø"/>
            </a:pPr>
            <a:r>
              <a:rPr lang="en-US" sz="1600"/>
              <a:t>‘distance’ : weight points by the inverse of their distance. </a:t>
            </a:r>
            <a:endParaRPr lang="en-US" sz="1600"/>
          </a:p>
          <a:p>
            <a:pPr>
              <a:buFont typeface="Wingdings" panose="05000000000000000000" charset="0"/>
              <a:buChar char="Ø"/>
            </a:pPr>
            <a:r>
              <a:rPr lang="en-US" sz="1600"/>
              <a:t>in this case, closer neighbors of a query point will have a greater influence than neighbors which are further away.</a:t>
            </a:r>
            <a:endParaRPr lang="en-US" sz="1600"/>
          </a:p>
          <a:p>
            <a:pPr>
              <a:buFont typeface="Wingdings" panose="05000000000000000000" charset="0"/>
              <a:buChar char="Ø"/>
            </a:pPr>
            <a:r>
              <a:rPr lang="en-US" sz="1600"/>
              <a:t>[callable] : a user-defined function which accepts an array of distances, and returns an array of the same shape containing the weights.</a:t>
            </a:r>
            <a:endParaRPr lang="en-US" sz="1600"/>
          </a:p>
          <a:p>
            <a:pPr marL="0" indent="0">
              <a:buNone/>
            </a:pPr>
            <a:r>
              <a:rPr lang="en-IN" altLang="en-US" sz="1600"/>
              <a:t>4.</a:t>
            </a:r>
            <a:r>
              <a:rPr lang="en-US" sz="1600" b="1" i="1"/>
              <a:t>algorithm:{‘auto’, ‘ball_tree’, ‘kd_tree’, ‘brute’}, default=’auto’</a:t>
            </a:r>
            <a:endParaRPr lang="en-US" sz="1600" b="1" i="1"/>
          </a:p>
          <a:p>
            <a:pPr>
              <a:buFont typeface="Wingdings" panose="05000000000000000000" charset="0"/>
              <a:buChar char="Ø"/>
            </a:pPr>
            <a:r>
              <a:rPr lang="en-US" sz="1600"/>
              <a:t>Algorithm used to compute the nearest neighbors:</a:t>
            </a:r>
            <a:endParaRPr lang="en-US" sz="1600"/>
          </a:p>
          <a:p>
            <a:pPr>
              <a:buFont typeface="Wingdings" panose="05000000000000000000" charset="0"/>
              <a:buChar char="Ø"/>
            </a:pPr>
            <a:r>
              <a:rPr lang="en-US" sz="1600"/>
              <a:t>‘ball_tree’ will use BallTree</a:t>
            </a:r>
            <a:endParaRPr lang="en-US" sz="1600"/>
          </a:p>
          <a:p>
            <a:pPr>
              <a:buFont typeface="Wingdings" panose="05000000000000000000" charset="0"/>
              <a:buChar char="Ø"/>
            </a:pPr>
            <a:r>
              <a:rPr lang="en-US" sz="1600"/>
              <a:t>‘kd_tree’ will use KDTree</a:t>
            </a:r>
            <a:endParaRPr lang="en-US" sz="1600"/>
          </a:p>
          <a:p>
            <a:pPr>
              <a:buFont typeface="Wingdings" panose="05000000000000000000" charset="0"/>
              <a:buChar char="Ø"/>
            </a:pPr>
            <a:r>
              <a:rPr lang="en-US" sz="1600"/>
              <a:t>‘brute’ will use a brute-force search.</a:t>
            </a:r>
            <a:endParaRPr lang="en-US" sz="1600"/>
          </a:p>
          <a:p>
            <a:pPr>
              <a:buFont typeface="Wingdings" panose="05000000000000000000" charset="0"/>
              <a:buChar char="Ø"/>
            </a:pPr>
            <a:r>
              <a:rPr lang="en-US" sz="1600"/>
              <a:t>‘auto’ will attempt to decide the most appropriate algorithm based on the values passed to fit method.</a:t>
            </a:r>
            <a:endParaRPr lang="en-US" sz="1400"/>
          </a:p>
          <a:p>
            <a:pPr marL="0" indent="0">
              <a:buNone/>
            </a:pPr>
            <a:r>
              <a:rPr lang="en-IN" altLang="en-US" sz="1800"/>
              <a:t>5</a:t>
            </a:r>
            <a:r>
              <a:rPr lang="en-IN" altLang="en-US" sz="1800" b="1" i="1"/>
              <a:t>.</a:t>
            </a:r>
            <a:r>
              <a:rPr lang="en-US" sz="1800" b="1" i="1"/>
              <a:t>n_jobs:int, default=None</a:t>
            </a:r>
            <a:endParaRPr lang="en-US" sz="1400" b="1" i="1"/>
          </a:p>
          <a:p>
            <a:pPr>
              <a:buFont typeface="Wingdings" panose="05000000000000000000" charset="0"/>
              <a:buChar char="Ø"/>
            </a:pPr>
            <a:r>
              <a:rPr lang="en-US" sz="1800"/>
              <a:t>This parameter tells the engine how many processors is it allowed to use.</a:t>
            </a:r>
            <a:endParaRPr lang="en-US" sz="1800"/>
          </a:p>
          <a:p>
            <a:pPr>
              <a:buFont typeface="Wingdings" panose="05000000000000000000" charset="0"/>
              <a:buChar char="Ø"/>
            </a:pPr>
            <a:r>
              <a:rPr lang="en-US" sz="1800"/>
              <a:t> A value of “-1” means there is no restriction whereas a value of “1” means it can only use one processor.</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5350"/>
          </a:xfrm>
        </p:spPr>
        <p:txBody>
          <a:bodyPr/>
          <a:p>
            <a:r>
              <a:rPr lang="en-IN" altLang="en-US"/>
              <a:t>Continue...</a:t>
            </a:r>
            <a:endParaRPr lang="en-IN" altLang="en-US"/>
          </a:p>
        </p:txBody>
      </p:sp>
      <p:sp>
        <p:nvSpPr>
          <p:cNvPr id="3" name="Content Placeholder 2"/>
          <p:cNvSpPr>
            <a:spLocks noGrp="1"/>
          </p:cNvSpPr>
          <p:nvPr>
            <p:ph sz="half" idx="1"/>
          </p:nvPr>
        </p:nvSpPr>
        <p:spPr>
          <a:xfrm>
            <a:off x="838200" y="1502410"/>
            <a:ext cx="10657205" cy="4674870"/>
          </a:xfrm>
        </p:spPr>
        <p:txBody>
          <a:bodyPr>
            <a:normAutofit fontScale="80000"/>
          </a:bodyPr>
          <a:p>
            <a:pPr marL="0" indent="0">
              <a:buNone/>
            </a:pPr>
            <a:r>
              <a:rPr lang="en-IN" altLang="en-US"/>
              <a:t>6.</a:t>
            </a:r>
            <a:r>
              <a:rPr lang="en-US" b="1" i="1"/>
              <a:t>param_grid:dict or list of dictionaries</a:t>
            </a:r>
            <a:endParaRPr lang="en-US" b="1" i="1"/>
          </a:p>
          <a:p>
            <a:pPr>
              <a:buFont typeface="Wingdings" panose="05000000000000000000" charset="0"/>
              <a:buChar char="Ø"/>
            </a:pPr>
            <a:r>
              <a:rPr lang="en-US"/>
              <a:t>Dictionary with parameters names (str) as keys and lists of parameter settings to try as values, or a list of such dictionaries, in which case the grids spanned by each dictionary in the list are explored.</a:t>
            </a:r>
            <a:endParaRPr lang="en-US"/>
          </a:p>
          <a:p>
            <a:pPr>
              <a:buFont typeface="Wingdings" panose="05000000000000000000" charset="0"/>
              <a:buChar char="Ø"/>
            </a:pPr>
            <a:r>
              <a:rPr lang="en-US"/>
              <a:t> This enables searching over any sequence of parameter settings.</a:t>
            </a:r>
            <a:endParaRPr lang="en-US"/>
          </a:p>
          <a:p>
            <a:pPr>
              <a:buNone/>
            </a:pPr>
            <a:endParaRPr lang="en-US"/>
          </a:p>
          <a:p>
            <a:pPr marL="0" indent="0">
              <a:buNone/>
            </a:pPr>
            <a:r>
              <a:rPr lang="en-IN" altLang="en-US" b="1" i="1"/>
              <a:t>7.</a:t>
            </a:r>
            <a:r>
              <a:rPr lang="en-US" b="1" i="1"/>
              <a:t>best_params_dict</a:t>
            </a:r>
            <a:endParaRPr lang="en-US" b="1" i="1"/>
          </a:p>
          <a:p>
            <a:pPr>
              <a:buFont typeface="Wingdings" panose="05000000000000000000" charset="0"/>
              <a:buChar char="Ø"/>
            </a:pPr>
            <a:r>
              <a:rPr lang="en-US"/>
              <a:t>Parameter setting that gave the best results on the hold out data.</a:t>
            </a:r>
            <a:endParaRPr lang="en-US"/>
          </a:p>
          <a:p>
            <a:pPr>
              <a:buFont typeface="Wingdings" panose="05000000000000000000" charset="0"/>
              <a:buChar char="Ø"/>
            </a:pPr>
            <a:r>
              <a:rPr lang="en-US" b="1"/>
              <a:t>Finally,by gridSearchCv algorithm,we got the best  hyper parameter combination as  </a:t>
            </a:r>
            <a:endParaRPr lang="en-US" b="1"/>
          </a:p>
          <a:p>
            <a:pPr>
              <a:buFont typeface="Wingdings" panose="05000000000000000000" charset="0"/>
              <a:buChar char="Ø"/>
            </a:pPr>
            <a:r>
              <a:rPr lang="en-US" b="1"/>
              <a:t>{'algorithm': 'auto', 'leaf_size': 1, 'n_jobs': -1, 'n_neighbors': 8, 'weights': 'uniform'}</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fontScale="60000"/>
          </a:bodyPr>
          <a:p>
            <a:pPr algn="ctr"/>
            <a:r>
              <a:rPr lang="en-US" sz="5400" b="1">
                <a:sym typeface="+mn-ea"/>
              </a:rPr>
              <a:t>Decision Tree:</a:t>
            </a:r>
            <a:endParaRPr lang="en-US"/>
          </a:p>
          <a:p>
            <a:pPr marL="0" indent="0" algn="ctr">
              <a:buNone/>
            </a:pPr>
            <a:r>
              <a:rPr lang="en-US">
                <a:sym typeface="+mn-ea"/>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attributes).In decision analysis, a decision tree and the closely related influence diagram are used as a visual and analytical decision support tool, where the expected values (or expected utility) of competing alternatives are calculated.</a:t>
            </a:r>
            <a:endParaRPr lang="en-US"/>
          </a:p>
          <a:p>
            <a:pPr marL="0" indent="0" algn="ctr">
              <a:buNone/>
            </a:pPr>
            <a:r>
              <a:rPr lang="en-US" i="1">
                <a:sym typeface="+mn-ea"/>
              </a:rPr>
              <a:t>A decision tree consists of three types of nodes</a:t>
            </a:r>
            <a:r>
              <a:rPr lang="en-IN" altLang="en-US" i="1">
                <a:sym typeface="+mn-ea"/>
              </a:rPr>
              <a:t>:</a:t>
            </a:r>
            <a:endParaRPr lang="en-IN" altLang="en-US" b="1"/>
          </a:p>
          <a:p>
            <a:pPr marL="0" indent="0" algn="ctr">
              <a:buNone/>
            </a:pPr>
            <a:r>
              <a:rPr lang="en-US">
                <a:sym typeface="+mn-ea"/>
              </a:rPr>
              <a:t>1. Decision nodes – typically represented by squares </a:t>
            </a:r>
            <a:endParaRPr lang="en-US"/>
          </a:p>
          <a:p>
            <a:pPr marL="0" indent="0" algn="ctr">
              <a:buNone/>
            </a:pPr>
            <a:r>
              <a:rPr lang="en-US">
                <a:sym typeface="+mn-ea"/>
              </a:rPr>
              <a:t>2. Chance nodes – typically represented by circles</a:t>
            </a:r>
            <a:endParaRPr lang="en-US"/>
          </a:p>
          <a:p>
            <a:pPr marL="0" indent="0" algn="ctr">
              <a:buNone/>
            </a:pPr>
            <a:r>
              <a:rPr lang="en-US">
                <a:sym typeface="+mn-ea"/>
              </a:rPr>
              <a:t> 3. End nodes – typically represented by triangles</a:t>
            </a:r>
            <a:endParaRPr lang="en-US"/>
          </a:p>
          <a:p>
            <a:endParaRPr lang="en-US"/>
          </a:p>
        </p:txBody>
      </p:sp>
      <p:pic>
        <p:nvPicPr>
          <p:cNvPr id="5" name="Content Placeholder 4" descr="Decision_tree_example"/>
          <p:cNvPicPr>
            <a:picLocks noChangeAspect="1"/>
          </p:cNvPicPr>
          <p:nvPr>
            <p:ph sz="half" idx="2"/>
          </p:nvPr>
        </p:nvPicPr>
        <p:blipFill>
          <a:blip r:embed="rId1"/>
          <a:stretch>
            <a:fillRect/>
          </a:stretch>
        </p:blipFill>
        <p:spPr>
          <a:xfrm>
            <a:off x="6438900" y="2606675"/>
            <a:ext cx="4914900" cy="3236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Hyperparameter Tuning of Decision Tree</a:t>
            </a:r>
            <a:endParaRPr lang="en-IN" altLang="en-US"/>
          </a:p>
        </p:txBody>
      </p:sp>
      <p:sp>
        <p:nvSpPr>
          <p:cNvPr id="3" name="Content Placeholder 2"/>
          <p:cNvSpPr>
            <a:spLocks noGrp="1"/>
          </p:cNvSpPr>
          <p:nvPr>
            <p:ph sz="half" idx="1"/>
          </p:nvPr>
        </p:nvSpPr>
        <p:spPr>
          <a:xfrm>
            <a:off x="838200" y="1825625"/>
            <a:ext cx="10678795" cy="4351655"/>
          </a:xfrm>
        </p:spPr>
        <p:txBody>
          <a:bodyPr>
            <a:normAutofit fontScale="70000"/>
          </a:bodyPr>
          <a:p>
            <a:r>
              <a:rPr lang="en-US"/>
              <a:t>Before hyper parameter  optimization ,accuracy was 70%</a:t>
            </a:r>
            <a:endParaRPr lang="en-US"/>
          </a:p>
          <a:p>
            <a:r>
              <a:rPr lang="en-US"/>
              <a:t>after hyper parameter optimization by gridSearchCv algorithm,accuracy is 73%</a:t>
            </a:r>
            <a:endParaRPr lang="en-US"/>
          </a:p>
          <a:p>
            <a:r>
              <a:rPr lang="en-US"/>
              <a:t>Previously the accuracy was 70% because of by default hyper parameters value.</a:t>
            </a:r>
            <a:endParaRPr lang="en-US"/>
          </a:p>
          <a:p>
            <a:r>
              <a:rPr lang="en-US"/>
              <a:t>but after using the gridSearchCv ,our parameters like max_features,min_samples_leaf,min_samples_split, we are able to increase our accuracy.</a:t>
            </a:r>
            <a:endParaRPr lang="en-US"/>
          </a:p>
          <a:p>
            <a:endParaRPr lang="en-US"/>
          </a:p>
          <a:p>
            <a:r>
              <a:rPr lang="en-US" b="1" i="1" u="sng"/>
              <a:t>GridSearchCV</a:t>
            </a:r>
            <a:endParaRPr lang="en-US" b="1" i="1" u="sng"/>
          </a:p>
          <a:p>
            <a:pPr>
              <a:buFont typeface="Wingdings" panose="05000000000000000000" charset="0"/>
              <a:buChar char="Ø"/>
            </a:pPr>
            <a:r>
              <a:rPr lang="en-US"/>
              <a:t>GridSearchCV is a function that comes in Scikit-learn’s(or SK-learn) model_selection package.</a:t>
            </a:r>
            <a:endParaRPr lang="en-US"/>
          </a:p>
          <a:p>
            <a:pPr>
              <a:buFont typeface="Wingdings" panose="05000000000000000000" charset="0"/>
              <a:buChar char="Ø"/>
            </a:pPr>
            <a:r>
              <a:rPr lang="en-US"/>
              <a:t> This function helps to loop through predefined hyperparameters and fit our model on our training set.</a:t>
            </a:r>
            <a:endParaRPr lang="en-US"/>
          </a:p>
          <a:p>
            <a:pPr>
              <a:buFont typeface="Wingdings" panose="05000000000000000000" charset="0"/>
              <a:buChar char="Ø"/>
            </a:pPr>
            <a:r>
              <a:rPr lang="en-US"/>
              <a:t> So, in the end, we can select the best parameters from the listed hyperparameters.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HyperParameters Explained:</a:t>
            </a:r>
            <a:endParaRPr lang="en-IN" altLang="en-US"/>
          </a:p>
        </p:txBody>
      </p:sp>
      <p:sp>
        <p:nvSpPr>
          <p:cNvPr id="3" name="Content Placeholder 2"/>
          <p:cNvSpPr>
            <a:spLocks noGrp="1"/>
          </p:cNvSpPr>
          <p:nvPr>
            <p:ph sz="half" idx="1"/>
          </p:nvPr>
        </p:nvSpPr>
        <p:spPr>
          <a:xfrm>
            <a:off x="838200" y="1254760"/>
            <a:ext cx="10840085" cy="5008245"/>
          </a:xfrm>
        </p:spPr>
        <p:txBody>
          <a:bodyPr>
            <a:normAutofit lnSpcReduction="20000"/>
          </a:bodyPr>
          <a:p>
            <a:pPr marL="0" indent="0">
              <a:buNone/>
            </a:pPr>
            <a:endParaRPr lang="en-IN" altLang="en-US" b="1" i="1"/>
          </a:p>
          <a:p>
            <a:pPr marL="0" indent="0">
              <a:buNone/>
            </a:pPr>
            <a:r>
              <a:rPr lang="en-IN" altLang="en-US" sz="1800" b="1" i="1"/>
              <a:t>1.max_features:int, float or {“auto”, “sqrt”, “log2”}, default=None</a:t>
            </a:r>
            <a:endParaRPr lang="en-IN" altLang="en-US" sz="1800" b="1" i="1"/>
          </a:p>
          <a:p>
            <a:pPr>
              <a:buFont typeface="Wingdings" panose="05000000000000000000" charset="0"/>
              <a:buChar char="Ø"/>
            </a:pPr>
            <a:r>
              <a:rPr lang="en-IN" altLang="en-US" sz="1600"/>
              <a:t>The number of features to consider when looking for the best split:</a:t>
            </a:r>
            <a:endParaRPr lang="en-IN" altLang="en-US" sz="1600"/>
          </a:p>
          <a:p>
            <a:pPr>
              <a:buFont typeface="Wingdings" panose="05000000000000000000" charset="0"/>
              <a:buChar char="Ø"/>
            </a:pPr>
            <a:r>
              <a:rPr lang="en-IN" altLang="en-US" sz="1600"/>
              <a:t>If int, then consider max_features features at each split.</a:t>
            </a:r>
            <a:endParaRPr lang="en-IN" altLang="en-US" sz="1600"/>
          </a:p>
          <a:p>
            <a:pPr>
              <a:buFont typeface="Wingdings" panose="05000000000000000000" charset="0"/>
              <a:buChar char="Ø"/>
            </a:pPr>
            <a:r>
              <a:rPr lang="en-IN" altLang="en-US" sz="1600"/>
              <a:t>If float, then max_features is a fraction and int(max_features * n_features) features are considered at each split.</a:t>
            </a:r>
            <a:endParaRPr lang="en-IN" altLang="en-US" sz="1600"/>
          </a:p>
          <a:p>
            <a:pPr>
              <a:buFont typeface="Wingdings" panose="05000000000000000000" charset="0"/>
              <a:buChar char="Ø"/>
            </a:pPr>
            <a:r>
              <a:rPr lang="en-IN" altLang="en-US" sz="1600"/>
              <a:t>If “auto”, then max_features=sqrt(n_features).</a:t>
            </a:r>
            <a:endParaRPr lang="en-IN" altLang="en-US" sz="1600"/>
          </a:p>
          <a:p>
            <a:pPr>
              <a:buFont typeface="Wingdings" panose="05000000000000000000" charset="0"/>
              <a:buChar char="Ø"/>
            </a:pPr>
            <a:r>
              <a:rPr lang="en-IN" altLang="en-US" sz="1600"/>
              <a:t>If “sqrt”, then max_features=sqrt(n_features).</a:t>
            </a:r>
            <a:endParaRPr lang="en-IN" altLang="en-US" sz="1600"/>
          </a:p>
          <a:p>
            <a:pPr>
              <a:buFont typeface="Wingdings" panose="05000000000000000000" charset="0"/>
              <a:buChar char="Ø"/>
            </a:pPr>
            <a:r>
              <a:rPr lang="en-IN" altLang="en-US" sz="1600"/>
              <a:t>If “log2”, then max_features=log2(n_features).</a:t>
            </a:r>
            <a:endParaRPr lang="en-IN" altLang="en-US" sz="1600"/>
          </a:p>
          <a:p>
            <a:pPr>
              <a:buFont typeface="Wingdings" panose="05000000000000000000" charset="0"/>
              <a:buChar char="Ø"/>
            </a:pPr>
            <a:r>
              <a:rPr lang="en-IN" altLang="en-US" sz="1600"/>
              <a:t>If None, then max_features=n_features.</a:t>
            </a:r>
            <a:endParaRPr lang="en-IN" altLang="en-US" sz="1600"/>
          </a:p>
          <a:p>
            <a:pPr marL="0" indent="0">
              <a:buFont typeface="Wingdings" panose="05000000000000000000" charset="0"/>
              <a:buNone/>
            </a:pPr>
            <a:r>
              <a:rPr lang="en-IN" altLang="en-US" sz="1800" b="1" i="1"/>
              <a:t>2.min_samples_leaf:int or float, default=1</a:t>
            </a:r>
            <a:endParaRPr lang="en-IN" altLang="en-US" sz="1800" b="1" i="1"/>
          </a:p>
          <a:p>
            <a:pPr>
              <a:buFont typeface="Wingdings" panose="05000000000000000000" charset="0"/>
              <a:buChar char="Ø"/>
            </a:pPr>
            <a:r>
              <a:rPr lang="en-IN" altLang="en-US" sz="1600"/>
              <a:t>Leaf is the end node of a decision tree. </a:t>
            </a:r>
            <a:endParaRPr lang="en-IN" altLang="en-US" sz="1600"/>
          </a:p>
          <a:p>
            <a:pPr>
              <a:buFont typeface="Wingdings" panose="05000000000000000000" charset="0"/>
              <a:buChar char="Ø"/>
            </a:pPr>
            <a:r>
              <a:rPr lang="en-IN" altLang="en-US" sz="1600"/>
              <a:t>A smaller leaf makes the model more prone to capturing noise in train data. </a:t>
            </a:r>
            <a:endParaRPr lang="en-IN" altLang="en-US" sz="1600"/>
          </a:p>
          <a:p>
            <a:pPr>
              <a:buFont typeface="Wingdings" panose="05000000000000000000" charset="0"/>
              <a:buChar char="Ø"/>
            </a:pPr>
            <a:r>
              <a:rPr lang="en-IN" altLang="en-US" sz="1600"/>
              <a:t>Generally we  prefer a minimum leaf size of more than 50. </a:t>
            </a:r>
            <a:endParaRPr lang="en-IN" altLang="en-US" sz="1600"/>
          </a:p>
          <a:p>
            <a:pPr>
              <a:buFont typeface="Wingdings" panose="05000000000000000000" charset="0"/>
              <a:buChar char="Ø"/>
            </a:pPr>
            <a:r>
              <a:rPr lang="en-IN" altLang="en-US" sz="1600"/>
              <a:t>If int, then consider min_samples_leaf as the minimum number.</a:t>
            </a:r>
            <a:endParaRPr lang="en-IN" altLang="en-US" sz="1600"/>
          </a:p>
          <a:p>
            <a:pPr>
              <a:buFont typeface="Wingdings" panose="05000000000000000000" charset="0"/>
              <a:buChar char="Ø"/>
            </a:pPr>
            <a:r>
              <a:rPr lang="en-IN" altLang="en-US" sz="1600"/>
              <a:t>If float, then min_samples_leaf is a fraction and ceil(min_samples_leaf * n_samples) are the minimum number of samples for each node.</a:t>
            </a:r>
            <a:endParaRPr lang="en-IN" altLang="en-US" sz="1600"/>
          </a:p>
          <a:p>
            <a:pPr>
              <a:buFont typeface="Wingdings" panose="05000000000000000000" charset="0"/>
              <a:buChar char="Ø"/>
            </a:pPr>
            <a:endParaRPr lang="en-IN" altLang="en-US" sz="1600"/>
          </a:p>
          <a:p>
            <a:pPr>
              <a:buFont typeface="Wingdings" panose="05000000000000000000" charset="0"/>
              <a:buNone/>
            </a:pPr>
            <a:endParaRPr lang="en-I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4210"/>
          </a:xfrm>
        </p:spPr>
        <p:txBody>
          <a:bodyPr>
            <a:normAutofit fontScale="90000"/>
          </a:bodyPr>
          <a:p>
            <a:r>
              <a:rPr lang="en-IN" altLang="en-US"/>
              <a:t>Continue....</a:t>
            </a:r>
            <a:endParaRPr lang="en-IN" altLang="en-US"/>
          </a:p>
        </p:txBody>
      </p:sp>
      <p:sp>
        <p:nvSpPr>
          <p:cNvPr id="3" name="Content Placeholder 2"/>
          <p:cNvSpPr>
            <a:spLocks noGrp="1"/>
          </p:cNvSpPr>
          <p:nvPr>
            <p:ph sz="half" idx="1"/>
          </p:nvPr>
        </p:nvSpPr>
        <p:spPr>
          <a:xfrm>
            <a:off x="838200" y="920115"/>
            <a:ext cx="10797540" cy="5938520"/>
          </a:xfrm>
        </p:spPr>
        <p:txBody>
          <a:bodyPr>
            <a:normAutofit fontScale="25000"/>
          </a:bodyPr>
          <a:p>
            <a:pPr marL="0" indent="0">
              <a:buNone/>
            </a:pPr>
            <a:r>
              <a:rPr lang="en-IN" altLang="en-US" sz="7200" b="1" i="1"/>
              <a:t>3.</a:t>
            </a:r>
            <a:r>
              <a:rPr lang="en-US" sz="7200" b="1" i="1"/>
              <a:t>min_samples_split:int or float, default=2</a:t>
            </a:r>
            <a:endParaRPr lang="en-US" sz="7200" b="1" i="1"/>
          </a:p>
          <a:p>
            <a:pPr>
              <a:buFont typeface="Wingdings" panose="05000000000000000000" charset="0"/>
              <a:buChar char="Ø"/>
            </a:pPr>
            <a:r>
              <a:rPr lang="en-US" sz="5335"/>
              <a:t>The minimum number of samples required to split an internal node:</a:t>
            </a:r>
            <a:endParaRPr lang="en-US" sz="5335"/>
          </a:p>
          <a:p>
            <a:pPr>
              <a:buFont typeface="Wingdings" panose="05000000000000000000" charset="0"/>
              <a:buChar char="Ø"/>
            </a:pPr>
            <a:r>
              <a:rPr lang="en-US" sz="5335"/>
              <a:t>If int, then consider min_samples_split as the minimum number.</a:t>
            </a:r>
            <a:endParaRPr lang="en-US" sz="5335"/>
          </a:p>
          <a:p>
            <a:pPr>
              <a:buFont typeface="Wingdings" panose="05000000000000000000" charset="0"/>
              <a:buChar char="Ø"/>
            </a:pPr>
            <a:r>
              <a:rPr lang="en-US" sz="5335"/>
              <a:t>If float, then min_samples_split is a fraction and ceil(min_samples_split * n_samples) are the minimum number of samples for each split.</a:t>
            </a:r>
            <a:endParaRPr lang="en-US" sz="5335"/>
          </a:p>
          <a:p>
            <a:pPr>
              <a:buNone/>
            </a:pPr>
            <a:r>
              <a:rPr lang="en-IN" altLang="en-US" sz="7200" b="1" i="1"/>
              <a:t>4.</a:t>
            </a:r>
            <a:r>
              <a:rPr lang="en-US" sz="7200" b="1" i="1"/>
              <a:t>random_state:int, RandomState instance or None, default=None</a:t>
            </a:r>
            <a:endParaRPr lang="en-US" sz="7200" b="1" i="1"/>
          </a:p>
          <a:p>
            <a:pPr>
              <a:buFont typeface="Wingdings" panose="05000000000000000000" charset="0"/>
              <a:buChar char="Ø"/>
            </a:pPr>
            <a:r>
              <a:rPr lang="en-US" sz="5600"/>
              <a:t>Controls the randomness of the estimator. </a:t>
            </a:r>
            <a:endParaRPr lang="en-US" sz="5600"/>
          </a:p>
          <a:p>
            <a:pPr>
              <a:buFont typeface="Wingdings" panose="05000000000000000000" charset="0"/>
              <a:buChar char="Ø"/>
            </a:pPr>
            <a:r>
              <a:rPr lang="en-US" sz="5600"/>
              <a:t>The features are always randomly permuted at each split, even if splitter is set to "best".</a:t>
            </a:r>
            <a:endParaRPr lang="en-US" sz="5600"/>
          </a:p>
          <a:p>
            <a:pPr>
              <a:buFont typeface="Wingdings" panose="05000000000000000000" charset="0"/>
              <a:buChar char="Ø"/>
            </a:pPr>
            <a:r>
              <a:rPr lang="en-US" sz="5600"/>
              <a:t> When max_features &lt; n_features, the algorithm will select max_features at random at each split before finding the best split among them.</a:t>
            </a:r>
            <a:endParaRPr lang="en-US" sz="5600"/>
          </a:p>
          <a:p>
            <a:pPr>
              <a:buFont typeface="Wingdings" panose="05000000000000000000" charset="0"/>
              <a:buChar char="Ø"/>
            </a:pPr>
            <a:r>
              <a:rPr lang="en-US" sz="5600"/>
              <a:t> But the best found split may vary across different runs, even if max_features=n_features.</a:t>
            </a:r>
            <a:endParaRPr lang="en-US" sz="5600"/>
          </a:p>
          <a:p>
            <a:pPr>
              <a:buFont typeface="Wingdings" panose="05000000000000000000" charset="0"/>
              <a:buChar char="Ø"/>
            </a:pPr>
            <a:r>
              <a:rPr lang="en-US" sz="5600"/>
              <a:t> That is the case, if the improvement of the criterion is identical for several splits and one split has to be selected at random. </a:t>
            </a:r>
            <a:endParaRPr lang="en-US" sz="5600"/>
          </a:p>
          <a:p>
            <a:pPr>
              <a:buFont typeface="Wingdings" panose="05000000000000000000" charset="0"/>
              <a:buChar char="Ø"/>
            </a:pPr>
            <a:r>
              <a:rPr lang="en-US" sz="5600"/>
              <a:t>To obtain a deterministic behaviour during fitting, random_state has to be fixed to an integer. </a:t>
            </a:r>
            <a:endParaRPr lang="en-US" sz="5600"/>
          </a:p>
          <a:p>
            <a:pPr marL="0" indent="0">
              <a:buNone/>
            </a:pPr>
            <a:r>
              <a:rPr lang="en-IN" altLang="en-US" sz="7200" b="1" i="1"/>
              <a:t>5.</a:t>
            </a:r>
            <a:r>
              <a:rPr lang="en-US" sz="7200" b="1" i="1"/>
              <a:t>param_grid:dict or list of dictionaries</a:t>
            </a:r>
            <a:endParaRPr lang="en-US" sz="7200" b="1" i="1"/>
          </a:p>
          <a:p>
            <a:pPr>
              <a:buFont typeface="Wingdings" panose="05000000000000000000" charset="0"/>
              <a:buChar char="Ø"/>
            </a:pPr>
            <a:r>
              <a:rPr lang="en-US" sz="7200"/>
              <a:t>Dictionary with parameters names (str) as keys and lists of parameter settings to try as values, or a list of such dictionaries, in which case the grids spanned by each dictionary in the list are explored.</a:t>
            </a:r>
            <a:endParaRPr lang="en-US" sz="7200"/>
          </a:p>
          <a:p>
            <a:pPr>
              <a:buFont typeface="Wingdings" panose="05000000000000000000" charset="0"/>
              <a:buChar char="Ø"/>
            </a:pPr>
            <a:r>
              <a:rPr lang="en-US" sz="7200"/>
              <a:t> This enables searching over any sequence of parameter settings.</a:t>
            </a:r>
            <a:endParaRPr lang="en-US" sz="7200"/>
          </a:p>
          <a:p>
            <a:pPr>
              <a:buFont typeface="Wingdings" panose="05000000000000000000" charset="0"/>
              <a:buChar char="Ø"/>
            </a:pPr>
            <a:r>
              <a:rPr lang="en-US" sz="6400" b="1"/>
              <a:t>Finally,by gridSearchCv algorithm,we got the best  hyper parameter combination as  </a:t>
            </a:r>
            <a:endParaRPr lang="en-US" sz="6400" b="1"/>
          </a:p>
          <a:p>
            <a:pPr>
              <a:buFont typeface="Wingdings" panose="05000000000000000000" charset="0"/>
              <a:buChar char="Ø"/>
            </a:pPr>
            <a:r>
              <a:rPr lang="en-US" sz="6400" b="1"/>
              <a:t>Best Hyper Parameters: {'max_features': 'auto', 'min_samples_leaf': 11, 'min_samples_split': 2, 'random_state': 123}</a:t>
            </a:r>
            <a:endParaRPr lang="en-US" sz="6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fontScale="50000"/>
          </a:bodyPr>
          <a:p>
            <a:pPr algn="ctr"/>
            <a:r>
              <a:rPr lang="en-US" sz="5400" b="1"/>
              <a:t>Logistic regression:</a:t>
            </a:r>
            <a:endParaRPr lang="en-US" sz="3600" b="1"/>
          </a:p>
          <a:p>
            <a:pPr marL="0" indent="0" algn="ctr">
              <a:buNone/>
            </a:pPr>
            <a:r>
              <a:rPr lang="en-US" sz="3600"/>
              <a:t>The binary logistic regression model has extensions to more than two levels of the dependent variable: categorical outputs with more than two values are modeled by multinomial logistic regression, and if the multiple categories are ordered, by ordinal logistic regression, for example the proportional odds ordinal logistic model. The model itself simply models probability of output in terms of input, and does not perform statistical classification (it is not a classifier), though it can be used to make a classifier, for instance by choosing a cutoff value and classifying inputs with probability greater than the cutoff as one class, below the cutoff as the other</a:t>
            </a:r>
            <a:endParaRPr lang="en-US" sz="3600"/>
          </a:p>
        </p:txBody>
      </p:sp>
      <p:pic>
        <p:nvPicPr>
          <p:cNvPr id="5" name="Content Placeholder 4" descr="WhatsApp-Image-2020-02-11-at-8.30.11-PM"/>
          <p:cNvPicPr>
            <a:picLocks noChangeAspect="1"/>
          </p:cNvPicPr>
          <p:nvPr>
            <p:ph sz="half" idx="2"/>
          </p:nvPr>
        </p:nvPicPr>
        <p:blipFill>
          <a:blip r:embed="rId1"/>
          <a:srcRect t="12583"/>
          <a:stretch>
            <a:fillRect/>
          </a:stretch>
        </p:blipFill>
        <p:spPr>
          <a:xfrm>
            <a:off x="6172200" y="2512060"/>
            <a:ext cx="5181600" cy="2911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8360" y="365125"/>
            <a:ext cx="10515600" cy="1325563"/>
          </a:xfrm>
        </p:spPr>
        <p:txBody>
          <a:bodyPr/>
          <a:p>
            <a:r>
              <a:rPr lang="en-IN" altLang="en-US"/>
              <a:t>Hyperparameter Tuning of Logistic Regression</a:t>
            </a:r>
            <a:endParaRPr lang="en-IN" altLang="en-US"/>
          </a:p>
        </p:txBody>
      </p:sp>
      <p:sp>
        <p:nvSpPr>
          <p:cNvPr id="3" name="Content Placeholder 2"/>
          <p:cNvSpPr>
            <a:spLocks noGrp="1"/>
          </p:cNvSpPr>
          <p:nvPr>
            <p:ph sz="half" idx="1"/>
          </p:nvPr>
        </p:nvSpPr>
        <p:spPr>
          <a:xfrm>
            <a:off x="838200" y="1825625"/>
            <a:ext cx="10678795" cy="4351655"/>
          </a:xfrm>
        </p:spPr>
        <p:txBody>
          <a:bodyPr>
            <a:normAutofit fontScale="70000"/>
          </a:bodyPr>
          <a:p>
            <a:r>
              <a:rPr lang="en-US"/>
              <a:t>Before hyper parameter  optimization ,accuracy was 7</a:t>
            </a:r>
            <a:r>
              <a:rPr lang="en-IN" altLang="en-US"/>
              <a:t>6</a:t>
            </a:r>
            <a:r>
              <a:rPr lang="en-US"/>
              <a:t>%</a:t>
            </a:r>
            <a:endParaRPr lang="en-US"/>
          </a:p>
          <a:p>
            <a:r>
              <a:rPr lang="en-US"/>
              <a:t>after hyper parameter optimization by gridSearchCv algorithm,accuracy is </a:t>
            </a:r>
            <a:r>
              <a:rPr lang="en-IN" altLang="en-US"/>
              <a:t>81</a:t>
            </a:r>
            <a:r>
              <a:rPr lang="en-US"/>
              <a:t>%</a:t>
            </a:r>
            <a:endParaRPr lang="en-US"/>
          </a:p>
          <a:p>
            <a:r>
              <a:rPr lang="en-US"/>
              <a:t>Previously the accuracy was 7</a:t>
            </a:r>
            <a:r>
              <a:rPr lang="en-IN" altLang="en-US"/>
              <a:t>6</a:t>
            </a:r>
            <a:r>
              <a:rPr lang="en-US"/>
              <a:t>% because of by default hyper parameters value.</a:t>
            </a:r>
            <a:endParaRPr lang="en-US"/>
          </a:p>
          <a:p>
            <a:r>
              <a:rPr lang="en-US"/>
              <a:t>but after using the gridSearchCv ,our parameters like </a:t>
            </a:r>
            <a:r>
              <a:rPr lang="en-IN" altLang="en-US"/>
              <a:t>C</a:t>
            </a:r>
            <a:r>
              <a:rPr lang="en-US"/>
              <a:t>,m</a:t>
            </a:r>
            <a:r>
              <a:rPr lang="en-IN" altLang="en-US"/>
              <a:t>ax_iter</a:t>
            </a:r>
            <a:r>
              <a:rPr lang="en-US"/>
              <a:t>,</a:t>
            </a:r>
            <a:r>
              <a:rPr lang="en-IN" altLang="en-US"/>
              <a:t>penalty and </a:t>
            </a:r>
            <a:r>
              <a:rPr lang="en-US"/>
              <a:t> </a:t>
            </a:r>
            <a:r>
              <a:rPr lang="en-IN" altLang="en-US"/>
              <a:t>solver ,</a:t>
            </a:r>
            <a:r>
              <a:rPr lang="en-US"/>
              <a:t>we are able to increase our accuracy.</a:t>
            </a:r>
            <a:endParaRPr lang="en-US"/>
          </a:p>
          <a:p>
            <a:endParaRPr lang="en-US"/>
          </a:p>
          <a:p>
            <a:r>
              <a:rPr lang="en-US" b="1" i="1" u="sng"/>
              <a:t>GridSearchCV</a:t>
            </a:r>
            <a:endParaRPr lang="en-US" b="1" i="1" u="sng"/>
          </a:p>
          <a:p>
            <a:pPr>
              <a:buFont typeface="Wingdings" panose="05000000000000000000" charset="0"/>
              <a:buChar char="Ø"/>
            </a:pPr>
            <a:r>
              <a:rPr lang="en-US"/>
              <a:t>GridSearchCV is a function that comes in Scikit-learn’s(or SK-learn) model_selection package.</a:t>
            </a:r>
            <a:endParaRPr lang="en-US"/>
          </a:p>
          <a:p>
            <a:pPr>
              <a:buFont typeface="Wingdings" panose="05000000000000000000" charset="0"/>
              <a:buChar char="Ø"/>
            </a:pPr>
            <a:r>
              <a:rPr lang="en-US"/>
              <a:t> This function helps to loop through predefined hyperparameters and fit our model on our training set.</a:t>
            </a:r>
            <a:endParaRPr lang="en-US"/>
          </a:p>
          <a:p>
            <a:pPr>
              <a:buFont typeface="Wingdings" panose="05000000000000000000" charset="0"/>
              <a:buChar char="Ø"/>
            </a:pPr>
            <a:r>
              <a:rPr lang="en-US"/>
              <a:t> So, in the end, we can select the best parameters from the listed hyperparameters.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rgbClr val="000000"/>
                </a:solidFill>
                <a:latin typeface="+mn-lt"/>
                <a:cs typeface="+mn-lt"/>
                <a:sym typeface="+mn-ea"/>
              </a:rPr>
              <a:t>Contents</a:t>
            </a:r>
            <a:r>
              <a:rPr lang="en-US">
                <a:solidFill>
                  <a:srgbClr val="000000"/>
                </a:solidFill>
                <a:latin typeface="Calibri" panose="020F0502020204030204" charset="0"/>
                <a:cs typeface="Calibri" panose="020F0502020204030204" charset="0"/>
                <a:sym typeface="+mn-ea"/>
              </a:rPr>
              <a:t>	</a:t>
            </a:r>
            <a:endParaRPr lang="en-US"/>
          </a:p>
        </p:txBody>
      </p:sp>
      <p:sp>
        <p:nvSpPr>
          <p:cNvPr id="6" name="Content Placeholder 5"/>
          <p:cNvSpPr/>
          <p:nvPr>
            <p:ph idx="1"/>
          </p:nvPr>
        </p:nvSpPr>
        <p:spPr>
          <a:xfrm>
            <a:off x="838200" y="1586865"/>
            <a:ext cx="10515600" cy="5196205"/>
          </a:xfrm>
        </p:spPr>
        <p:txBody>
          <a:bodyPr>
            <a:noAutofit/>
          </a:bodyPr>
          <a:p>
            <a:r>
              <a:rPr lang="en-US" sz="2100"/>
              <a:t>1	Introduction</a:t>
            </a:r>
            <a:endParaRPr lang="en-US" sz="2100"/>
          </a:p>
          <a:p>
            <a:r>
              <a:rPr lang="en-US" sz="2100"/>
              <a:t>2	Literature Survey</a:t>
            </a:r>
            <a:endParaRPr lang="en-US" sz="2100"/>
          </a:p>
          <a:p>
            <a:r>
              <a:rPr lang="en-US" sz="2100"/>
              <a:t>3	Software Requirements Specification</a:t>
            </a:r>
            <a:endParaRPr lang="en-US" sz="2100"/>
          </a:p>
          <a:p>
            <a:r>
              <a:rPr lang="en-US" sz="2100"/>
              <a:t>4	Requirement Analysis</a:t>
            </a:r>
            <a:endParaRPr lang="en-US" sz="2100"/>
          </a:p>
          <a:p>
            <a:r>
              <a:rPr lang="en-US" sz="2100"/>
              <a:t>5	System Design</a:t>
            </a:r>
            <a:endParaRPr lang="en-US" sz="2100"/>
          </a:p>
          <a:p>
            <a:r>
              <a:rPr lang="en-IN" altLang="en-US" sz="2100"/>
              <a:t>6         Improvements</a:t>
            </a:r>
            <a:endParaRPr lang="en-US" sz="2100"/>
          </a:p>
          <a:p>
            <a:r>
              <a:rPr lang="en-IN" altLang="en-US" sz="2100"/>
              <a:t>7</a:t>
            </a:r>
            <a:r>
              <a:rPr lang="en-US" sz="2100"/>
              <a:t>	System Testing</a:t>
            </a:r>
            <a:endParaRPr lang="en-US" sz="2100"/>
          </a:p>
          <a:p>
            <a:r>
              <a:rPr lang="en-IN" altLang="en-US" sz="2100"/>
              <a:t>8</a:t>
            </a:r>
            <a:r>
              <a:rPr lang="en-US" sz="2100"/>
              <a:t>	Project Planning</a:t>
            </a:r>
            <a:endParaRPr lang="en-US" sz="2100"/>
          </a:p>
          <a:p>
            <a:r>
              <a:rPr lang="en-IN" altLang="en-US" sz="2100"/>
              <a:t>9</a:t>
            </a:r>
            <a:r>
              <a:rPr lang="en-US" sz="2100"/>
              <a:t>	Implementation</a:t>
            </a:r>
            <a:endParaRPr lang="en-US" sz="2100"/>
          </a:p>
          <a:p>
            <a:r>
              <a:rPr lang="en-IN" altLang="en-US" sz="2100"/>
              <a:t>10</a:t>
            </a:r>
            <a:r>
              <a:rPr lang="en-US" sz="2100"/>
              <a:t>	Screenshots of Project</a:t>
            </a:r>
            <a:endParaRPr lang="en-US" sz="2100"/>
          </a:p>
          <a:p>
            <a:r>
              <a:rPr lang="en-US" sz="2100"/>
              <a:t>1</a:t>
            </a:r>
            <a:r>
              <a:rPr lang="en-IN" altLang="en-US" sz="2100"/>
              <a:t>1</a:t>
            </a:r>
            <a:r>
              <a:rPr lang="en-US" sz="2100"/>
              <a:t>       Conclusion and Future Scope</a:t>
            </a:r>
            <a:endParaRPr lang="en-US" sz="2100"/>
          </a:p>
          <a:p>
            <a:r>
              <a:rPr lang="en-US" sz="2100"/>
              <a:t>1</a:t>
            </a:r>
            <a:r>
              <a:rPr lang="en-IN" altLang="en-US" sz="2100"/>
              <a:t>2</a:t>
            </a:r>
            <a:r>
              <a:rPr lang="en-US" sz="2100"/>
              <a:t>       References</a:t>
            </a:r>
            <a:endParaRPr lang="en-US"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2965"/>
          </a:xfrm>
        </p:spPr>
        <p:txBody>
          <a:bodyPr/>
          <a:p>
            <a:r>
              <a:rPr lang="en-IN" altLang="en-US"/>
              <a:t>Hyperparameters Exaplained:</a:t>
            </a:r>
            <a:endParaRPr lang="en-IN" altLang="en-US"/>
          </a:p>
        </p:txBody>
      </p:sp>
      <p:sp>
        <p:nvSpPr>
          <p:cNvPr id="3" name="Content Placeholder 2"/>
          <p:cNvSpPr>
            <a:spLocks noGrp="1"/>
          </p:cNvSpPr>
          <p:nvPr>
            <p:ph sz="half" idx="1"/>
          </p:nvPr>
        </p:nvSpPr>
        <p:spPr>
          <a:xfrm>
            <a:off x="838200" y="1362075"/>
            <a:ext cx="10678795" cy="5407660"/>
          </a:xfrm>
        </p:spPr>
        <p:txBody>
          <a:bodyPr>
            <a:normAutofit fontScale="70000"/>
          </a:bodyPr>
          <a:p>
            <a:pPr marL="0" indent="0">
              <a:buFont typeface="Wingdings" panose="05000000000000000000" charset="0"/>
              <a:buNone/>
            </a:pPr>
            <a:r>
              <a:rPr lang="en-IN" altLang="en-US" sz="2855" b="1" i="1"/>
              <a:t>1.</a:t>
            </a:r>
            <a:r>
              <a:rPr lang="en-US" sz="2855" b="1" i="1"/>
              <a:t>C</a:t>
            </a:r>
            <a:r>
              <a:rPr lang="en-IN" altLang="en-US" sz="2855" b="1" i="1"/>
              <a:t>:Float,default=1.</a:t>
            </a:r>
            <a:r>
              <a:rPr lang="en-IN" altLang="en-US"/>
              <a:t>0</a:t>
            </a:r>
            <a:endParaRPr lang="en-US"/>
          </a:p>
          <a:p>
            <a:pPr>
              <a:buFont typeface="Wingdings" panose="05000000000000000000" charset="0"/>
              <a:buChar char="Ø"/>
            </a:pPr>
            <a:r>
              <a:rPr lang="en-US" sz="2570"/>
              <a:t>Inverse regularization parameter - A control variable that retains strength modification of Regularization by being inversely positioned to the Lambda regulator.</a:t>
            </a:r>
            <a:endParaRPr lang="en-US" sz="2570"/>
          </a:p>
          <a:p>
            <a:pPr>
              <a:buFont typeface="Wingdings" panose="05000000000000000000" charset="0"/>
              <a:buChar char="Ø"/>
            </a:pPr>
            <a:r>
              <a:rPr lang="en-US" sz="2570"/>
              <a:t>It’s a penalty term, meant to disincentivize and regulate against Overfitting.</a:t>
            </a:r>
            <a:endParaRPr lang="en-US" sz="2570"/>
          </a:p>
          <a:p>
            <a:pPr>
              <a:buFont typeface="Wingdings" panose="05000000000000000000" charset="0"/>
              <a:buChar char="Ø"/>
            </a:pPr>
            <a:r>
              <a:rPr lang="en-US" sz="2570"/>
              <a:t>It  basically means - the amount of variables that are not being constricted and controlled - in the regularization process of the Regression.</a:t>
            </a:r>
            <a:endParaRPr lang="en-US" sz="2570"/>
          </a:p>
          <a:p>
            <a:pPr>
              <a:buFont typeface="Wingdings" panose="05000000000000000000" charset="0"/>
              <a:buChar char="Ø"/>
            </a:pPr>
            <a:r>
              <a:rPr lang="en-US" sz="2570"/>
              <a:t>The parameter C is the the inverse of regularization strength in Logistic Regression. </a:t>
            </a:r>
            <a:endParaRPr lang="en-US" sz="2570"/>
          </a:p>
          <a:p>
            <a:pPr>
              <a:buFont typeface="Wingdings" panose="05000000000000000000" charset="0"/>
              <a:buChar char="Ø"/>
            </a:pPr>
            <a:r>
              <a:rPr lang="en-US" sz="2570"/>
              <a:t>Regularization is applying a penalty to increasing the magnitude of parameter values in order to reduce overfitting. </a:t>
            </a:r>
            <a:endParaRPr lang="en-US" sz="2570"/>
          </a:p>
          <a:p>
            <a:pPr>
              <a:buFont typeface="Wingdings" panose="05000000000000000000" charset="0"/>
              <a:buChar char="Ø"/>
            </a:pPr>
            <a:r>
              <a:rPr lang="en-US" sz="2570"/>
              <a:t>When you train a model such as a logistic regression model, you are choosing parameters that give you the best fit to the data. </a:t>
            </a:r>
            <a:endParaRPr lang="en-US" sz="2570"/>
          </a:p>
          <a:p>
            <a:pPr>
              <a:buFont typeface="Wingdings" panose="05000000000000000000" charset="0"/>
              <a:buChar char="Ø"/>
            </a:pPr>
            <a:r>
              <a:rPr lang="en-US" sz="2570"/>
              <a:t>This means minimizing the error between what the model predicts for your dependent variable given your data compared to what your dependent variable actually is.</a:t>
            </a:r>
            <a:endParaRPr lang="en-US" sz="2570"/>
          </a:p>
          <a:p>
            <a:pPr>
              <a:buFont typeface="Wingdings" panose="05000000000000000000" charset="0"/>
              <a:buChar char="Ø"/>
            </a:pPr>
            <a:r>
              <a:rPr lang="en-US" sz="2570"/>
              <a:t>The problem comes when you have a lot of parameters (a lot of independent variables) but not too much data,so we have used C parameter.</a:t>
            </a:r>
            <a:endParaRPr lang="en-US" sz="257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a:t>
            </a:r>
            <a:endParaRPr lang="en-IN" altLang="en-US"/>
          </a:p>
        </p:txBody>
      </p:sp>
      <p:sp>
        <p:nvSpPr>
          <p:cNvPr id="3" name="Content Placeholder 2"/>
          <p:cNvSpPr>
            <a:spLocks noGrp="1"/>
          </p:cNvSpPr>
          <p:nvPr>
            <p:ph sz="half" idx="1"/>
          </p:nvPr>
        </p:nvSpPr>
        <p:spPr>
          <a:xfrm>
            <a:off x="838200" y="1287145"/>
            <a:ext cx="10515600" cy="5570855"/>
          </a:xfrm>
        </p:spPr>
        <p:txBody>
          <a:bodyPr>
            <a:normAutofit fontScale="25000"/>
          </a:bodyPr>
          <a:p>
            <a:pPr marL="0" indent="0">
              <a:buNone/>
            </a:pPr>
            <a:r>
              <a:rPr lang="en-IN" altLang="en-US" sz="8000" b="1" i="1"/>
              <a:t>2.</a:t>
            </a:r>
            <a:r>
              <a:rPr lang="en-US" sz="8000" b="1" i="1"/>
              <a:t>max_iter:int, default=100</a:t>
            </a:r>
            <a:endParaRPr lang="en-US" sz="8000" b="1" i="1"/>
          </a:p>
          <a:p>
            <a:pPr>
              <a:buFont typeface="Wingdings" panose="05000000000000000000" charset="0"/>
              <a:buChar char="Ø"/>
            </a:pPr>
            <a:r>
              <a:rPr lang="en-US" sz="7200"/>
              <a:t>Maximum number of iterations taken for the solvers to converge.</a:t>
            </a:r>
            <a:endParaRPr lang="en-US" sz="7200"/>
          </a:p>
          <a:p>
            <a:pPr marL="0" indent="0">
              <a:buNone/>
            </a:pPr>
            <a:r>
              <a:rPr lang="en-IN" altLang="en-US" sz="8000" b="1" i="1"/>
              <a:t>3.</a:t>
            </a:r>
            <a:r>
              <a:rPr lang="en-US" sz="8000" b="1" i="1"/>
              <a:t>penalty{‘l1’, ‘l2’, ‘elasticnet’, ‘none’}, default=’l2’</a:t>
            </a:r>
            <a:endParaRPr lang="en-US" sz="8000" b="1" i="1"/>
          </a:p>
          <a:p>
            <a:pPr>
              <a:buFont typeface="Wingdings" panose="05000000000000000000" charset="0"/>
              <a:buChar char="Ø"/>
            </a:pPr>
            <a:r>
              <a:rPr lang="en-US" sz="7200"/>
              <a:t>Used to specify the norm used in the penalization. </a:t>
            </a:r>
            <a:endParaRPr lang="en-US" sz="7200"/>
          </a:p>
          <a:p>
            <a:pPr>
              <a:buFont typeface="Wingdings" panose="05000000000000000000" charset="0"/>
              <a:buChar char="Ø"/>
            </a:pPr>
            <a:r>
              <a:rPr lang="en-US" sz="7200"/>
              <a:t>The ‘newton-cg’, ‘sag’ and ‘lbfgs’ solvers support only l2 penalties.</a:t>
            </a:r>
            <a:endParaRPr lang="en-US" sz="7200"/>
          </a:p>
          <a:p>
            <a:pPr>
              <a:buFont typeface="Wingdings" panose="05000000000000000000" charset="0"/>
              <a:buChar char="Ø"/>
            </a:pPr>
            <a:r>
              <a:rPr lang="en-US" sz="7200"/>
              <a:t> ‘elasticnet’ is only supported by the ‘saga’ solver.</a:t>
            </a:r>
            <a:endParaRPr lang="en-US" sz="7200"/>
          </a:p>
          <a:p>
            <a:pPr>
              <a:buFont typeface="Wingdings" panose="05000000000000000000" charset="0"/>
              <a:buChar char="Ø"/>
            </a:pPr>
            <a:r>
              <a:rPr lang="en-US" sz="7200"/>
              <a:t> If ‘none’ (not supported by the liblinear solver), no regularization is applied.</a:t>
            </a:r>
            <a:endParaRPr lang="en-US" sz="7200"/>
          </a:p>
          <a:p>
            <a:pPr marL="0" indent="0">
              <a:buNone/>
            </a:pPr>
            <a:r>
              <a:rPr lang="en-IN" altLang="en-US" sz="8000" b="1" i="1"/>
              <a:t>4.</a:t>
            </a:r>
            <a:r>
              <a:rPr lang="en-US" sz="8000" b="1" i="1"/>
              <a:t>solver:{‘newton-cg’, ‘lbfgs’, ‘liblinear’, ‘sag’, ‘saga’}, default=’lbfgs’</a:t>
            </a:r>
            <a:endParaRPr lang="en-US" sz="8000" b="1" i="1"/>
          </a:p>
          <a:p>
            <a:pPr>
              <a:buFont typeface="Wingdings" panose="05000000000000000000" charset="0"/>
              <a:buChar char="Ø"/>
            </a:pPr>
            <a:r>
              <a:rPr lang="en-US" sz="7200"/>
              <a:t>Algorithm to use in the optimization problem.</a:t>
            </a:r>
            <a:endParaRPr lang="en-US" sz="7200"/>
          </a:p>
          <a:p>
            <a:pPr>
              <a:buFont typeface="Wingdings" panose="05000000000000000000" charset="0"/>
              <a:buChar char="Ø"/>
            </a:pPr>
            <a:r>
              <a:rPr lang="en-US" sz="7200"/>
              <a:t>For small datasets, ‘liblinear’ is a good choice, whereas ‘sag’ and ‘saga’ are faster for large ones.</a:t>
            </a:r>
            <a:endParaRPr lang="en-US" sz="7200"/>
          </a:p>
          <a:p>
            <a:pPr>
              <a:buFont typeface="Wingdings" panose="05000000000000000000" charset="0"/>
              <a:buChar char="Ø"/>
            </a:pPr>
            <a:r>
              <a:rPr lang="en-US" sz="7200"/>
              <a:t>‘newton-cg’, ‘lbfgs’, ‘sag’ and ‘saga’ handle L2 or no penalty</a:t>
            </a:r>
            <a:endParaRPr lang="en-US" sz="7200"/>
          </a:p>
          <a:p>
            <a:pPr>
              <a:buFont typeface="Wingdings" panose="05000000000000000000" charset="0"/>
              <a:buChar char="Ø"/>
            </a:pPr>
            <a:r>
              <a:rPr lang="en-US" sz="7200"/>
              <a:t>‘liblinear’ and ‘saga’ also handle L1 penalty</a:t>
            </a:r>
            <a:endParaRPr lang="en-US" sz="7200"/>
          </a:p>
          <a:p>
            <a:pPr>
              <a:buFont typeface="Wingdings" panose="05000000000000000000" charset="0"/>
              <a:buChar char="Ø"/>
            </a:pPr>
            <a:r>
              <a:rPr lang="en-US" sz="7200"/>
              <a:t>‘saga’ also supports ‘elasticnet’ penalty</a:t>
            </a:r>
            <a:endParaRPr lang="en-US" sz="7200"/>
          </a:p>
          <a:p>
            <a:pPr>
              <a:buFont typeface="Wingdings" panose="05000000000000000000" charset="0"/>
              <a:buChar char="Ø"/>
            </a:pPr>
            <a:r>
              <a:rPr lang="en-US" sz="7200"/>
              <a:t>‘liblinear’ does not support setting penalty='none'</a:t>
            </a:r>
            <a:endParaRPr lang="en-US" sz="7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a:t>
            </a:r>
            <a:endParaRPr lang="en-IN" altLang="en-US"/>
          </a:p>
        </p:txBody>
      </p:sp>
      <p:sp>
        <p:nvSpPr>
          <p:cNvPr id="3" name="Content Placeholder 2"/>
          <p:cNvSpPr>
            <a:spLocks noGrp="1"/>
          </p:cNvSpPr>
          <p:nvPr>
            <p:ph sz="half" idx="1"/>
          </p:nvPr>
        </p:nvSpPr>
        <p:spPr>
          <a:xfrm>
            <a:off x="838200" y="1825625"/>
            <a:ext cx="10624820" cy="4351655"/>
          </a:xfrm>
        </p:spPr>
        <p:txBody>
          <a:bodyPr>
            <a:normAutofit/>
          </a:bodyPr>
          <a:p>
            <a:pPr marL="0" indent="0">
              <a:buNone/>
            </a:pPr>
            <a:r>
              <a:rPr lang="en-IN" altLang="en-US" b="1" i="1">
                <a:sym typeface="+mn-ea"/>
              </a:rPr>
              <a:t>5.</a:t>
            </a:r>
            <a:r>
              <a:rPr lang="en-US" b="1" i="1">
                <a:sym typeface="+mn-ea"/>
              </a:rPr>
              <a:t>param_grid:dict or list of dictionaries</a:t>
            </a:r>
            <a:endParaRPr lang="en-US" b="1" i="1"/>
          </a:p>
          <a:p>
            <a:pPr>
              <a:buFont typeface="Wingdings" panose="05000000000000000000" charset="0"/>
              <a:buChar char="Ø"/>
            </a:pPr>
            <a:r>
              <a:rPr lang="en-US">
                <a:sym typeface="+mn-ea"/>
              </a:rPr>
              <a:t>Dictionary with parameters names (str) as keys and lists of parameter settings to try as values, or a list of such dictionaries, in which case the grids spanned by each dictionary in the list are explored.</a:t>
            </a:r>
            <a:endParaRPr lang="en-US"/>
          </a:p>
          <a:p>
            <a:pPr>
              <a:buFont typeface="Wingdings" panose="05000000000000000000" charset="0"/>
              <a:buChar char="Ø"/>
            </a:pPr>
            <a:r>
              <a:rPr lang="en-US">
                <a:sym typeface="+mn-ea"/>
              </a:rPr>
              <a:t> This enables searching over any sequence of parameter settings.</a:t>
            </a:r>
            <a:endParaRPr lang="en-US"/>
          </a:p>
          <a:p>
            <a:pPr>
              <a:buFont typeface="Wingdings" panose="05000000000000000000" charset="0"/>
              <a:buChar char="Ø"/>
            </a:pPr>
            <a:r>
              <a:rPr lang="en-US" b="1">
                <a:sym typeface="+mn-ea"/>
              </a:rPr>
              <a:t>Finally,by gridSearchCv algorithm,we got the best  hyper parameter combination as  </a:t>
            </a:r>
            <a:endParaRPr lang="en-US" b="1"/>
          </a:p>
          <a:p>
            <a:pPr>
              <a:buFont typeface="Wingdings" panose="05000000000000000000" charset="0"/>
              <a:buChar char="Ø"/>
            </a:pPr>
            <a:r>
              <a:rPr lang="en-US" b="1">
                <a:sym typeface="+mn-ea"/>
              </a:rPr>
              <a:t>Best Hyper Parameters: {'C': 10, 'max_iter': 100, 'penalty': 'l2', 'solver': 'newton-cg'}</a:t>
            </a:r>
            <a:endParaRPr lang="en-US" b="1">
              <a:sym typeface="+mn-ea"/>
            </a:endParaRP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fontScale="90000"/>
          </a:bodyPr>
          <a:p>
            <a:pPr algn="ctr"/>
            <a:r>
              <a:rPr lang="en-US" b="1"/>
              <a:t>NAIVE BAYES :</a:t>
            </a:r>
            <a:endParaRPr lang="en-US" b="1"/>
          </a:p>
          <a:p>
            <a:pPr marL="0" indent="0" algn="ctr">
              <a:buNone/>
            </a:pPr>
            <a:r>
              <a:rPr lang="en-US"/>
              <a:t>Naive Bayes classifier is a straightforward and powerful algorithm for the classification task. Even if we are working on a data set with millions of records with some attributes, it is suggested to try Naive Bayes approach. Naive Bayes classifier gives great results when we use it for textual data analysis. Such as Natural Language Processing.</a:t>
            </a:r>
            <a:endParaRPr lang="en-US"/>
          </a:p>
          <a:p>
            <a:pPr marL="0" indent="0">
              <a:buNone/>
            </a:pPr>
            <a:endParaRPr lang="en-US"/>
          </a:p>
        </p:txBody>
      </p:sp>
      <p:pic>
        <p:nvPicPr>
          <p:cNvPr id="5" name="Content Placeholder 4" descr="1_39U1Ln3tSdFqsfQy6ndxOA"/>
          <p:cNvPicPr>
            <a:picLocks noChangeAspect="1"/>
          </p:cNvPicPr>
          <p:nvPr>
            <p:ph sz="half" idx="2"/>
          </p:nvPr>
        </p:nvPicPr>
        <p:blipFill>
          <a:blip r:embed="rId1"/>
          <a:srcRect t="37422"/>
          <a:stretch>
            <a:fillRect/>
          </a:stretch>
        </p:blipFill>
        <p:spPr>
          <a:xfrm>
            <a:off x="6172200" y="2523490"/>
            <a:ext cx="5181600" cy="23641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8360" y="365125"/>
            <a:ext cx="10515600" cy="1325563"/>
          </a:xfrm>
        </p:spPr>
        <p:txBody>
          <a:bodyPr/>
          <a:p>
            <a:r>
              <a:rPr lang="en-IN" altLang="en-US"/>
              <a:t>Hyperparameter Tuning of Naive Bayes</a:t>
            </a:r>
            <a:endParaRPr lang="en-IN" altLang="en-US"/>
          </a:p>
        </p:txBody>
      </p:sp>
      <p:sp>
        <p:nvSpPr>
          <p:cNvPr id="3" name="Content Placeholder 2"/>
          <p:cNvSpPr>
            <a:spLocks noGrp="1"/>
          </p:cNvSpPr>
          <p:nvPr>
            <p:ph sz="half" idx="1"/>
          </p:nvPr>
        </p:nvSpPr>
        <p:spPr>
          <a:xfrm>
            <a:off x="838200" y="1825625"/>
            <a:ext cx="10678795" cy="4351655"/>
          </a:xfrm>
        </p:spPr>
        <p:txBody>
          <a:bodyPr>
            <a:normAutofit fontScale="70000"/>
          </a:bodyPr>
          <a:p>
            <a:r>
              <a:rPr lang="en-US"/>
              <a:t>Before hyper parameter  optimization ,accuracy was </a:t>
            </a:r>
            <a:r>
              <a:rPr lang="en-IN" altLang="en-US"/>
              <a:t>61</a:t>
            </a:r>
            <a:r>
              <a:rPr lang="en-US"/>
              <a:t>%</a:t>
            </a:r>
            <a:endParaRPr lang="en-US"/>
          </a:p>
          <a:p>
            <a:r>
              <a:rPr lang="en-US"/>
              <a:t>after hyper parameter optimization by gridSearchCv algorithm,accuracy is </a:t>
            </a:r>
            <a:r>
              <a:rPr lang="en-IN" altLang="en-US"/>
              <a:t>65</a:t>
            </a:r>
            <a:r>
              <a:rPr lang="en-US"/>
              <a:t>%</a:t>
            </a:r>
            <a:endParaRPr lang="en-US"/>
          </a:p>
          <a:p>
            <a:r>
              <a:rPr lang="en-US"/>
              <a:t>Previously the accuracy was </a:t>
            </a:r>
            <a:r>
              <a:rPr lang="en-IN" altLang="en-US"/>
              <a:t>61</a:t>
            </a:r>
            <a:r>
              <a:rPr lang="en-US"/>
              <a:t>% because of by default hyper parameters value.</a:t>
            </a:r>
            <a:endParaRPr lang="en-US"/>
          </a:p>
          <a:p>
            <a:r>
              <a:rPr lang="en-US"/>
              <a:t>but after using the gridSearchCv ,our parameters like </a:t>
            </a:r>
            <a:r>
              <a:rPr lang="en-IN" altLang="en-US"/>
              <a:t>alpha ,</a:t>
            </a:r>
            <a:r>
              <a:rPr lang="en-US"/>
              <a:t>we are able to increase our accuracy.</a:t>
            </a:r>
            <a:endParaRPr lang="en-US"/>
          </a:p>
          <a:p>
            <a:endParaRPr lang="en-US"/>
          </a:p>
          <a:p>
            <a:r>
              <a:rPr lang="en-US" b="1" i="1" u="sng"/>
              <a:t>GridSearchCV</a:t>
            </a:r>
            <a:endParaRPr lang="en-US" b="1" i="1" u="sng"/>
          </a:p>
          <a:p>
            <a:pPr>
              <a:buFont typeface="Wingdings" panose="05000000000000000000" charset="0"/>
              <a:buChar char="Ø"/>
            </a:pPr>
            <a:r>
              <a:rPr lang="en-US"/>
              <a:t>GridSearchCV is a function that comes in Scikit-learn’s(or SK-learn) model_selection package.</a:t>
            </a:r>
            <a:endParaRPr lang="en-US"/>
          </a:p>
          <a:p>
            <a:pPr>
              <a:buFont typeface="Wingdings" panose="05000000000000000000" charset="0"/>
              <a:buChar char="Ø"/>
            </a:pPr>
            <a:r>
              <a:rPr lang="en-US"/>
              <a:t> This function helps to loop through predefined hyperparameters and fit our model on our training set.</a:t>
            </a:r>
            <a:endParaRPr lang="en-US"/>
          </a:p>
          <a:p>
            <a:pPr>
              <a:buFont typeface="Wingdings" panose="05000000000000000000" charset="0"/>
              <a:buChar char="Ø"/>
            </a:pPr>
            <a:r>
              <a:rPr lang="en-US"/>
              <a:t> So, in the end, we can select the best parameters from the listed hyperparameters.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7100"/>
          </a:xfrm>
        </p:spPr>
        <p:txBody>
          <a:bodyPr/>
          <a:p>
            <a:r>
              <a:rPr lang="en-IN" altLang="en-US"/>
              <a:t>Hyper parameters Explained:</a:t>
            </a:r>
            <a:endParaRPr lang="en-IN" altLang="en-US"/>
          </a:p>
        </p:txBody>
      </p:sp>
      <p:sp>
        <p:nvSpPr>
          <p:cNvPr id="3" name="Content Placeholder 2"/>
          <p:cNvSpPr>
            <a:spLocks noGrp="1"/>
          </p:cNvSpPr>
          <p:nvPr>
            <p:ph sz="half" idx="1"/>
          </p:nvPr>
        </p:nvSpPr>
        <p:spPr>
          <a:xfrm>
            <a:off x="838200" y="1405890"/>
            <a:ext cx="10516235" cy="5363845"/>
          </a:xfrm>
        </p:spPr>
        <p:txBody>
          <a:bodyPr>
            <a:normAutofit/>
          </a:bodyPr>
          <a:p>
            <a:pPr marL="0" indent="0">
              <a:buNone/>
            </a:pPr>
            <a:r>
              <a:rPr lang="en-IN" altLang="en-US" sz="2400" b="1" i="1"/>
              <a:t>1.</a:t>
            </a:r>
            <a:r>
              <a:rPr lang="en-US" sz="2400" b="1" i="1"/>
              <a:t>apha:float, default=1.0</a:t>
            </a:r>
            <a:endParaRPr lang="en-US" sz="2400" b="1" i="1"/>
          </a:p>
          <a:p>
            <a:pPr>
              <a:buFont typeface="Wingdings" panose="05000000000000000000" charset="0"/>
              <a:buChar char="Ø"/>
            </a:pPr>
            <a:r>
              <a:rPr lang="en-US" sz="1600"/>
              <a:t>Additive (Laplace/Lidstone) smoothing parameter (0 for no smoothing).</a:t>
            </a:r>
            <a:endParaRPr lang="en-US" sz="1600"/>
          </a:p>
          <a:p>
            <a:pPr>
              <a:buFont typeface="Wingdings" panose="05000000000000000000" charset="0"/>
              <a:buChar char="Ø"/>
            </a:pPr>
            <a:r>
              <a:rPr lang="en-US" sz="1600"/>
              <a:t>the alpha parameter is what is known as a hyperparameter; i.e. a parameter that controls the form of the model itself. </a:t>
            </a:r>
            <a:endParaRPr lang="en-US" sz="1600"/>
          </a:p>
          <a:p>
            <a:pPr>
              <a:buFont typeface="Wingdings" panose="05000000000000000000" charset="0"/>
              <a:buChar char="Ø"/>
            </a:pPr>
            <a:r>
              <a:rPr lang="en-US" sz="1600"/>
              <a:t>In most cases, the best way to determine optimal values for hyperparameters is through a grid search over possible parameter values, </a:t>
            </a:r>
            <a:endParaRPr lang="en-US" sz="1600"/>
          </a:p>
          <a:p>
            <a:pPr>
              <a:buFont typeface="Wingdings" panose="05000000000000000000" charset="0"/>
              <a:buChar char="Ø"/>
            </a:pPr>
            <a:r>
              <a:rPr lang="en-US" sz="1600"/>
              <a:t>using cross validation to evaluate the performance of the model on your data at each value. </a:t>
            </a:r>
            <a:endParaRPr lang="en-US" sz="1600"/>
          </a:p>
          <a:p>
            <a:pPr marL="0" indent="0">
              <a:buNone/>
            </a:pPr>
            <a:r>
              <a:rPr lang="en-IN" altLang="en-US" sz="2000" b="1" i="1">
                <a:sym typeface="+mn-ea"/>
              </a:rPr>
              <a:t>2.</a:t>
            </a:r>
            <a:r>
              <a:rPr lang="en-US" sz="2000" b="1" i="1">
                <a:sym typeface="+mn-ea"/>
              </a:rPr>
              <a:t>param_grid:dict or list of dictionaries</a:t>
            </a:r>
            <a:endParaRPr lang="en-US" sz="1600" b="1" i="1"/>
          </a:p>
          <a:p>
            <a:pPr>
              <a:buFont typeface="Wingdings" panose="05000000000000000000" charset="0"/>
              <a:buChar char="Ø"/>
            </a:pPr>
            <a:r>
              <a:rPr lang="en-US" sz="1600">
                <a:sym typeface="+mn-ea"/>
              </a:rPr>
              <a:t>Dictionary with parameters names (str) as keys and lists of parameter settings to try as values, or a list of such dictionaries, in which case the grids spanned by each dictionary in the list are explored.</a:t>
            </a:r>
            <a:endParaRPr lang="en-US" sz="1600"/>
          </a:p>
          <a:p>
            <a:pPr>
              <a:buFont typeface="Wingdings" panose="05000000000000000000" charset="0"/>
              <a:buChar char="Ø"/>
            </a:pPr>
            <a:r>
              <a:rPr lang="en-US" sz="1600">
                <a:sym typeface="+mn-ea"/>
              </a:rPr>
              <a:t> This enables searching over any sequence of parameter settings.</a:t>
            </a:r>
            <a:endParaRPr lang="en-US" sz="1600"/>
          </a:p>
          <a:p>
            <a:pPr marL="0" indent="0">
              <a:buNone/>
            </a:pPr>
            <a:r>
              <a:rPr lang="en-IN" altLang="en-US" sz="2000" b="1" i="1">
                <a:sym typeface="+mn-ea"/>
              </a:rPr>
              <a:t>3.</a:t>
            </a:r>
            <a:r>
              <a:rPr lang="en-US" sz="2000" b="1" i="1">
                <a:sym typeface="+mn-ea"/>
              </a:rPr>
              <a:t>best_params_dict</a:t>
            </a:r>
            <a:endParaRPr lang="en-US" sz="2000" b="1" i="1"/>
          </a:p>
          <a:p>
            <a:pPr>
              <a:buFont typeface="Wingdings" panose="05000000000000000000" charset="0"/>
              <a:buChar char="Ø"/>
            </a:pPr>
            <a:r>
              <a:rPr lang="en-US" sz="1800">
                <a:sym typeface="+mn-ea"/>
              </a:rPr>
              <a:t>Parameter setting that gave the best results on the hold out data.</a:t>
            </a:r>
            <a:endParaRPr lang="en-US" sz="1800"/>
          </a:p>
          <a:p>
            <a:pPr>
              <a:buFont typeface="Wingdings" panose="05000000000000000000" charset="0"/>
              <a:buChar char="Ø"/>
            </a:pPr>
            <a:r>
              <a:rPr lang="en-US" sz="1600" b="1">
                <a:sym typeface="+mn-ea"/>
              </a:rPr>
              <a:t>Finally,by gridSearchCv algorithm,we got the best  hyper parameter combination as  </a:t>
            </a:r>
            <a:endParaRPr lang="en-US" sz="1600" b="1"/>
          </a:p>
          <a:p>
            <a:pPr>
              <a:buFont typeface="Wingdings" panose="05000000000000000000" charset="0"/>
              <a:buChar char="Ø"/>
            </a:pPr>
            <a:r>
              <a:rPr lang="en-US" sz="1600" b="1"/>
              <a:t>{'alpha': 10.0}</a:t>
            </a:r>
            <a:endParaRPr lang="en-US" sz="1600" b="1"/>
          </a:p>
          <a:p>
            <a:pPr marL="0" indent="0">
              <a:buNone/>
            </a:pP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Random Forest</a:t>
            </a:r>
            <a:endParaRPr lang="en-IN" altLang="en-US"/>
          </a:p>
        </p:txBody>
      </p:sp>
      <p:sp>
        <p:nvSpPr>
          <p:cNvPr id="3" name="Content Placeholder 2"/>
          <p:cNvSpPr>
            <a:spLocks noGrp="1"/>
          </p:cNvSpPr>
          <p:nvPr>
            <p:ph sz="half" idx="1"/>
          </p:nvPr>
        </p:nvSpPr>
        <p:spPr/>
        <p:txBody>
          <a:bodyPr/>
          <a:p>
            <a:r>
              <a:rPr lang="en-US"/>
              <a:t>Random forests or random decision forests are an ensemble learning method for classification, regression and other tasks that operate by constructing a multitude of decision trees at training time and outputting the class that is the mode of the classes or mean/average prediction of the individual trees.</a:t>
            </a:r>
            <a:endParaRPr lang="en-US"/>
          </a:p>
        </p:txBody>
      </p:sp>
      <p:pic>
        <p:nvPicPr>
          <p:cNvPr id="7" name="Content Placeholder 6" descr="RFC"/>
          <p:cNvPicPr>
            <a:picLocks noChangeAspect="1"/>
          </p:cNvPicPr>
          <p:nvPr>
            <p:ph sz="half" idx="2"/>
          </p:nvPr>
        </p:nvPicPr>
        <p:blipFill>
          <a:blip r:embed="rId1"/>
          <a:stretch>
            <a:fillRect/>
          </a:stretch>
        </p:blipFill>
        <p:spPr>
          <a:xfrm>
            <a:off x="6172200" y="2000250"/>
            <a:ext cx="5181600" cy="37515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3920"/>
          </a:xfrm>
        </p:spPr>
        <p:txBody>
          <a:bodyPr/>
          <a:p>
            <a:r>
              <a:rPr lang="en-IN" altLang="en-US"/>
              <a:t>Hyperparameter Tuning for Random Forest</a:t>
            </a:r>
            <a:endParaRPr lang="en-IN" altLang="en-US"/>
          </a:p>
        </p:txBody>
      </p:sp>
      <p:sp>
        <p:nvSpPr>
          <p:cNvPr id="3" name="Content Placeholder 2"/>
          <p:cNvSpPr>
            <a:spLocks noGrp="1"/>
          </p:cNvSpPr>
          <p:nvPr>
            <p:ph sz="half" idx="1"/>
          </p:nvPr>
        </p:nvSpPr>
        <p:spPr>
          <a:xfrm>
            <a:off x="838200" y="1373505"/>
            <a:ext cx="11023600" cy="5332095"/>
          </a:xfrm>
        </p:spPr>
        <p:txBody>
          <a:bodyPr/>
          <a:p>
            <a:r>
              <a:rPr lang="en-US" sz="1800"/>
              <a:t>Before hyper parameter  optimization ,accuracy was 79%</a:t>
            </a:r>
            <a:endParaRPr lang="en-US" sz="1800"/>
          </a:p>
          <a:p>
            <a:r>
              <a:rPr lang="en-US" sz="1800"/>
              <a:t>after hyper parameter optimization by gridSearchCv algorithm,accuracy is 81%</a:t>
            </a:r>
            <a:endParaRPr lang="en-US" sz="1800"/>
          </a:p>
          <a:p>
            <a:r>
              <a:rPr lang="en-US" sz="1800"/>
              <a:t>Previously the accuracy was 7</a:t>
            </a:r>
            <a:r>
              <a:rPr lang="en-IN" altLang="en-US" sz="1800"/>
              <a:t>9</a:t>
            </a:r>
            <a:r>
              <a:rPr lang="en-US" sz="1800"/>
              <a:t>% because of default hyper parameters value.</a:t>
            </a:r>
            <a:endParaRPr lang="en-US" sz="1800"/>
          </a:p>
          <a:p>
            <a:pPr marL="0" indent="0">
              <a:buNone/>
            </a:pPr>
            <a:endParaRPr lang="en-US" sz="1800"/>
          </a:p>
          <a:p>
            <a:pPr marL="0" indent="0">
              <a:buNone/>
            </a:pPr>
            <a:r>
              <a:rPr lang="en-IN" altLang="en-US" sz="1800" b="1" i="1" u="sng"/>
              <a:t>Hyperparameters Exaplained:</a:t>
            </a:r>
            <a:endParaRPr lang="en-IN" altLang="en-US" sz="1800" b="1" i="1"/>
          </a:p>
          <a:p>
            <a:pPr marL="0" indent="0">
              <a:buNone/>
            </a:pPr>
            <a:r>
              <a:rPr lang="en-IN" altLang="en-US" sz="1800" b="1" i="1"/>
              <a:t>1.Criterion:['gini','entropy']</a:t>
            </a:r>
            <a:endParaRPr lang="en-IN" altLang="en-US" sz="1800" b="1" i="1"/>
          </a:p>
          <a:p>
            <a:pPr>
              <a:buFont typeface="Wingdings" panose="05000000000000000000" charset="0"/>
              <a:buChar char="Ø"/>
            </a:pPr>
            <a:r>
              <a:rPr lang="en-IN" altLang="en-US" sz="1800"/>
              <a:t>The criteria with which to split on each node (Gini or Entropy for a classification task, or the MSE or MAE for regression)</a:t>
            </a:r>
            <a:endParaRPr lang="en-IN" altLang="en-US" sz="1800"/>
          </a:p>
          <a:p>
            <a:pPr>
              <a:buFont typeface="Wingdings" panose="05000000000000000000" charset="0"/>
              <a:buChar char="Ø"/>
            </a:pPr>
            <a:endParaRPr lang="en-IN" altLang="en-US" sz="1600"/>
          </a:p>
          <a:p>
            <a:pPr>
              <a:buNone/>
            </a:pPr>
            <a:r>
              <a:rPr lang="en-IN" altLang="en-US" sz="1800" b="1" i="1"/>
              <a:t>2.n_estimators:</a:t>
            </a:r>
            <a:endParaRPr lang="en-IN" altLang="en-US" sz="1800" b="1" i="1"/>
          </a:p>
          <a:p>
            <a:pPr>
              <a:buFont typeface="Wingdings" panose="05000000000000000000" charset="0"/>
              <a:buChar char="Ø"/>
            </a:pPr>
            <a:r>
              <a:rPr lang="en-IN" altLang="en-US" sz="1800"/>
              <a:t>This is the number of trees you want to build before taking the maximum voting or averages of predictions.</a:t>
            </a:r>
            <a:endParaRPr lang="en-IN" altLang="en-US" sz="1800"/>
          </a:p>
          <a:p>
            <a:pPr>
              <a:buFont typeface="Wingdings" panose="05000000000000000000" charset="0"/>
              <a:buChar char="Ø"/>
            </a:pPr>
            <a:r>
              <a:rPr lang="en-IN" altLang="en-US" sz="1800"/>
              <a:t> Higher number of trees give you better performance but makes your code slower.</a:t>
            </a:r>
            <a:endParaRPr lang="en-IN" altLang="en-US" sz="1800"/>
          </a:p>
          <a:p>
            <a:pPr>
              <a:buFont typeface="Wingdings" panose="05000000000000000000" charset="0"/>
              <a:buChar char="Ø"/>
            </a:pPr>
            <a:r>
              <a:rPr lang="en-IN" altLang="en-US" sz="1800"/>
              <a:t> We should choose as high value as your processor can handle because this makes your predictions stronger and more stable.</a:t>
            </a:r>
            <a:endParaRPr lang="en-IN" altLang="en-US" sz="1800"/>
          </a:p>
          <a:p>
            <a:pPr>
              <a:buFont typeface="Wingdings" panose="05000000000000000000" charset="0"/>
              <a:buChar char="Ø"/>
            </a:pPr>
            <a:endParaRPr lang="en-IN" altLang="en-US" sz="1800"/>
          </a:p>
          <a:p>
            <a:pPr>
              <a:buFont typeface="Wingdings" panose="05000000000000000000" charset="0"/>
              <a:buChar char="Ø"/>
            </a:pPr>
            <a:endParaRPr lang="en-IN"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4360"/>
          </a:xfrm>
        </p:spPr>
        <p:txBody>
          <a:bodyPr>
            <a:normAutofit fontScale="90000"/>
          </a:bodyPr>
          <a:p>
            <a:r>
              <a:rPr lang="en-IN" altLang="en-US"/>
              <a:t>Continue..</a:t>
            </a:r>
            <a:endParaRPr lang="en-IN" altLang="en-US"/>
          </a:p>
        </p:txBody>
      </p:sp>
      <p:sp>
        <p:nvSpPr>
          <p:cNvPr id="3" name="Content Placeholder 2"/>
          <p:cNvSpPr>
            <a:spLocks noGrp="1"/>
          </p:cNvSpPr>
          <p:nvPr>
            <p:ph sz="half" idx="1"/>
          </p:nvPr>
        </p:nvSpPr>
        <p:spPr>
          <a:xfrm>
            <a:off x="838200" y="1049655"/>
            <a:ext cx="10711180" cy="5808980"/>
          </a:xfrm>
        </p:spPr>
        <p:txBody>
          <a:bodyPr>
            <a:normAutofit lnSpcReduction="20000"/>
          </a:bodyPr>
          <a:p>
            <a:pPr marL="0" indent="0">
              <a:buNone/>
            </a:pPr>
            <a:r>
              <a:rPr lang="en-IN" altLang="en-US" sz="1800" b="1" i="1"/>
              <a:t>3.</a:t>
            </a:r>
            <a:r>
              <a:rPr lang="en-US" sz="1800" b="1" i="1"/>
              <a:t>min_samples_leaf:int or float,default:1</a:t>
            </a:r>
            <a:endParaRPr lang="en-US" b="1" i="1"/>
          </a:p>
          <a:p>
            <a:pPr>
              <a:buFont typeface="Wingdings" panose="05000000000000000000" charset="0"/>
              <a:buChar char="Ø"/>
            </a:pPr>
            <a:r>
              <a:rPr lang="en-US" sz="1600"/>
              <a:t>Leaf is the end node of a decision tree. </a:t>
            </a:r>
            <a:endParaRPr lang="en-US" sz="1600"/>
          </a:p>
          <a:p>
            <a:pPr>
              <a:buFont typeface="Wingdings" panose="05000000000000000000" charset="0"/>
              <a:buChar char="Ø"/>
            </a:pPr>
            <a:r>
              <a:rPr lang="en-US" sz="1600"/>
              <a:t>A smaller leaf makes the model more prone to capturing noise in train data. </a:t>
            </a:r>
            <a:endParaRPr lang="en-US" sz="1600"/>
          </a:p>
          <a:p>
            <a:pPr>
              <a:buFont typeface="Wingdings" panose="05000000000000000000" charset="0"/>
              <a:buChar char="Ø"/>
            </a:pPr>
            <a:r>
              <a:rPr lang="en-US" sz="1600"/>
              <a:t>Generally we  prefer a minimum leaf size of more than 50. </a:t>
            </a:r>
            <a:endParaRPr lang="en-US" sz="1600"/>
          </a:p>
          <a:p>
            <a:pPr>
              <a:buFont typeface="Wingdings" panose="05000000000000000000" charset="0"/>
              <a:buChar char="Ø"/>
            </a:pPr>
            <a:r>
              <a:rPr lang="en-US" sz="1600"/>
              <a:t>If int, then consider min_samples_leaf as the minimum number.</a:t>
            </a:r>
            <a:endParaRPr lang="en-US" sz="1600"/>
          </a:p>
          <a:p>
            <a:pPr>
              <a:buFont typeface="Wingdings" panose="05000000000000000000" charset="0"/>
              <a:buChar char="Ø"/>
            </a:pPr>
            <a:r>
              <a:rPr lang="en-US" sz="1600"/>
              <a:t>If float, then min_samples_leaf is a fraction and ceil(min_samples_leaf * n_samples) are the minimum number of samples for each node.</a:t>
            </a:r>
            <a:endParaRPr lang="en-US" sz="1600"/>
          </a:p>
          <a:p>
            <a:pPr>
              <a:buFont typeface="Wingdings" panose="05000000000000000000" charset="0"/>
              <a:buChar char="Ø"/>
            </a:pPr>
            <a:endParaRPr lang="en-US" sz="1600"/>
          </a:p>
          <a:p>
            <a:pPr marL="0" indent="0">
              <a:buFont typeface="Arial" panose="020B0604020202020204" pitchFamily="34" charset="0"/>
              <a:buNone/>
            </a:pPr>
            <a:r>
              <a:rPr lang="en-IN" altLang="en-US" sz="1800" b="1" i="1"/>
              <a:t>4.</a:t>
            </a:r>
            <a:r>
              <a:rPr lang="en-US" sz="1800" b="1" i="1"/>
              <a:t>min_samples_split:int or float, default=2</a:t>
            </a:r>
            <a:endParaRPr lang="en-US" sz="1800" b="1" i="1"/>
          </a:p>
          <a:p>
            <a:pPr>
              <a:buFont typeface="Wingdings" panose="05000000000000000000" charset="0"/>
              <a:buChar char="Ø"/>
            </a:pPr>
            <a:r>
              <a:rPr lang="en-US" sz="1600"/>
              <a:t>The minimum number of samples required to split an internal node:</a:t>
            </a:r>
            <a:endParaRPr lang="en-US" sz="1600"/>
          </a:p>
          <a:p>
            <a:pPr>
              <a:buFont typeface="Wingdings" panose="05000000000000000000" charset="0"/>
              <a:buChar char="Ø"/>
            </a:pPr>
            <a:r>
              <a:rPr lang="en-US" sz="1600"/>
              <a:t>If int, then consider min_samples_split as the minimum number.</a:t>
            </a:r>
            <a:endParaRPr lang="en-US" sz="1600"/>
          </a:p>
          <a:p>
            <a:pPr>
              <a:buFont typeface="Wingdings" panose="05000000000000000000" charset="0"/>
              <a:buChar char="Ø"/>
            </a:pPr>
            <a:r>
              <a:rPr lang="en-US" sz="1600"/>
              <a:t>If float, then min_samples_split is a fraction and ceil(min_samples_split * n_samples) are the minimum number of samples for each split.</a:t>
            </a:r>
            <a:endParaRPr lang="en-US" sz="1600"/>
          </a:p>
          <a:p>
            <a:pPr marL="0" indent="0">
              <a:buFont typeface="Wingdings" panose="05000000000000000000" charset="0"/>
              <a:buNone/>
            </a:pPr>
            <a:endParaRPr lang="en-IN" altLang="en-US" sz="1600" b="1" i="1">
              <a:sym typeface="+mn-ea"/>
            </a:endParaRPr>
          </a:p>
          <a:p>
            <a:pPr marL="0" indent="0">
              <a:buFont typeface="Wingdings" panose="05000000000000000000" charset="0"/>
              <a:buNone/>
            </a:pPr>
            <a:r>
              <a:rPr lang="en-IN" altLang="en-US" sz="1600" b="1" i="1">
                <a:sym typeface="+mn-ea"/>
              </a:rPr>
              <a:t>5.</a:t>
            </a:r>
            <a:r>
              <a:rPr lang="en-US" sz="1600" b="1" i="1">
                <a:sym typeface="+mn-ea"/>
              </a:rPr>
              <a:t>n_jobs :</a:t>
            </a:r>
            <a:endParaRPr lang="en-US" sz="1600" b="1" i="1"/>
          </a:p>
          <a:p>
            <a:pPr>
              <a:buFont typeface="Wingdings" panose="05000000000000000000" charset="0"/>
              <a:buChar char="Ø"/>
            </a:pPr>
            <a:r>
              <a:rPr lang="en-US" sz="1600">
                <a:sym typeface="+mn-ea"/>
              </a:rPr>
              <a:t>This parameter tells the engine how many processors is it allowed to use. </a:t>
            </a:r>
            <a:endParaRPr lang="en-US" sz="1600"/>
          </a:p>
          <a:p>
            <a:pPr>
              <a:buFont typeface="Wingdings" panose="05000000000000000000" charset="0"/>
              <a:buChar char="Ø"/>
            </a:pPr>
            <a:r>
              <a:rPr lang="en-US" sz="1600">
                <a:sym typeface="+mn-ea"/>
              </a:rPr>
              <a:t>A value of “-1” means there is no restriction whereas a value of “1” means it can only use one processor.</a:t>
            </a:r>
            <a:endParaRPr lang="en-US" sz="1600"/>
          </a:p>
          <a:p>
            <a:pPr marL="0" indent="0">
              <a:buFont typeface="Wingdings" panose="05000000000000000000" charset="0"/>
              <a:buNone/>
            </a:pPr>
            <a:endParaRPr 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7100"/>
          </a:xfrm>
        </p:spPr>
        <p:txBody>
          <a:bodyPr/>
          <a:p>
            <a:r>
              <a:rPr lang="en-IN" altLang="en-US"/>
              <a:t>Continue..</a:t>
            </a:r>
            <a:endParaRPr lang="en-IN" altLang="en-US"/>
          </a:p>
        </p:txBody>
      </p:sp>
      <p:sp>
        <p:nvSpPr>
          <p:cNvPr id="3" name="Content Placeholder 2"/>
          <p:cNvSpPr>
            <a:spLocks noGrp="1"/>
          </p:cNvSpPr>
          <p:nvPr>
            <p:ph sz="half" idx="1"/>
          </p:nvPr>
        </p:nvSpPr>
        <p:spPr>
          <a:xfrm>
            <a:off x="838200" y="1416685"/>
            <a:ext cx="10516235" cy="5363845"/>
          </a:xfrm>
        </p:spPr>
        <p:txBody>
          <a:bodyPr>
            <a:normAutofit fontScale="60000"/>
          </a:bodyPr>
          <a:p>
            <a:pPr>
              <a:buFont typeface="Wingdings" panose="05000000000000000000" charset="0"/>
              <a:buChar char="Ø"/>
            </a:pPr>
            <a:endParaRPr lang="en-US"/>
          </a:p>
          <a:p>
            <a:pPr marL="0" indent="0">
              <a:buFont typeface="Wingdings" panose="05000000000000000000" charset="0"/>
              <a:buNone/>
            </a:pPr>
            <a:r>
              <a:rPr lang="en-IN" altLang="en-US" sz="3600" b="1" i="1"/>
              <a:t>6.</a:t>
            </a:r>
            <a:r>
              <a:rPr lang="en-US" sz="3600" b="1" i="1"/>
              <a:t>param_grid:dict or list of dictionaries</a:t>
            </a:r>
            <a:endParaRPr lang="en-US" sz="3600"/>
          </a:p>
          <a:p>
            <a:pPr>
              <a:buFont typeface="Wingdings" panose="05000000000000000000" charset="0"/>
              <a:buChar char="Ø"/>
            </a:pPr>
            <a:r>
              <a:rPr lang="en-US" sz="3600"/>
              <a:t>Dictionary with parameters names (str) as keys and lists of parameter settings to try as values, or a list of such dictionaries, in which case the grids spanned by each dictionary in the list are explored.</a:t>
            </a:r>
            <a:endParaRPr lang="en-US" sz="3600"/>
          </a:p>
          <a:p>
            <a:pPr>
              <a:buFont typeface="Wingdings" panose="05000000000000000000" charset="0"/>
              <a:buChar char="Ø"/>
            </a:pPr>
            <a:r>
              <a:rPr lang="en-US" sz="3600"/>
              <a:t> This enables searching over any sequence of parameter settings.</a:t>
            </a:r>
            <a:endParaRPr lang="en-US" sz="3600"/>
          </a:p>
          <a:p>
            <a:pPr>
              <a:buFont typeface="Wingdings" panose="05000000000000000000" charset="0"/>
              <a:buChar char="Ø"/>
            </a:pPr>
            <a:endParaRPr lang="en-US" sz="3600"/>
          </a:p>
          <a:p>
            <a:pPr marL="0" indent="0">
              <a:buFont typeface="Wingdings" panose="05000000000000000000" charset="0"/>
              <a:buNone/>
            </a:pPr>
            <a:r>
              <a:rPr lang="en-IN" altLang="en-US" sz="3600" b="1" i="1"/>
              <a:t>7.</a:t>
            </a:r>
            <a:r>
              <a:rPr lang="en-US" sz="3600" b="1" i="1"/>
              <a:t>best_params_dict</a:t>
            </a:r>
            <a:endParaRPr lang="en-US" sz="3600" b="1" i="1"/>
          </a:p>
          <a:p>
            <a:pPr>
              <a:buFont typeface="Wingdings" panose="05000000000000000000" charset="0"/>
              <a:buChar char="Ø"/>
            </a:pPr>
            <a:r>
              <a:rPr lang="en-US" sz="3600"/>
              <a:t>Parameter setting that gave the best results on the hold out data.</a:t>
            </a:r>
            <a:endParaRPr lang="en-US" sz="3600"/>
          </a:p>
          <a:p>
            <a:pPr>
              <a:buFont typeface="Wingdings" panose="05000000000000000000" charset="0"/>
              <a:buChar char="Ø"/>
            </a:pPr>
            <a:r>
              <a:rPr lang="en-US" sz="3600" b="1"/>
              <a:t>Finally,by gridSearchCv algorithm,we got the best  hyper parameter combination as  </a:t>
            </a:r>
            <a:endParaRPr lang="en-US" sz="3600" b="1"/>
          </a:p>
          <a:p>
            <a:pPr>
              <a:buFont typeface="Wingdings" panose="05000000000000000000" charset="0"/>
              <a:buChar char="Ø"/>
            </a:pPr>
            <a:r>
              <a:rPr lang="en-US" sz="3600" b="1"/>
              <a:t> {'criterion': '</a:t>
            </a:r>
            <a:r>
              <a:rPr lang="en-IN" altLang="en-US" sz="3600" b="1"/>
              <a:t>gini</a:t>
            </a:r>
            <a:r>
              <a:rPr lang="en-US" sz="3600" b="1"/>
              <a:t>', 'min_samples_leaf': 3, 'min_samples_split': 3, 'n_estimators': 25, 'n_jobs': -1}</a:t>
            </a:r>
            <a:endParaRPr 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a:solidFill>
                    <a:schemeClr val="tx1"/>
                  </a:solidFill>
                </a:ln>
                <a:solidFill>
                  <a:schemeClr val="tx1"/>
                </a:solidFill>
                <a:effectLst>
                  <a:outerShdw blurRad="38100" dist="19050" dir="2700000" algn="tl" rotWithShape="0">
                    <a:schemeClr val="dk1">
                      <a:alpha val="40000"/>
                    </a:schemeClr>
                  </a:outerShdw>
                </a:effectLst>
              </a:rPr>
              <a:t>Introduction</a:t>
            </a:r>
            <a:endParaRPr lang="en-US">
              <a:ln>
                <a:solidFill>
                  <a:schemeClr val="tx1"/>
                </a:solidFill>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fontScale="90000" lnSpcReduction="20000"/>
          </a:bodyPr>
          <a:p>
            <a:pPr algn="ctr"/>
            <a:r>
              <a:rPr lang="en-US" i="1">
                <a:cs typeface="+mn-lt"/>
              </a:rPr>
              <a:t>Diabetes is considered as one of the deadliest and chronic diseases which causes an increase in blood sugar. Many complications occur if diabetes remains untreated and unidentified. The tedious identifying process results in visiting of a patient to a diagnostic center and consulting doctor. But the rise in machine learning approaches solves this critical problem. </a:t>
            </a:r>
            <a:endParaRPr lang="en-US" i="1">
              <a:cs typeface="+mn-lt"/>
            </a:endParaRPr>
          </a:p>
          <a:p>
            <a:pPr algn="ctr"/>
            <a:endParaRPr lang="en-US" i="1">
              <a:cs typeface="+mn-lt"/>
            </a:endParaRPr>
          </a:p>
          <a:p>
            <a:pPr algn="ctr"/>
            <a:r>
              <a:rPr lang="en-US" i="1">
                <a:cs typeface="+mn-lt"/>
              </a:rPr>
              <a:t>The motive of this study is to design a model which can prognosticate the likelihood of diabetes in patients with maximum accuracy. Therefore </a:t>
            </a:r>
            <a:r>
              <a:rPr lang="en-IN" altLang="en-US" i="1">
                <a:cs typeface="+mn-lt"/>
              </a:rPr>
              <a:t>six</a:t>
            </a:r>
            <a:r>
              <a:rPr lang="en-US" i="1">
                <a:cs typeface="+mn-lt"/>
              </a:rPr>
              <a:t> machine learning classification algorithms namely Decision Tree, KNN ,Logistic regrassion</a:t>
            </a:r>
            <a:r>
              <a:rPr lang="en-IN" altLang="en-US" i="1">
                <a:cs typeface="+mn-lt"/>
              </a:rPr>
              <a:t>,</a:t>
            </a:r>
            <a:r>
              <a:rPr lang="en-US" i="1">
                <a:cs typeface="+mn-lt"/>
              </a:rPr>
              <a:t> Naive Bayes</a:t>
            </a:r>
            <a:r>
              <a:rPr lang="en-IN" altLang="en-US" i="1">
                <a:cs typeface="+mn-lt"/>
              </a:rPr>
              <a:t>,Random Forest, Support Vector Machine</a:t>
            </a:r>
            <a:r>
              <a:rPr lang="en-US" i="1">
                <a:cs typeface="+mn-lt"/>
              </a:rPr>
              <a:t> are used in this experiment to detect diabetes at an early stage. Experiments are performed on Pima Indians Diabetes Database (PIDD) which is sourced from UCI machine learning repository.</a:t>
            </a:r>
            <a:endParaRPr lang="en-US" i="1">
              <a:cs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Support Vector Machine</a:t>
            </a:r>
            <a:endParaRPr lang="en-IN" altLang="en-US"/>
          </a:p>
        </p:txBody>
      </p:sp>
      <p:sp>
        <p:nvSpPr>
          <p:cNvPr id="3" name="Content Placeholder 2"/>
          <p:cNvSpPr>
            <a:spLocks noGrp="1"/>
          </p:cNvSpPr>
          <p:nvPr>
            <p:ph sz="half" idx="1"/>
          </p:nvPr>
        </p:nvSpPr>
        <p:spPr/>
        <p:txBody>
          <a:bodyPr>
            <a:normAutofit fontScale="50000"/>
          </a:bodyPr>
          <a:p>
            <a:r>
              <a:rPr lang="en-US"/>
              <a:t>Support vector machines (SVMs) are powerful yet flexible supervised machine learning algorithms which are used both for classification and regression</a:t>
            </a:r>
            <a:endParaRPr lang="en-US"/>
          </a:p>
          <a:p>
            <a:r>
              <a:rPr lang="en-US"/>
              <a:t>The main goal of SVM is to divide the datasets into classes to find a maximum marginal hyperplane (MMH) and it can be done in the following two steps −</a:t>
            </a:r>
            <a:endParaRPr lang="en-US"/>
          </a:p>
          <a:p>
            <a:endParaRPr lang="en-US"/>
          </a:p>
          <a:p>
            <a:r>
              <a:rPr lang="en-US"/>
              <a:t>First, SVM will generate hyperplanes iteratively that segregates the classes in best way.</a:t>
            </a:r>
            <a:endParaRPr lang="en-US"/>
          </a:p>
          <a:p>
            <a:endParaRPr lang="en-US"/>
          </a:p>
          <a:p>
            <a:r>
              <a:rPr lang="en-US"/>
              <a:t>Then, it will choose the hyperplane that separates the classes correctly.</a:t>
            </a:r>
            <a:endParaRPr lang="en-US"/>
          </a:p>
          <a:p>
            <a:r>
              <a:rPr lang="en-US"/>
              <a:t>SVM uses a technique called the kernel trick in which kernel takes a low dimensional input space and transforms it into a higher dimensional space. In simple words, kernel converts non-separable problems into separable problems by adding more dimensions to it. It makes SVM more powerful, flexible and accurate</a:t>
            </a:r>
            <a:endParaRPr lang="en-US"/>
          </a:p>
        </p:txBody>
      </p:sp>
      <p:pic>
        <p:nvPicPr>
          <p:cNvPr id="5" name="Content Placeholder 4" descr="C:\Users\KIIT\Desktop\SVM.jpgSVM"/>
          <p:cNvPicPr>
            <a:picLocks noChangeAspect="1"/>
          </p:cNvPicPr>
          <p:nvPr>
            <p:ph sz="half" idx="2"/>
          </p:nvPr>
        </p:nvPicPr>
        <p:blipFill>
          <a:blip r:embed="rId1"/>
          <a:srcRect/>
          <a:stretch>
            <a:fillRect/>
          </a:stretch>
        </p:blipFill>
        <p:spPr>
          <a:xfrm>
            <a:off x="6238558" y="2181543"/>
            <a:ext cx="5114925" cy="36391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8360" y="365125"/>
            <a:ext cx="10515600" cy="1325563"/>
          </a:xfrm>
        </p:spPr>
        <p:txBody>
          <a:bodyPr/>
          <a:p>
            <a:r>
              <a:rPr lang="en-IN" altLang="en-US"/>
              <a:t>Hyperparameter Tuning of SVM</a:t>
            </a:r>
            <a:endParaRPr lang="en-IN" altLang="en-US"/>
          </a:p>
        </p:txBody>
      </p:sp>
      <p:sp>
        <p:nvSpPr>
          <p:cNvPr id="3" name="Content Placeholder 2"/>
          <p:cNvSpPr>
            <a:spLocks noGrp="1"/>
          </p:cNvSpPr>
          <p:nvPr>
            <p:ph sz="half" idx="1"/>
          </p:nvPr>
        </p:nvSpPr>
        <p:spPr>
          <a:xfrm>
            <a:off x="838200" y="1825625"/>
            <a:ext cx="10678795" cy="4351655"/>
          </a:xfrm>
        </p:spPr>
        <p:txBody>
          <a:bodyPr>
            <a:normAutofit fontScale="70000"/>
          </a:bodyPr>
          <a:p>
            <a:r>
              <a:rPr lang="en-US"/>
              <a:t>Before hyper parameter  optimization ,accuracy was </a:t>
            </a:r>
            <a:r>
              <a:rPr lang="en-IN" altLang="en-US"/>
              <a:t>81</a:t>
            </a:r>
            <a:r>
              <a:rPr lang="en-US"/>
              <a:t>%</a:t>
            </a:r>
            <a:endParaRPr lang="en-US"/>
          </a:p>
          <a:p>
            <a:r>
              <a:rPr lang="en-US"/>
              <a:t>after hyper parameter optimization by gridSearchCv algorithm,accuracy is </a:t>
            </a:r>
            <a:r>
              <a:rPr lang="en-IN" altLang="en-US"/>
              <a:t>86</a:t>
            </a:r>
            <a:r>
              <a:rPr lang="en-US"/>
              <a:t>%</a:t>
            </a:r>
            <a:endParaRPr lang="en-US"/>
          </a:p>
          <a:p>
            <a:r>
              <a:rPr lang="en-US"/>
              <a:t>Previously the accuracy was </a:t>
            </a:r>
            <a:r>
              <a:rPr lang="en-IN" altLang="en-US"/>
              <a:t>81</a:t>
            </a:r>
            <a:r>
              <a:rPr lang="en-US"/>
              <a:t>% because of by default hyper parameters value.</a:t>
            </a:r>
            <a:endParaRPr lang="en-US"/>
          </a:p>
          <a:p>
            <a:r>
              <a:rPr lang="en-US"/>
              <a:t>but after using the gridSearchCv ,our parameters like </a:t>
            </a:r>
            <a:r>
              <a:rPr lang="en-IN" altLang="en-US"/>
              <a:t>C and  kernel,</a:t>
            </a:r>
            <a:r>
              <a:rPr lang="en-US"/>
              <a:t>we are able to increase our accuracy.</a:t>
            </a:r>
            <a:endParaRPr lang="en-US"/>
          </a:p>
          <a:p>
            <a:endParaRPr lang="en-US"/>
          </a:p>
          <a:p>
            <a:r>
              <a:rPr lang="en-US" b="1" i="1" u="sng"/>
              <a:t>GridSearchCV</a:t>
            </a:r>
            <a:endParaRPr lang="en-US" b="1" i="1" u="sng"/>
          </a:p>
          <a:p>
            <a:pPr>
              <a:buFont typeface="Wingdings" panose="05000000000000000000" charset="0"/>
              <a:buChar char="Ø"/>
            </a:pPr>
            <a:r>
              <a:rPr lang="en-US"/>
              <a:t>GridSearchCV is a function that comes in Scikit-learn’s(or SK-learn) model_selection package.</a:t>
            </a:r>
            <a:endParaRPr lang="en-US"/>
          </a:p>
          <a:p>
            <a:pPr>
              <a:buFont typeface="Wingdings" panose="05000000000000000000" charset="0"/>
              <a:buChar char="Ø"/>
            </a:pPr>
            <a:r>
              <a:rPr lang="en-US"/>
              <a:t> This function helps to loop through predefined hyperparameters and fit our model on our training set.</a:t>
            </a:r>
            <a:endParaRPr lang="en-US"/>
          </a:p>
          <a:p>
            <a:pPr>
              <a:buFont typeface="Wingdings" panose="05000000000000000000" charset="0"/>
              <a:buChar char="Ø"/>
            </a:pPr>
            <a:r>
              <a:rPr lang="en-US"/>
              <a:t> So, in the end, we can select the best parameters from the listed hyperparameters.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Hyperparameters Explained:</a:t>
            </a:r>
            <a:endParaRPr lang="en-IN" altLang="en-US"/>
          </a:p>
        </p:txBody>
      </p:sp>
      <p:sp>
        <p:nvSpPr>
          <p:cNvPr id="3" name="Content Placeholder 2"/>
          <p:cNvSpPr>
            <a:spLocks noGrp="1"/>
          </p:cNvSpPr>
          <p:nvPr>
            <p:ph sz="half" idx="1"/>
          </p:nvPr>
        </p:nvSpPr>
        <p:spPr>
          <a:xfrm>
            <a:off x="838200" y="1825625"/>
            <a:ext cx="10290175" cy="4351655"/>
          </a:xfrm>
        </p:spPr>
        <p:txBody>
          <a:bodyPr>
            <a:normAutofit fontScale="40000"/>
          </a:bodyPr>
          <a:p>
            <a:pPr marL="0" indent="0">
              <a:buFont typeface="Wingdings" panose="05000000000000000000" charset="0"/>
              <a:buNone/>
            </a:pPr>
            <a:r>
              <a:rPr lang="en-IN" altLang="en-US" sz="5000" b="1" i="1">
                <a:sym typeface="+mn-ea"/>
              </a:rPr>
              <a:t>1.</a:t>
            </a:r>
            <a:r>
              <a:rPr lang="en-US" sz="5000" b="1" i="1">
                <a:sym typeface="+mn-ea"/>
              </a:rPr>
              <a:t>C</a:t>
            </a:r>
            <a:r>
              <a:rPr lang="en-IN" altLang="en-US" sz="5000" b="1" i="1">
                <a:sym typeface="+mn-ea"/>
              </a:rPr>
              <a:t>:Float,default=1.0</a:t>
            </a:r>
            <a:endParaRPr lang="en-US" sz="5000" b="1" i="1"/>
          </a:p>
          <a:p>
            <a:pPr>
              <a:buFont typeface="Wingdings" panose="05000000000000000000" charset="0"/>
              <a:buChar char="Ø"/>
            </a:pPr>
            <a:r>
              <a:rPr lang="en-US" sz="4000">
                <a:sym typeface="+mn-ea"/>
              </a:rPr>
              <a:t>Inverse regularization parameter - A control variable that retains strength modification of Regularization by being inversely positioned to the Lambda regulator.</a:t>
            </a:r>
            <a:endParaRPr lang="en-US" sz="4000"/>
          </a:p>
          <a:p>
            <a:pPr>
              <a:buFont typeface="Wingdings" panose="05000000000000000000" charset="0"/>
              <a:buChar char="Ø"/>
            </a:pPr>
            <a:r>
              <a:rPr lang="en-US" sz="4000">
                <a:sym typeface="+mn-ea"/>
              </a:rPr>
              <a:t>It’s a penalty term, meant to disincentivize and regulate against Overfitting.</a:t>
            </a:r>
            <a:endParaRPr lang="en-US" sz="4000"/>
          </a:p>
          <a:p>
            <a:pPr>
              <a:buFont typeface="Wingdings" panose="05000000000000000000" charset="0"/>
              <a:buChar char="Ø"/>
            </a:pPr>
            <a:r>
              <a:rPr lang="en-US" sz="4000">
                <a:sym typeface="+mn-ea"/>
              </a:rPr>
              <a:t>It  basically means - the amount of variables that are not being constricted and controlled - in the regularization process of the Regression.</a:t>
            </a:r>
            <a:endParaRPr lang="en-US" sz="4000"/>
          </a:p>
          <a:p>
            <a:pPr>
              <a:buFont typeface="Wingdings" panose="05000000000000000000" charset="0"/>
              <a:buChar char="Ø"/>
            </a:pPr>
            <a:r>
              <a:rPr lang="en-US" sz="4000">
                <a:sym typeface="+mn-ea"/>
              </a:rPr>
              <a:t>The parameter C is the the inverse of regularization strength in Logistic Regression. </a:t>
            </a:r>
            <a:endParaRPr lang="en-US" sz="4000"/>
          </a:p>
          <a:p>
            <a:pPr>
              <a:buFont typeface="Wingdings" panose="05000000000000000000" charset="0"/>
              <a:buChar char="Ø"/>
            </a:pPr>
            <a:r>
              <a:rPr lang="en-US" sz="4000">
                <a:sym typeface="+mn-ea"/>
              </a:rPr>
              <a:t>Regularization is applying a penalty to increasing the magnitude of parameter values in order to reduce overfitting. </a:t>
            </a:r>
            <a:endParaRPr lang="en-US" sz="4000"/>
          </a:p>
          <a:p>
            <a:pPr>
              <a:buFont typeface="Wingdings" panose="05000000000000000000" charset="0"/>
              <a:buChar char="Ø"/>
            </a:pPr>
            <a:r>
              <a:rPr lang="en-US" sz="4000">
                <a:sym typeface="+mn-ea"/>
              </a:rPr>
              <a:t>When you train a model such as a logistic regression model, you are choosing parameters that give you the best fit to the data. </a:t>
            </a:r>
            <a:endParaRPr lang="en-US" sz="4000"/>
          </a:p>
          <a:p>
            <a:pPr>
              <a:buFont typeface="Wingdings" panose="05000000000000000000" charset="0"/>
              <a:buChar char="Ø"/>
            </a:pPr>
            <a:r>
              <a:rPr lang="en-US" sz="4000">
                <a:sym typeface="+mn-ea"/>
              </a:rPr>
              <a:t>This means minimizing the error between what the model predicts for your dependent variable given your data compared to what your dependent variable actually is.</a:t>
            </a:r>
            <a:endParaRPr lang="en-US" sz="4000"/>
          </a:p>
          <a:p>
            <a:pPr>
              <a:buFont typeface="Wingdings" panose="05000000000000000000" charset="0"/>
              <a:buChar char="Ø"/>
            </a:pPr>
            <a:r>
              <a:rPr lang="en-US" sz="4000">
                <a:sym typeface="+mn-ea"/>
              </a:rPr>
              <a:t>The problem comes when you have a lot of parameters (a lot of independent variables) but not too much data,so we have used C parameter.</a:t>
            </a:r>
            <a:endParaRPr lang="en-US" sz="4000"/>
          </a:p>
          <a:p>
            <a:endParaRPr lang="en-US" sz="4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a:t>
            </a:r>
            <a:endParaRPr lang="en-IN" altLang="en-US"/>
          </a:p>
        </p:txBody>
      </p:sp>
      <p:sp>
        <p:nvSpPr>
          <p:cNvPr id="3" name="Content Placeholder 2"/>
          <p:cNvSpPr>
            <a:spLocks noGrp="1"/>
          </p:cNvSpPr>
          <p:nvPr>
            <p:ph sz="half" idx="1"/>
          </p:nvPr>
        </p:nvSpPr>
        <p:spPr>
          <a:xfrm>
            <a:off x="838200" y="1825625"/>
            <a:ext cx="10581640" cy="4351655"/>
          </a:xfrm>
        </p:spPr>
        <p:txBody>
          <a:bodyPr>
            <a:normAutofit fontScale="60000"/>
          </a:bodyPr>
          <a:p>
            <a:pPr marL="0" indent="0">
              <a:buNone/>
            </a:pPr>
            <a:r>
              <a:rPr lang="en-IN" altLang="en-US" sz="3335" b="1" i="1"/>
              <a:t>2.Kernel</a:t>
            </a:r>
            <a:r>
              <a:rPr lang="en-IN" altLang="en-US" sz="3335"/>
              <a:t>:</a:t>
            </a:r>
            <a:endParaRPr lang="en-US"/>
          </a:p>
          <a:p>
            <a:pPr>
              <a:buFont typeface="Wingdings" panose="05000000000000000000" charset="0"/>
              <a:buChar char="Ø"/>
            </a:pPr>
            <a:r>
              <a:rPr lang="en-US" sz="1800"/>
              <a:t>T</a:t>
            </a:r>
            <a:r>
              <a:rPr lang="en-US" sz="2250"/>
              <a:t>he main function of the kernel is to take low dimensional input space and transform it into a higher-dimensional space. </a:t>
            </a:r>
            <a:endParaRPr lang="en-US" sz="2250"/>
          </a:p>
          <a:p>
            <a:pPr>
              <a:buFont typeface="Wingdings" panose="05000000000000000000" charset="0"/>
              <a:buChar char="Ø"/>
            </a:pPr>
            <a:r>
              <a:rPr lang="en-US" sz="2250"/>
              <a:t>It is mostly useful in non-linear separation problem.</a:t>
            </a:r>
            <a:endParaRPr lang="en-US" sz="2250"/>
          </a:p>
          <a:p>
            <a:pPr marL="0" indent="0">
              <a:buFont typeface="Wingdings" panose="05000000000000000000" charset="0"/>
              <a:buNone/>
            </a:pPr>
            <a:r>
              <a:rPr lang="en-IN" altLang="en-US" sz="3335" b="1" i="1">
                <a:sym typeface="+mn-ea"/>
              </a:rPr>
              <a:t>3.</a:t>
            </a:r>
            <a:r>
              <a:rPr lang="en-US" sz="3335" b="1" i="1">
                <a:sym typeface="+mn-ea"/>
              </a:rPr>
              <a:t>param_grid:dict or list of dictionaries</a:t>
            </a:r>
            <a:endParaRPr lang="en-US" sz="3335" b="1" i="1"/>
          </a:p>
          <a:p>
            <a:pPr>
              <a:buFont typeface="Wingdings" panose="05000000000000000000" charset="0"/>
              <a:buChar char="Ø"/>
            </a:pPr>
            <a:r>
              <a:rPr lang="en-US" sz="2250">
                <a:sym typeface="+mn-ea"/>
              </a:rPr>
              <a:t>Dictionary with parameters names (str) as keys and lists of parameter settings to try as values, or a list of such dictionaries, in which case the grids spanned by each dictionary in the list are explored.</a:t>
            </a:r>
            <a:endParaRPr lang="en-US" sz="2250"/>
          </a:p>
          <a:p>
            <a:pPr>
              <a:buFont typeface="Wingdings" panose="05000000000000000000" charset="0"/>
              <a:buChar char="Ø"/>
            </a:pPr>
            <a:r>
              <a:rPr lang="en-US" sz="2250">
                <a:sym typeface="+mn-ea"/>
              </a:rPr>
              <a:t> This enables searching over any sequence of parameter settings.</a:t>
            </a:r>
            <a:endParaRPr lang="en-US" sz="2250"/>
          </a:p>
          <a:p>
            <a:pPr marL="0" indent="0">
              <a:buFont typeface="Wingdings" panose="05000000000000000000" charset="0"/>
              <a:buNone/>
            </a:pPr>
            <a:r>
              <a:rPr lang="en-IN" altLang="en-US" sz="3335" b="1" i="1">
                <a:sym typeface="+mn-ea"/>
              </a:rPr>
              <a:t>4.</a:t>
            </a:r>
            <a:r>
              <a:rPr lang="en-US" sz="3335" b="1" i="1">
                <a:sym typeface="+mn-ea"/>
              </a:rPr>
              <a:t>best_params_dict</a:t>
            </a:r>
            <a:endParaRPr lang="en-US" sz="3335" b="1" i="1"/>
          </a:p>
          <a:p>
            <a:pPr>
              <a:buFont typeface="Wingdings" panose="05000000000000000000" charset="0"/>
              <a:buChar char="Ø"/>
            </a:pPr>
            <a:r>
              <a:rPr lang="en-US" sz="2570">
                <a:sym typeface="+mn-ea"/>
              </a:rPr>
              <a:t>Parameter setting that gave the best results on the hold out data.</a:t>
            </a:r>
            <a:endParaRPr lang="en-US" sz="2570"/>
          </a:p>
          <a:p>
            <a:pPr>
              <a:buFont typeface="Wingdings" panose="05000000000000000000" charset="0"/>
              <a:buChar char="Ø"/>
            </a:pPr>
            <a:r>
              <a:rPr lang="en-US" sz="2570" b="1">
                <a:sym typeface="+mn-ea"/>
              </a:rPr>
              <a:t>Finally,by gridSearchCv algorithm,we got the best  hyper parameter combination as  </a:t>
            </a:r>
            <a:endParaRPr lang="en-US" sz="2570" b="1"/>
          </a:p>
          <a:p>
            <a:pPr>
              <a:buFont typeface="Wingdings" panose="05000000000000000000" charset="0"/>
              <a:buChar char="Ø"/>
            </a:pPr>
            <a:r>
              <a:rPr lang="en-US" sz="2570" b="1">
                <a:sym typeface="+mn-ea"/>
              </a:rPr>
              <a:t>Best Hyper Parameters:</a:t>
            </a:r>
            <a:endParaRPr lang="en-US" sz="2570" b="1"/>
          </a:p>
          <a:p>
            <a:pPr>
              <a:buFont typeface="Wingdings" panose="05000000000000000000" charset="0"/>
              <a:buChar char="Ø"/>
            </a:pPr>
            <a:r>
              <a:rPr lang="en-US" sz="2570" b="1">
                <a:sym typeface="+mn-ea"/>
              </a:rPr>
              <a:t> {'C': 6, 'kernel': 'linear'}</a:t>
            </a:r>
            <a:endParaRPr lang="en-US" sz="2570" b="1">
              <a:sym typeface="+mn-ea"/>
            </a:endParaRPr>
          </a:p>
          <a:p>
            <a:endParaRPr lang="en-US" sz="257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ctrTitle"/>
          </p:nvPr>
        </p:nvSpPr>
        <p:spPr>
          <a:xfrm>
            <a:off x="514985" y="704215"/>
            <a:ext cx="5323840" cy="920750"/>
          </a:xfrm>
        </p:spPr>
        <p:txBody>
          <a:bodyPr>
            <a:normAutofit fontScale="90000"/>
          </a:bodyPr>
          <a:p>
            <a:pPr algn="ctr"/>
            <a:r>
              <a:rPr lang="en-US" b="1"/>
              <a:t>System Testing</a:t>
            </a:r>
            <a:endParaRPr lang="en-US" b="1"/>
          </a:p>
        </p:txBody>
      </p:sp>
      <p:sp>
        <p:nvSpPr>
          <p:cNvPr id="8" name="Subtitle 7"/>
          <p:cNvSpPr>
            <a:spLocks noGrp="1"/>
          </p:cNvSpPr>
          <p:nvPr>
            <p:ph type="subTitle" idx="1"/>
          </p:nvPr>
        </p:nvSpPr>
        <p:spPr>
          <a:xfrm>
            <a:off x="648335" y="1850390"/>
            <a:ext cx="5191125" cy="3435350"/>
          </a:xfrm>
        </p:spPr>
        <p:txBody>
          <a:bodyPr>
            <a:normAutofit lnSpcReduction="10000"/>
          </a:bodyPr>
          <a:p>
            <a:pPr algn="ctr"/>
            <a:r>
              <a:rPr lang="en-US"/>
              <a:t>The validity of program was checked by</a:t>
            </a:r>
            <a:endParaRPr lang="en-US"/>
          </a:p>
          <a:p>
            <a:pPr algn="ctr"/>
            <a:r>
              <a:rPr lang="en-US"/>
              <a:t> inserting various input parameters and </a:t>
            </a:r>
            <a:endParaRPr lang="en-US"/>
          </a:p>
          <a:p>
            <a:pPr algn="ctr"/>
            <a:r>
              <a:rPr lang="en-US"/>
              <a:t>based upon the input the system does the </a:t>
            </a:r>
            <a:endParaRPr lang="en-US"/>
          </a:p>
          <a:p>
            <a:pPr algn="ctr"/>
            <a:r>
              <a:rPr lang="en-US"/>
              <a:t>classification into: </a:t>
            </a:r>
            <a:endParaRPr lang="en-US"/>
          </a:p>
          <a:p>
            <a:pPr algn="ctr"/>
            <a:r>
              <a:rPr lang="en-IN" altLang="en-US" b="1"/>
              <a:t>P</a:t>
            </a:r>
            <a:r>
              <a:rPr lang="en-US" b="1"/>
              <a:t>erson will have diabetes </a:t>
            </a:r>
            <a:endParaRPr lang="en-US"/>
          </a:p>
          <a:p>
            <a:pPr algn="ctr"/>
            <a:r>
              <a:rPr lang="en-US"/>
              <a:t>or </a:t>
            </a:r>
            <a:r>
              <a:rPr lang="en-IN" altLang="en-US" b="1"/>
              <a:t>W</a:t>
            </a:r>
            <a:r>
              <a:rPr lang="en-US" b="1"/>
              <a:t>ill not have diabetes in future.</a:t>
            </a:r>
            <a:endParaRPr lang="en-US" b="1"/>
          </a:p>
          <a:p>
            <a:endParaRPr lang="en-US" b="1"/>
          </a:p>
          <a:p>
            <a:endParaRPr lang="en-US" b="1"/>
          </a:p>
        </p:txBody>
      </p:sp>
      <p:graphicFrame>
        <p:nvGraphicFramePr>
          <p:cNvPr id="9" name="Table 8"/>
          <p:cNvGraphicFramePr/>
          <p:nvPr/>
        </p:nvGraphicFramePr>
        <p:xfrm>
          <a:off x="6200775" y="232410"/>
          <a:ext cx="5438775" cy="6339840"/>
        </p:xfrm>
        <a:graphic>
          <a:graphicData uri="http://schemas.openxmlformats.org/drawingml/2006/table">
            <a:tbl>
              <a:tblPr firstRow="1" bandRow="1">
                <a:tableStyleId>{5940675A-B579-460E-94D1-54222C63F5DA}</a:tableStyleId>
              </a:tblPr>
              <a:tblGrid>
                <a:gridCol w="534035"/>
                <a:gridCol w="1294130"/>
                <a:gridCol w="1109980"/>
                <a:gridCol w="1449705"/>
                <a:gridCol w="1050925"/>
              </a:tblGrid>
              <a:tr h="609600">
                <a:tc>
                  <a:txBody>
                    <a:bodyPr/>
                    <a:p>
                      <a:pPr indent="0" algn="ctr">
                        <a:buNone/>
                      </a:pPr>
                      <a:r>
                        <a:rPr lang="en-US" sz="2000" b="1">
                          <a:solidFill>
                            <a:srgbClr val="000000"/>
                          </a:solidFill>
                          <a:latin typeface="Times New Roman" panose="02020603050405020304" charset="0"/>
                          <a:cs typeface="Times New Roman" panose="02020603050405020304" charset="0"/>
                        </a:rPr>
                        <a:t>Test</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Test Case Title</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Test Condition</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System Behavior</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Expected Result</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304800">
                <a:tc>
                  <a:txBody>
                    <a:bodyPr/>
                    <a:p>
                      <a:pPr indent="0" algn="ctr">
                        <a:buNone/>
                      </a:pPr>
                      <a:r>
                        <a:rPr lang="en-US" sz="2000" b="1">
                          <a:solidFill>
                            <a:srgbClr val="000000"/>
                          </a:solidFill>
                          <a:latin typeface="Times New Roman" panose="02020603050405020304" charset="0"/>
                          <a:cs typeface="Times New Roman" panose="02020603050405020304" charset="0"/>
                        </a:rPr>
                        <a:t>ID</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 </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 </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 </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1">
                          <a:solidFill>
                            <a:srgbClr val="000000"/>
                          </a:solidFill>
                          <a:latin typeface="Times New Roman" panose="02020603050405020304" charset="0"/>
                          <a:cs typeface="Times New Roman" panose="02020603050405020304" charset="0"/>
                        </a:rPr>
                        <a:t> </a:t>
                      </a:r>
                      <a:endParaRPr lang="en-US" sz="2000" b="1">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182880">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r h="2438400">
                <a:tc>
                  <a:txBody>
                    <a:bodyPr/>
                    <a:p>
                      <a:pPr indent="0">
                        <a:buNone/>
                      </a:pPr>
                      <a:r>
                        <a:rPr lang="en-US" sz="1200" b="0">
                          <a:solidFill>
                            <a:srgbClr val="000000"/>
                          </a:solidFill>
                          <a:latin typeface="Times New Roman" panose="02020603050405020304" charset="0"/>
                          <a:cs typeface="Times New Roman" panose="02020603050405020304" charset="0"/>
                        </a:rPr>
                        <a:t>T01</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IN" altLang="en-US" sz="1600" b="0">
                          <a:solidFill>
                            <a:srgbClr val="000000"/>
                          </a:solidFill>
                          <a:latin typeface="Times New Roman" panose="02020603050405020304" charset="0"/>
                          <a:cs typeface="Times New Roman" panose="02020603050405020304" charset="0"/>
                        </a:rPr>
                        <a:t>P</a:t>
                      </a:r>
                      <a:r>
                        <a:rPr lang="en-US" sz="1600" b="0">
                          <a:solidFill>
                            <a:srgbClr val="000000"/>
                          </a:solidFill>
                          <a:latin typeface="Times New Roman" panose="02020603050405020304" charset="0"/>
                          <a:cs typeface="Times New Roman" panose="02020603050405020304" charset="0"/>
                        </a:rPr>
                        <a:t>regnant=2</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Glucose=200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Blood pressure=140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Skin=19</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Insulin=140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Body mass index=23</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Pedigree=1</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Age=34</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Times New Roman" panose="02020603050405020304" charset="0"/>
                          <a:cs typeface="Times New Roman" panose="02020603050405020304" charset="0"/>
                        </a:rPr>
                        <a:t>After comparison </a:t>
                      </a:r>
                      <a:r>
                        <a:rPr lang="en-IN" altLang="en-US" sz="1400" b="0">
                          <a:solidFill>
                            <a:srgbClr val="000000"/>
                          </a:solidFill>
                          <a:latin typeface="Times New Roman" panose="02020603050405020304" charset="0"/>
                          <a:cs typeface="Times New Roman" panose="02020603050405020304" charset="0"/>
                        </a:rPr>
                        <a:t>SVM</a:t>
                      </a:r>
                      <a:r>
                        <a:rPr lang="en-US" sz="1400" b="0">
                          <a:solidFill>
                            <a:srgbClr val="000000"/>
                          </a:solidFill>
                          <a:latin typeface="Times New Roman" panose="02020603050405020304" charset="0"/>
                          <a:cs typeface="Times New Roman" panose="02020603050405020304" charset="0"/>
                        </a:rPr>
                        <a:t> is found to have highest accuracy.Therefore here </a:t>
                      </a:r>
                      <a:r>
                        <a:rPr lang="en-IN" altLang="en-US" sz="1400" b="0">
                          <a:solidFill>
                            <a:srgbClr val="000000"/>
                          </a:solidFill>
                          <a:latin typeface="Times New Roman" panose="02020603050405020304" charset="0"/>
                          <a:cs typeface="Times New Roman" panose="02020603050405020304" charset="0"/>
                        </a:rPr>
                        <a:t>SVM</a:t>
                      </a:r>
                      <a:r>
                        <a:rPr lang="en-US" sz="1400" b="0">
                          <a:solidFill>
                            <a:srgbClr val="000000"/>
                          </a:solidFill>
                          <a:latin typeface="Times New Roman" panose="02020603050405020304" charset="0"/>
                          <a:cs typeface="Times New Roman" panose="02020603050405020304" charset="0"/>
                        </a:rPr>
                        <a:t> has being used</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Times New Roman" panose="02020603050405020304" charset="0"/>
                          <a:cs typeface="Times New Roman" panose="02020603050405020304" charset="0"/>
                        </a:rPr>
                        <a:t>Knn-78.0%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Decision tree71.0%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Naive bayes79.0%</a:t>
                      </a:r>
                      <a:endParaRPr lang="en-US" sz="1600" b="0">
                        <a:solidFill>
                          <a:srgbClr val="000000"/>
                        </a:solidFill>
                        <a:latin typeface="Times New Roman" panose="02020603050405020304" charset="0"/>
                        <a:cs typeface="Times New Roman" panose="02020603050405020304" charset="0"/>
                      </a:endParaRPr>
                    </a:p>
                    <a:p>
                      <a:pPr indent="0" algn="ctr">
                        <a:buNone/>
                      </a:pPr>
                      <a:r>
                        <a:rPr lang="en-IN" altLang="en-US" sz="1600" b="0">
                          <a:solidFill>
                            <a:srgbClr val="000000"/>
                          </a:solidFill>
                          <a:latin typeface="Times New Roman" panose="02020603050405020304" charset="0"/>
                          <a:cs typeface="Times New Roman" panose="02020603050405020304" charset="0"/>
                        </a:rPr>
                        <a:t>Random Forest-81%</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Logistic regression-80%</a:t>
                      </a:r>
                      <a:endParaRPr lang="en-US" sz="1600" b="0">
                        <a:solidFill>
                          <a:srgbClr val="000000"/>
                        </a:solidFill>
                        <a:latin typeface="Times New Roman" panose="02020603050405020304" charset="0"/>
                        <a:cs typeface="Times New Roman" panose="02020603050405020304" charset="0"/>
                      </a:endParaRPr>
                    </a:p>
                    <a:p>
                      <a:pPr indent="0" algn="ctr">
                        <a:buNone/>
                      </a:pPr>
                      <a:r>
                        <a:rPr lang="en-IN" altLang="en-US" sz="1600" b="0">
                          <a:solidFill>
                            <a:srgbClr val="000000"/>
                          </a:solidFill>
                          <a:latin typeface="Times New Roman" panose="02020603050405020304" charset="0"/>
                          <a:cs typeface="Times New Roman" panose="02020603050405020304" charset="0"/>
                        </a:rPr>
                        <a:t>SVM</a:t>
                      </a:r>
                      <a:r>
                        <a:rPr lang="en-US" sz="1200" b="0">
                          <a:solidFill>
                            <a:srgbClr val="000000"/>
                          </a:solidFill>
                          <a:latin typeface="Times New Roman" panose="02020603050405020304" charset="0"/>
                          <a:cs typeface="Times New Roman" panose="02020603050405020304" charset="0"/>
                        </a:rPr>
                        <a:t>  </a:t>
                      </a:r>
                      <a:r>
                        <a:rPr lang="en-IN" altLang="en-US" sz="1200" b="0">
                          <a:solidFill>
                            <a:srgbClr val="000000"/>
                          </a:solidFill>
                          <a:latin typeface="Times New Roman" panose="02020603050405020304" charset="0"/>
                          <a:cs typeface="Times New Roman" panose="02020603050405020304" charset="0"/>
                        </a:rPr>
                        <a:t>-</a:t>
                      </a:r>
                      <a:r>
                        <a:rPr lang="en-IN" altLang="en-US" sz="1600" b="0">
                          <a:solidFill>
                            <a:srgbClr val="000000"/>
                          </a:solidFill>
                          <a:latin typeface="Times New Roman" panose="02020603050405020304" charset="0"/>
                          <a:cs typeface="Times New Roman" panose="02020603050405020304" charset="0"/>
                        </a:rPr>
                        <a:t>86%</a:t>
                      </a:r>
                      <a:endParaRPr lang="en-IN" alt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solidFill>
                            <a:srgbClr val="000000"/>
                          </a:solidFill>
                          <a:latin typeface="Times New Roman" panose="02020603050405020304" charset="0"/>
                          <a:cs typeface="Times New Roman" panose="02020603050405020304" charset="0"/>
                        </a:rPr>
                        <a:t>You have no diabetes</a:t>
                      </a:r>
                      <a:r>
                        <a:rPr lang="en-US" sz="1200" b="1">
                          <a:solidFill>
                            <a:srgbClr val="000000"/>
                          </a:solidFill>
                          <a:latin typeface="Times New Roman" panose="02020603050405020304" charset="0"/>
                          <a:cs typeface="Times New Roman" panose="02020603050405020304" charset="0"/>
                        </a:rPr>
                        <a:t> </a:t>
                      </a:r>
                      <a:endParaRPr lang="en-US" sz="1200" b="1">
                        <a:solidFill>
                          <a:srgbClr val="000000"/>
                        </a:solidFill>
                        <a:latin typeface="Times New Roman" panose="02020603050405020304" charset="0"/>
                        <a:cs typeface="Times New Roman" panose="02020603050405020304" charset="0"/>
                      </a:endParaRPr>
                    </a:p>
                    <a:p>
                      <a:pPr indent="0">
                        <a:buNone/>
                      </a:pPr>
                      <a:endParaRPr lang="en-US" sz="1200" b="1">
                        <a:solidFill>
                          <a:srgbClr val="000000"/>
                        </a:solidFill>
                        <a:latin typeface="Times New Roman" panose="02020603050405020304" charset="0"/>
                        <a:cs typeface="Times New Roman" panose="02020603050405020304" charset="0"/>
                      </a:endParaRPr>
                    </a:p>
                    <a:p>
                      <a:pPr indent="0">
                        <a:buNone/>
                      </a:pPr>
                      <a:endParaRPr lang="en-US" sz="1200" b="1">
                        <a:solidFill>
                          <a:srgbClr val="000000"/>
                        </a:solidFill>
                        <a:latin typeface="Times New Roman" panose="02020603050405020304" charset="0"/>
                        <a:cs typeface="Times New Roman" panose="02020603050405020304" charset="0"/>
                      </a:endParaRPr>
                    </a:p>
                    <a:p>
                      <a:pPr indent="0">
                        <a:buNone/>
                      </a:pPr>
                      <a:r>
                        <a:rPr lang="en-US" sz="1200" b="1">
                          <a:solidFill>
                            <a:srgbClr val="000000"/>
                          </a:solidFill>
                          <a:latin typeface="Times New Roman" panose="02020603050405020304" charset="0"/>
                          <a:cs typeface="Times New Roman" panose="02020603050405020304" charset="0"/>
                        </a:rPr>
                        <a:t>     </a:t>
                      </a:r>
                      <a:r>
                        <a:rPr lang="en-US" sz="2800" b="1">
                          <a:solidFill>
                            <a:srgbClr val="000000"/>
                          </a:solidFill>
                          <a:latin typeface="Times New Roman" panose="02020603050405020304" charset="0"/>
                          <a:cs typeface="Times New Roman" panose="02020603050405020304" charset="0"/>
                        </a:rPr>
                        <a:t>(0)</a:t>
                      </a:r>
                      <a:r>
                        <a:rPr lang="en-US" sz="2800" b="0">
                          <a:solidFill>
                            <a:srgbClr val="000000"/>
                          </a:solidFill>
                          <a:latin typeface="Times New Roman" panose="02020603050405020304" charset="0"/>
                          <a:cs typeface="Times New Roman" panose="02020603050405020304" charset="0"/>
                        </a:rPr>
                        <a:t> </a:t>
                      </a: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182880">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r h="182880">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r h="2438400">
                <a:tc>
                  <a:txBody>
                    <a:bodyPr/>
                    <a:p>
                      <a:pPr indent="0">
                        <a:buNone/>
                      </a:pPr>
                      <a:r>
                        <a:rPr lang="en-US" sz="1200" b="0">
                          <a:solidFill>
                            <a:srgbClr val="000000"/>
                          </a:solidFill>
                          <a:latin typeface="Times New Roman" panose="02020603050405020304" charset="0"/>
                          <a:cs typeface="Times New Roman" panose="02020603050405020304" charset="0"/>
                        </a:rPr>
                        <a:t>T0</a:t>
                      </a:r>
                      <a:r>
                        <a:rPr lang="en-IN" altLang="en-US" sz="1200" b="0">
                          <a:solidFill>
                            <a:srgbClr val="000000"/>
                          </a:solidFill>
                          <a:latin typeface="Times New Roman" panose="02020603050405020304" charset="0"/>
                          <a:cs typeface="Times New Roman" panose="02020603050405020304" charset="0"/>
                        </a:rPr>
                        <a:t>2</a:t>
                      </a:r>
                      <a:endParaRPr lang="en-I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Times New Roman" panose="02020603050405020304" charset="0"/>
                          <a:cs typeface="Times New Roman" panose="02020603050405020304" charset="0"/>
                        </a:rPr>
                        <a:t>Pregnant=4</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Glucose=187</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Blood pressure=110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Skin=17</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Insulin=47</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Body mass index=18</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Pedigree=2</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Age=25</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solidFill>
                            <a:srgbClr val="000000"/>
                          </a:solidFill>
                          <a:latin typeface="Times New Roman" panose="02020603050405020304" charset="0"/>
                          <a:cs typeface="Times New Roman" panose="02020603050405020304" charset="0"/>
                        </a:rPr>
                        <a:t> </a:t>
                      </a:r>
                      <a:r>
                        <a:rPr lang="en-US" sz="1400" b="0">
                          <a:solidFill>
                            <a:srgbClr val="000000"/>
                          </a:solidFill>
                          <a:latin typeface="Times New Roman" panose="02020603050405020304" charset="0"/>
                          <a:cs typeface="Times New Roman" panose="02020603050405020304" charset="0"/>
                        </a:rPr>
                        <a:t>After comparison </a:t>
                      </a:r>
                      <a:r>
                        <a:rPr lang="en-IN" altLang="en-US" sz="1400" b="0">
                          <a:solidFill>
                            <a:srgbClr val="000000"/>
                          </a:solidFill>
                          <a:latin typeface="Times New Roman" panose="02020603050405020304" charset="0"/>
                          <a:cs typeface="Times New Roman" panose="02020603050405020304" charset="0"/>
                        </a:rPr>
                        <a:t>SVM </a:t>
                      </a:r>
                      <a:r>
                        <a:rPr lang="en-US" sz="1400" b="0">
                          <a:solidFill>
                            <a:srgbClr val="000000"/>
                          </a:solidFill>
                          <a:latin typeface="Times New Roman" panose="02020603050405020304" charset="0"/>
                          <a:cs typeface="Times New Roman" panose="02020603050405020304" charset="0"/>
                        </a:rPr>
                        <a:t>is found to have highest accuracy.Therefore here </a:t>
                      </a:r>
                      <a:r>
                        <a:rPr lang="en-IN" altLang="en-US" sz="1400" b="0">
                          <a:solidFill>
                            <a:srgbClr val="000000"/>
                          </a:solidFill>
                          <a:latin typeface="Times New Roman" panose="02020603050405020304" charset="0"/>
                          <a:cs typeface="Times New Roman" panose="02020603050405020304" charset="0"/>
                        </a:rPr>
                        <a:t>SVM </a:t>
                      </a:r>
                      <a:r>
                        <a:rPr lang="en-US" sz="1400" b="0">
                          <a:solidFill>
                            <a:srgbClr val="000000"/>
                          </a:solidFill>
                          <a:latin typeface="Times New Roman" panose="02020603050405020304" charset="0"/>
                          <a:cs typeface="Times New Roman" panose="02020603050405020304" charset="0"/>
                        </a:rPr>
                        <a:t>has being used</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Times New Roman" panose="02020603050405020304" charset="0"/>
                          <a:cs typeface="Times New Roman" panose="02020603050405020304" charset="0"/>
                        </a:rPr>
                        <a:t>Knn-78.0%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Decision tree71.0%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Naive bayes-79.0%</a:t>
                      </a:r>
                      <a:endParaRPr lang="en-US" sz="1600" b="0">
                        <a:solidFill>
                          <a:srgbClr val="000000"/>
                        </a:solidFill>
                        <a:latin typeface="Times New Roman" panose="02020603050405020304" charset="0"/>
                        <a:cs typeface="Times New Roman" panose="02020603050405020304" charset="0"/>
                      </a:endParaRPr>
                    </a:p>
                    <a:p>
                      <a:pPr indent="0" algn="ctr">
                        <a:buNone/>
                      </a:pPr>
                      <a:r>
                        <a:rPr lang="en-US" sz="1600" b="0">
                          <a:solidFill>
                            <a:srgbClr val="000000"/>
                          </a:solidFill>
                          <a:latin typeface="Times New Roman" panose="02020603050405020304" charset="0"/>
                          <a:cs typeface="Times New Roman" panose="02020603050405020304" charset="0"/>
                        </a:rPr>
                        <a:t>Logistic regression-80%</a:t>
                      </a:r>
                      <a:endParaRPr lang="en-US" sz="1600" b="0">
                        <a:solidFill>
                          <a:srgbClr val="000000"/>
                        </a:solidFill>
                        <a:latin typeface="Times New Roman" panose="02020603050405020304" charset="0"/>
                        <a:cs typeface="Times New Roman" panose="02020603050405020304" charset="0"/>
                      </a:endParaRPr>
                    </a:p>
                    <a:p>
                      <a:pPr indent="0" algn="ctr">
                        <a:buNone/>
                      </a:pPr>
                      <a:r>
                        <a:rPr lang="en-IN" altLang="en-US" sz="1600" b="0">
                          <a:solidFill>
                            <a:srgbClr val="000000"/>
                          </a:solidFill>
                          <a:latin typeface="Times New Roman" panose="02020603050405020304" charset="0"/>
                          <a:cs typeface="Times New Roman" panose="02020603050405020304" charset="0"/>
                        </a:rPr>
                        <a:t>Random Forest-81%</a:t>
                      </a:r>
                      <a:endParaRPr lang="en-US" sz="1600" b="0">
                        <a:solidFill>
                          <a:srgbClr val="000000"/>
                        </a:solidFill>
                        <a:latin typeface="Times New Roman" panose="02020603050405020304" charset="0"/>
                        <a:cs typeface="Times New Roman" panose="02020603050405020304" charset="0"/>
                      </a:endParaRPr>
                    </a:p>
                    <a:p>
                      <a:pPr indent="0" algn="ctr">
                        <a:buNone/>
                      </a:pPr>
                      <a:r>
                        <a:rPr lang="en-IN" altLang="en-US" sz="1600" b="0">
                          <a:solidFill>
                            <a:srgbClr val="000000"/>
                          </a:solidFill>
                          <a:latin typeface="Times New Roman" panose="02020603050405020304" charset="0"/>
                          <a:cs typeface="Times New Roman" panose="02020603050405020304" charset="0"/>
                        </a:rPr>
                        <a:t>SVM-86%</a:t>
                      </a: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0">
                          <a:solidFill>
                            <a:srgbClr val="000000"/>
                          </a:solidFill>
                          <a:latin typeface="Times New Roman" panose="02020603050405020304" charset="0"/>
                          <a:cs typeface="Times New Roman" panose="02020603050405020304" charset="0"/>
                        </a:rPr>
                        <a:t>You haveDiabetes or may get soon </a:t>
                      </a:r>
                      <a:endParaRPr lang="en-US" sz="1200" b="0">
                        <a:solidFill>
                          <a:srgbClr val="000000"/>
                        </a:solidFill>
                        <a:latin typeface="Times New Roman" panose="02020603050405020304" charset="0"/>
                        <a:cs typeface="Times New Roman" panose="02020603050405020304" charset="0"/>
                      </a:endParaRPr>
                    </a:p>
                    <a:p>
                      <a:pPr indent="0">
                        <a:buNone/>
                      </a:pPr>
                      <a:endParaRPr lang="en-US" sz="1200" b="0">
                        <a:solidFill>
                          <a:srgbClr val="000000"/>
                        </a:solidFill>
                        <a:latin typeface="Times New Roman" panose="02020603050405020304" charset="0"/>
                        <a:cs typeface="Times New Roman" panose="02020603050405020304" charset="0"/>
                      </a:endParaRPr>
                    </a:p>
                    <a:p>
                      <a:pPr indent="0">
                        <a:buNone/>
                      </a:pPr>
                      <a:endParaRPr lang="en-US" sz="1200" b="0">
                        <a:solidFill>
                          <a:srgbClr val="000000"/>
                        </a:solidFill>
                        <a:latin typeface="Times New Roman" panose="02020603050405020304" charset="0"/>
                        <a:cs typeface="Times New Roman" panose="02020603050405020304" charset="0"/>
                      </a:endParaRPr>
                    </a:p>
                    <a:p>
                      <a:pPr indent="0">
                        <a:buNone/>
                      </a:pPr>
                      <a:endParaRPr lang="en-US" sz="1200" b="0">
                        <a:solidFill>
                          <a:srgbClr val="000000"/>
                        </a:solidFill>
                        <a:latin typeface="Times New Roman" panose="02020603050405020304" charset="0"/>
                        <a:cs typeface="Times New Roman" panose="02020603050405020304" charset="0"/>
                      </a:endParaRPr>
                    </a:p>
                    <a:p>
                      <a:pPr indent="0">
                        <a:buNone/>
                      </a:pPr>
                      <a:r>
                        <a:rPr lang="en-US" sz="2800" b="1">
                          <a:solidFill>
                            <a:srgbClr val="000000"/>
                          </a:solidFill>
                          <a:latin typeface="Times New Roman" panose="02020603050405020304" charset="0"/>
                          <a:cs typeface="Times New Roman" panose="02020603050405020304" charset="0"/>
                        </a:rPr>
                        <a:t>   (1) </a:t>
                      </a:r>
                      <a:r>
                        <a:rPr lang="en-US" sz="1200" b="0">
                          <a:solidFill>
                            <a:srgbClr val="000000"/>
                          </a:solidFill>
                          <a:latin typeface="Times New Roman" panose="02020603050405020304" charset="0"/>
                          <a:cs typeface="Times New Roman" panose="02020603050405020304" charset="0"/>
                        </a:rPr>
                        <a:t> </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b="1"/>
              <a:t> Implementation</a:t>
            </a:r>
            <a:endParaRPr lang="en-IN" altLang="en-US" b="1"/>
          </a:p>
        </p:txBody>
      </p:sp>
      <p:sp>
        <p:nvSpPr>
          <p:cNvPr id="3" name="Content Placeholder 2"/>
          <p:cNvSpPr>
            <a:spLocks noGrp="1"/>
          </p:cNvSpPr>
          <p:nvPr>
            <p:ph idx="1"/>
          </p:nvPr>
        </p:nvSpPr>
        <p:spPr/>
        <p:txBody>
          <a:bodyPr/>
          <a:p>
            <a:r>
              <a:rPr lang="en-US"/>
              <a:t>Collect the dataset</a:t>
            </a:r>
            <a:endParaRPr lang="en-US"/>
          </a:p>
          <a:p>
            <a:r>
              <a:rPr lang="en-US"/>
              <a:t>Load the dataset</a:t>
            </a:r>
            <a:endParaRPr lang="en-US"/>
          </a:p>
          <a:p>
            <a:r>
              <a:rPr lang="en-US"/>
              <a:t> Describe the dataset</a:t>
            </a:r>
            <a:endParaRPr lang="en-US"/>
          </a:p>
          <a:p>
            <a:r>
              <a:rPr lang="en-US"/>
              <a:t>Analysis of the dataset for cleaning purpose</a:t>
            </a:r>
            <a:endParaRPr lang="en-US"/>
          </a:p>
          <a:p>
            <a:r>
              <a:rPr lang="en-US"/>
              <a:t> Split the dataset for training and testing</a:t>
            </a:r>
            <a:endParaRPr lang="en-US"/>
          </a:p>
          <a:p>
            <a:r>
              <a:rPr lang="en-US"/>
              <a:t>Train the dataset using algorithms</a:t>
            </a:r>
            <a:endParaRPr lang="en-US"/>
          </a:p>
          <a:p>
            <a:r>
              <a:rPr lang="en-US"/>
              <a:t>Compare the accuracy of all the Algorithm</a:t>
            </a:r>
            <a:endParaRPr lang="en-US"/>
          </a:p>
          <a:p>
            <a:r>
              <a:rPr lang="en-US"/>
              <a:t>Create GUI for the model</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5"/>
            <a:ext cx="10515600" cy="843915"/>
          </a:xfrm>
        </p:spPr>
        <p:txBody>
          <a:bodyPr/>
          <a:p>
            <a:r>
              <a:rPr lang="en-IN" altLang="en-US"/>
              <a:t>                       </a:t>
            </a:r>
            <a:r>
              <a:rPr lang="en-IN" altLang="en-US" b="1"/>
              <a:t>Projects screenshot</a:t>
            </a:r>
            <a:endParaRPr lang="en-IN" altLang="en-US" b="1"/>
          </a:p>
        </p:txBody>
      </p:sp>
      <p:pic>
        <p:nvPicPr>
          <p:cNvPr id="4" name="Picture 2" descr="C:\Users\KIIT\Desktop\ML GUI IMAGE.pngML GUI IMAGE"/>
          <p:cNvPicPr>
            <a:picLocks noChangeAspect="1"/>
          </p:cNvPicPr>
          <p:nvPr>
            <p:ph sz="half" idx="1"/>
          </p:nvPr>
        </p:nvPicPr>
        <p:blipFill>
          <a:blip r:embed="rId1"/>
          <a:srcRect/>
          <a:stretch>
            <a:fillRect/>
          </a:stretch>
        </p:blipFill>
        <p:spPr>
          <a:xfrm>
            <a:off x="594360" y="844550"/>
            <a:ext cx="5715635" cy="2993390"/>
          </a:xfrm>
          <a:prstGeom prst="rect">
            <a:avLst/>
          </a:prstGeom>
        </p:spPr>
      </p:pic>
      <p:pic>
        <p:nvPicPr>
          <p:cNvPr id="9" name="Picture 9" descr="C:\Users\KIIT\Desktop\Comparision Diagram.pngComparision Diagram"/>
          <p:cNvPicPr>
            <a:picLocks noChangeAspect="1"/>
          </p:cNvPicPr>
          <p:nvPr>
            <p:ph sz="half" idx="2"/>
          </p:nvPr>
        </p:nvPicPr>
        <p:blipFill>
          <a:blip r:embed="rId2"/>
          <a:srcRect/>
          <a:stretch>
            <a:fillRect/>
          </a:stretch>
        </p:blipFill>
        <p:spPr>
          <a:xfrm>
            <a:off x="6541135" y="844550"/>
            <a:ext cx="5099050" cy="2932430"/>
          </a:xfrm>
          <a:prstGeom prst="rect">
            <a:avLst/>
          </a:prstGeom>
        </p:spPr>
      </p:pic>
      <p:pic>
        <p:nvPicPr>
          <p:cNvPr id="10" name="Picture 10" descr="C:\Users\KIIT\Desktop\Prediction.pngPrediction"/>
          <p:cNvPicPr>
            <a:picLocks noChangeAspect="1"/>
          </p:cNvPicPr>
          <p:nvPr/>
        </p:nvPicPr>
        <p:blipFill>
          <a:blip r:embed="rId3"/>
          <a:srcRect/>
          <a:stretch>
            <a:fillRect/>
          </a:stretch>
        </p:blipFill>
        <p:spPr>
          <a:xfrm>
            <a:off x="2840990" y="3914140"/>
            <a:ext cx="6510020" cy="28130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b="1"/>
              <a:t>COCLUSION AND FUTURE SCOPE</a:t>
            </a:r>
            <a:endParaRPr lang="en-IN" altLang="en-US" b="1"/>
          </a:p>
        </p:txBody>
      </p:sp>
      <p:sp>
        <p:nvSpPr>
          <p:cNvPr id="3" name="Content Placeholder 2"/>
          <p:cNvSpPr>
            <a:spLocks noGrp="1"/>
          </p:cNvSpPr>
          <p:nvPr>
            <p:ph sz="half" idx="1"/>
          </p:nvPr>
        </p:nvSpPr>
        <p:spPr/>
        <p:txBody>
          <a:bodyPr/>
          <a:p>
            <a:pPr marL="0" indent="0">
              <a:buNone/>
            </a:pPr>
            <a:r>
              <a:rPr lang="en-US"/>
              <a:t> FUTURE SCOPE</a:t>
            </a:r>
            <a:endParaRPr lang="en-US"/>
          </a:p>
          <a:p>
            <a:r>
              <a:rPr lang="en-US"/>
              <a:t>We tried and optimize every algorithm and we found out </a:t>
            </a:r>
            <a:r>
              <a:rPr lang="en-IN" altLang="en-US"/>
              <a:t>SVM</a:t>
            </a:r>
            <a:r>
              <a:rPr lang="en-US"/>
              <a:t> algorithm best suitable for over application.</a:t>
            </a:r>
            <a:endParaRPr lang="en-US"/>
          </a:p>
          <a:p>
            <a:r>
              <a:rPr lang="en-US"/>
              <a:t>But this is just not the end. We can also implement other classification algorithms to obtain more accurate and optimized result.</a:t>
            </a:r>
            <a:endParaRPr lang="en-US"/>
          </a:p>
        </p:txBody>
      </p:sp>
      <p:sp>
        <p:nvSpPr>
          <p:cNvPr id="4" name="Content Placeholder 3"/>
          <p:cNvSpPr>
            <a:spLocks noGrp="1"/>
          </p:cNvSpPr>
          <p:nvPr>
            <p:ph sz="half" idx="2"/>
          </p:nvPr>
        </p:nvSpPr>
        <p:spPr>
          <a:xfrm>
            <a:off x="6172200" y="1825625"/>
            <a:ext cx="5181600" cy="4351655"/>
          </a:xfrm>
        </p:spPr>
        <p:txBody>
          <a:bodyPr>
            <a:normAutofit fontScale="80000"/>
          </a:bodyPr>
          <a:p>
            <a:pPr marL="0" indent="0">
              <a:buNone/>
            </a:pPr>
            <a:r>
              <a:rPr lang="en-US" b="1"/>
              <a:t>CONCLUSION</a:t>
            </a:r>
            <a:endParaRPr lang="en-US" b="1"/>
          </a:p>
          <a:p>
            <a:r>
              <a:rPr lang="en-US" sz="2400"/>
              <a:t>Machine learning algorithms in the medical field extracts different hidden patterns from the medical data. They can be used for the analysis of important clinical parameters, prediction of various diseases, forecasting tasks in medicine, extraction of medical knowledge, therapy planning support and patient management. A number of algorithms were proposed for the prediction and diagnosis of diabetes. These algorithms provide more accuracy than the available traditional systems.  We tried and optimize every algorithm and we found out </a:t>
            </a:r>
            <a:r>
              <a:rPr lang="en-IN" altLang="en-US" sz="2400"/>
              <a:t>SVM</a:t>
            </a:r>
            <a:r>
              <a:rPr lang="en-US" sz="2400"/>
              <a:t> algorithm best suitable for over application.</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REFERENCES</a:t>
            </a:r>
            <a:endParaRPr lang="en-IN" altLang="en-US"/>
          </a:p>
        </p:txBody>
      </p:sp>
      <p:sp>
        <p:nvSpPr>
          <p:cNvPr id="3" name="Content Placeholder 2"/>
          <p:cNvSpPr>
            <a:spLocks noGrp="1"/>
          </p:cNvSpPr>
          <p:nvPr>
            <p:ph sz="half" idx="1"/>
          </p:nvPr>
        </p:nvSpPr>
        <p:spPr>
          <a:xfrm>
            <a:off x="838200" y="1825625"/>
            <a:ext cx="10146665" cy="4351655"/>
          </a:xfrm>
        </p:spPr>
        <p:txBody>
          <a:bodyPr>
            <a:normAutofit/>
          </a:bodyPr>
          <a:p>
            <a:r>
              <a:rPr lang="en-US" sz="1600" b="1"/>
              <a:t>1.UCI Machine Learning Repository- Center for Machine Learning and Intelligent System, http://archive.ics.uci.edu/ml/</a:t>
            </a:r>
            <a:endParaRPr lang="en-US" sz="1600" b="1"/>
          </a:p>
          <a:p>
            <a:r>
              <a:rPr lang="en-US" sz="1600" b="1"/>
              <a:t>2.Gaganjot Kaur, Amit Chhabra, “Improved J48 Classification Algorithm for the Prediction of Diabetes”, International Journal of Computer Applications (0975 – 8887) Volume 98 – No.22, July 2014.</a:t>
            </a:r>
            <a:endParaRPr lang="en-US" sz="1600" b="1"/>
          </a:p>
          <a:p>
            <a:r>
              <a:rPr lang="en-US" sz="1600" b="1"/>
              <a:t>3.Machine Learning tutorials and examples https://www.toptal.com/machine-learning/machine- learningtheory- an-introductory-primer .</a:t>
            </a:r>
            <a:endParaRPr lang="en-US" sz="1600" b="1"/>
          </a:p>
          <a:p>
            <a:r>
              <a:rPr lang="en-US" sz="1600" b="1"/>
              <a:t>4.Sudip Mandal, Goutam Saha, Rajat K. Pal,  “A Comparative Study on Disease Classification using Different Soft Computing Techniques”, The SIJ Transactions on Computer Science Engineering &amp; its Applications (CSEA), Vol. 2, No. 3, May 2014.</a:t>
            </a:r>
            <a:endParaRPr lang="en-US" sz="1600" b="1"/>
          </a:p>
          <a:p>
            <a:r>
              <a:rPr lang="en-US" sz="1600" b="1"/>
              <a:t>5.https://scikit-learn.org/stable/modules/generated/sklearn.ensemble.RandomForestClassifier.html</a:t>
            </a:r>
            <a:endParaRPr lang="en-US" sz="1600" b="1"/>
          </a:p>
          <a:p>
            <a:r>
              <a:rPr lang="en-US" sz="1600" b="1"/>
              <a:t>6.https://scikit-learn.org/stable/modules/svm.html</a:t>
            </a:r>
            <a:endParaRPr lang="en-US" sz="1600" b="1"/>
          </a:p>
          <a:p>
            <a:r>
              <a:rPr lang="en-US" sz="1600" b="1"/>
              <a:t>7.http://www.diabetes.org/diabetes-basics/type</a:t>
            </a:r>
            <a:endParaRPr lang="en-US" sz="1600" b="1"/>
          </a:p>
          <a:p>
            <a:r>
              <a:rPr lang="en-US" sz="1600" b="1"/>
              <a:t>8.https://scikit-learn.org/stable/modules/neighbors.html</a:t>
            </a:r>
            <a:endParaRPr lang="en-US" sz="1600" b="1"/>
          </a:p>
        </p:txBody>
      </p:sp>
      <p:sp>
        <p:nvSpPr>
          <p:cNvPr id="4" name="Content Placeholder 3"/>
          <p:cNvSpPr>
            <a:spLocks noGrp="1"/>
          </p:cNvSpPr>
          <p:nvPr>
            <p:ph sz="half" idx="2"/>
          </p:nvPr>
        </p:nvSpPr>
        <p:spPr>
          <a:xfrm>
            <a:off x="11925300" y="1825625"/>
            <a:ext cx="76200" cy="4351655"/>
          </a:xfrm>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36650"/>
          </a:xfrm>
        </p:spPr>
        <p:txBody>
          <a:bodyPr/>
          <a:p>
            <a:r>
              <a:rPr lang="en-IN" altLang="en-US"/>
              <a:t>                              </a:t>
            </a:r>
            <a:r>
              <a:rPr lang="en-IN" altLang="en-US" b="1"/>
              <a:t>Litrature survey</a:t>
            </a:r>
            <a:endParaRPr lang="en-IN" altLang="en-US" b="1"/>
          </a:p>
        </p:txBody>
      </p:sp>
      <p:sp>
        <p:nvSpPr>
          <p:cNvPr id="3" name="Content Placeholder 2"/>
          <p:cNvSpPr>
            <a:spLocks noGrp="1"/>
          </p:cNvSpPr>
          <p:nvPr>
            <p:ph idx="1"/>
          </p:nvPr>
        </p:nvSpPr>
        <p:spPr>
          <a:xfrm>
            <a:off x="838200" y="1501775"/>
            <a:ext cx="10515600" cy="4675505"/>
          </a:xfrm>
        </p:spPr>
        <p:txBody>
          <a:bodyPr>
            <a:normAutofit fontScale="60000"/>
          </a:bodyPr>
          <a:p>
            <a:r>
              <a:rPr lang="en-US"/>
              <a:t>Orabi et al. in designed a system for diabetes prediction, whose main aim is the prediction of diabetes a candidate is suffering at a particular age. The proposed system is designed based on the concept of machine learning, by applying decision tree. Obtained results were satisfactory as the designed system works well in predicting the diabetes incidents at a particular age, with higher accuracy using Decision tree,</a:t>
            </a:r>
            <a:endParaRPr lang="en-US"/>
          </a:p>
          <a:p>
            <a:r>
              <a:rPr lang="en-US"/>
              <a:t>Pradhan et al in  used Genetic programming (GP) for the training and testing of the database for prediction of diabetes by employing Diabetes data set which is sourced from UCI repository. Results achieved using Genetic Programming ,  gives optimal accuracy as compared to other implemented techniques. There can be significant improve in accuracy by taking less time for classifier generation. It proves to be useful for diabetes prediction at low cost.</a:t>
            </a:r>
            <a:endParaRPr lang="en-US"/>
          </a:p>
          <a:p>
            <a:r>
              <a:rPr lang="en-US"/>
              <a:t>Rashid et al. in  designed a prediction model with two sub-modules to predict diabetes-chronic disease. ANN (Artificial Neural Network) is used in the first module and FBS (Fasting Blood Sugar) is used in the second module. Decision Tree is used to detect the symptoms of diabetes on patients health.</a:t>
            </a:r>
            <a:endParaRPr lang="en-US"/>
          </a:p>
          <a:p>
            <a:endParaRPr lang="en-US"/>
          </a:p>
          <a:p>
            <a:r>
              <a:rPr lang="en-US"/>
              <a:t>Nongyao et al. in applied an algorithm which classifies the risk of diabetes mellitus. To fulfill the objective au- thor has employed four following renowned machine learning classification methods namely Decision Tree, Artificial Neural Networks, Logistic Regression and Naive Bayes. For improving the robustness of designed model Bagging and Boosting techniques are used.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mj-ea"/>
                <a:cs typeface="+mj-ea"/>
              </a:rPr>
              <a:t>Software Requirements Specification</a:t>
            </a:r>
            <a:endParaRPr lang="en-US">
              <a:latin typeface="+mj-ea"/>
              <a:cs typeface="+mj-ea"/>
            </a:endParaRPr>
          </a:p>
        </p:txBody>
      </p:sp>
      <p:sp>
        <p:nvSpPr>
          <p:cNvPr id="3" name="Content Placeholder 2"/>
          <p:cNvSpPr>
            <a:spLocks noGrp="1"/>
          </p:cNvSpPr>
          <p:nvPr>
            <p:ph sz="half" idx="1"/>
          </p:nvPr>
        </p:nvSpPr>
        <p:spPr/>
        <p:txBody>
          <a:bodyPr>
            <a:normAutofit fontScale="35000"/>
          </a:bodyPr>
          <a:p>
            <a:pPr marL="0" indent="0">
              <a:buNone/>
            </a:pPr>
            <a:r>
              <a:rPr lang="en-US" sz="9600" b="1"/>
              <a:t> </a:t>
            </a:r>
            <a:r>
              <a:rPr lang="en-US" sz="7200" b="1"/>
              <a:t>System Requirement</a:t>
            </a:r>
            <a:endParaRPr lang="en-US"/>
          </a:p>
          <a:p>
            <a:r>
              <a:rPr lang="en-US" sz="5400"/>
              <a:t>Operating system:- Linux or Windows 10 </a:t>
            </a:r>
            <a:endParaRPr lang="en-US" sz="5400"/>
          </a:p>
          <a:p>
            <a:r>
              <a:rPr lang="en-US" sz="5400"/>
              <a:t>RAM requirement:- 8 GB.</a:t>
            </a:r>
            <a:endParaRPr lang="en-US" sz="5400"/>
          </a:p>
          <a:p>
            <a:r>
              <a:rPr lang="en-US" sz="5400"/>
              <a:t>ROM:-256 GB</a:t>
            </a:r>
            <a:endParaRPr lang="en-US" sz="5400"/>
          </a:p>
          <a:p>
            <a:r>
              <a:rPr lang="en-US" sz="5400"/>
              <a:t>System Type:- 64-bit Operating System </a:t>
            </a:r>
            <a:endParaRPr lang="en-US" sz="5400"/>
          </a:p>
          <a:p>
            <a:r>
              <a:rPr lang="en-US" sz="5400"/>
              <a:t> x-64 based processor</a:t>
            </a:r>
            <a:endParaRPr lang="en-US" sz="5400"/>
          </a:p>
          <a:p>
            <a:r>
              <a:rPr lang="en-US" sz="5400"/>
              <a:t>Processor:-Intel® Core™ i5-7200 CPU 2.50GHz   2.71GHz</a:t>
            </a:r>
            <a:endParaRPr lang="en-US" sz="5400"/>
          </a:p>
          <a:p>
            <a:r>
              <a:rPr lang="en-US" sz="5400"/>
              <a:t>To obtain efficient results, more computational power is favourable  .</a:t>
            </a:r>
            <a:endParaRPr lang="en-US" sz="1800"/>
          </a:p>
          <a:p>
            <a:pPr marL="0" indent="0">
              <a:buNone/>
            </a:pPr>
            <a:endParaRPr lang="en-IN" altLang="en-US" sz="5400">
              <a:latin typeface="+mj-ea"/>
              <a:cs typeface="+mj-ea"/>
              <a:sym typeface="+mn-ea"/>
            </a:endParaRPr>
          </a:p>
          <a:p>
            <a:endParaRPr lang="en-US" sz="1800" b="1">
              <a:latin typeface="+mj-ea"/>
              <a:cs typeface="+mj-ea"/>
            </a:endParaRPr>
          </a:p>
          <a:p>
            <a:endParaRPr lang="en-US" sz="1800"/>
          </a:p>
          <a:p>
            <a:endParaRPr lang="en-US" sz="1800"/>
          </a:p>
          <a:p>
            <a:pPr marL="0" indent="0">
              <a:buNone/>
            </a:pPr>
            <a:endParaRPr lang="en-US" sz="2400" b="1">
              <a:latin typeface="+mj-ea"/>
              <a:cs typeface="+mj-ea"/>
            </a:endParaRPr>
          </a:p>
        </p:txBody>
      </p:sp>
      <p:sp>
        <p:nvSpPr>
          <p:cNvPr id="4" name="Content Placeholder 3"/>
          <p:cNvSpPr>
            <a:spLocks noGrp="1"/>
          </p:cNvSpPr>
          <p:nvPr>
            <p:ph sz="half" idx="2"/>
          </p:nvPr>
        </p:nvSpPr>
        <p:spPr/>
        <p:txBody>
          <a:bodyPr>
            <a:normAutofit fontScale="70000"/>
          </a:bodyPr>
          <a:p>
            <a:pPr marL="0" indent="0">
              <a:buNone/>
            </a:pPr>
            <a:r>
              <a:rPr lang="en-US" b="1">
                <a:latin typeface="+mj-ea"/>
                <a:cs typeface="+mj-ea"/>
                <a:sym typeface="+mn-ea"/>
              </a:rPr>
              <a:t>Technical Requirements</a:t>
            </a:r>
            <a:endParaRPr lang="en-US" b="1">
              <a:latin typeface="+mj-ea"/>
              <a:cs typeface="+mj-ea"/>
              <a:sym typeface="+mn-ea"/>
            </a:endParaRPr>
          </a:p>
          <a:p>
            <a:pPr marL="0" indent="0">
              <a:buNone/>
            </a:pPr>
            <a:r>
              <a:rPr lang="en-IN" altLang="en-US">
                <a:latin typeface="+mj-ea"/>
                <a:cs typeface="+mj-ea"/>
                <a:sym typeface="+mn-ea"/>
              </a:rPr>
              <a:t>* Python3 </a:t>
            </a:r>
            <a:endParaRPr lang="en-IN" altLang="en-US">
              <a:latin typeface="+mj-ea"/>
              <a:cs typeface="+mj-ea"/>
              <a:sym typeface="+mn-ea"/>
            </a:endParaRPr>
          </a:p>
          <a:p>
            <a:pPr marL="0" indent="0">
              <a:buNone/>
            </a:pPr>
            <a:r>
              <a:rPr lang="en-IN" altLang="en-US">
                <a:latin typeface="+mj-ea"/>
                <a:cs typeface="+mj-ea"/>
                <a:sym typeface="+mn-ea"/>
              </a:rPr>
              <a:t>* PyCharm</a:t>
            </a:r>
            <a:endParaRPr lang="en-IN" altLang="en-US">
              <a:latin typeface="+mj-ea"/>
              <a:cs typeface="+mj-ea"/>
              <a:sym typeface="+mn-ea"/>
            </a:endParaRPr>
          </a:p>
          <a:p>
            <a:pPr marL="0" indent="0">
              <a:buNone/>
            </a:pPr>
            <a:r>
              <a:rPr lang="en-IN" altLang="en-US">
                <a:latin typeface="+mj-ea"/>
                <a:cs typeface="+mj-ea"/>
                <a:sym typeface="+mn-ea"/>
              </a:rPr>
              <a:t>* Jupyter Notebook </a:t>
            </a:r>
            <a:endParaRPr lang="en-IN" altLang="en-US">
              <a:latin typeface="+mj-ea"/>
              <a:cs typeface="+mj-ea"/>
              <a:sym typeface="+mn-ea"/>
            </a:endParaRPr>
          </a:p>
          <a:p>
            <a:pPr marL="0" indent="0">
              <a:buNone/>
            </a:pPr>
            <a:r>
              <a:rPr lang="en-IN" altLang="en-US">
                <a:latin typeface="+mj-ea"/>
                <a:cs typeface="+mj-ea"/>
                <a:sym typeface="+mn-ea"/>
              </a:rPr>
              <a:t>* Spyder</a:t>
            </a:r>
            <a:r>
              <a:rPr lang="en-IN" altLang="en-US" b="1">
                <a:latin typeface="+mj-ea"/>
                <a:cs typeface="+mj-ea"/>
                <a:sym typeface="+mn-ea"/>
              </a:rPr>
              <a:t> </a:t>
            </a:r>
            <a:endParaRPr lang="en-IN" altLang="en-US" b="1">
              <a:latin typeface="+mj-ea"/>
              <a:cs typeface="+mj-ea"/>
              <a:sym typeface="+mn-ea"/>
            </a:endParaRPr>
          </a:p>
          <a:p>
            <a:pPr marL="0" indent="0">
              <a:buNone/>
            </a:pPr>
            <a:r>
              <a:rPr lang="en-IN" altLang="en-US" b="1">
                <a:latin typeface="+mj-ea"/>
                <a:cs typeface="+mj-ea"/>
                <a:sym typeface="+mn-ea"/>
              </a:rPr>
              <a:t>Libraries Requirement:</a:t>
            </a:r>
            <a:endParaRPr lang="en-IN" altLang="en-US" b="1">
              <a:latin typeface="+mj-ea"/>
              <a:cs typeface="+mj-ea"/>
              <a:sym typeface="+mn-ea"/>
            </a:endParaRPr>
          </a:p>
          <a:p>
            <a:r>
              <a:rPr lang="en-IN" altLang="en-US" sz="2400">
                <a:latin typeface="+mj-ea"/>
                <a:cs typeface="+mj-ea"/>
                <a:sym typeface="+mn-ea"/>
              </a:rPr>
              <a:t>Pandas:</a:t>
            </a:r>
            <a:endParaRPr lang="en-IN" altLang="en-US" sz="2400">
              <a:latin typeface="+mj-ea"/>
              <a:cs typeface="+mj-ea"/>
              <a:sym typeface="+mn-ea"/>
            </a:endParaRPr>
          </a:p>
          <a:p>
            <a:r>
              <a:rPr lang="en-IN" altLang="en-US" sz="2400">
                <a:latin typeface="+mj-ea"/>
                <a:cs typeface="+mj-ea"/>
                <a:sym typeface="+mn-ea"/>
              </a:rPr>
              <a:t>Matplotlib:</a:t>
            </a:r>
            <a:endParaRPr lang="en-IN" altLang="en-US" sz="2400">
              <a:latin typeface="+mj-ea"/>
              <a:cs typeface="+mj-ea"/>
              <a:sym typeface="+mn-ea"/>
            </a:endParaRPr>
          </a:p>
          <a:p>
            <a:r>
              <a:rPr lang="en-IN" altLang="en-US" sz="2400">
                <a:latin typeface="+mj-ea"/>
                <a:cs typeface="+mj-ea"/>
                <a:sym typeface="+mn-ea"/>
              </a:rPr>
              <a:t>NumPy</a:t>
            </a:r>
            <a:endParaRPr lang="en-IN" altLang="en-US" sz="2400">
              <a:latin typeface="+mj-ea"/>
              <a:cs typeface="+mj-ea"/>
              <a:sym typeface="+mn-ea"/>
            </a:endParaRPr>
          </a:p>
          <a:p>
            <a:r>
              <a:rPr lang="en-IN" altLang="en-US" sz="2400">
                <a:latin typeface="+mj-ea"/>
                <a:cs typeface="+mj-ea"/>
                <a:sym typeface="+mn-ea"/>
              </a:rPr>
              <a:t>Scikit-learn</a:t>
            </a:r>
            <a:endParaRPr lang="en-IN" altLang="en-US" sz="2400">
              <a:latin typeface="+mj-ea"/>
              <a:cs typeface="+mj-ea"/>
              <a:sym typeface="+mn-ea"/>
            </a:endParaRPr>
          </a:p>
          <a:p>
            <a:r>
              <a:rPr lang="en-IN" altLang="en-US" sz="2400">
                <a:latin typeface="+mj-ea"/>
                <a:cs typeface="+mj-ea"/>
                <a:sym typeface="+mn-ea"/>
              </a:rPr>
              <a:t>Tkinter (GUI)</a:t>
            </a:r>
            <a:endParaRPr lang="en-IN" altLang="en-US" b="1">
              <a:latin typeface="+mj-ea"/>
              <a:cs typeface="+mj-ea"/>
              <a:sym typeface="+mn-ea"/>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408305"/>
            <a:ext cx="9144000" cy="1216660"/>
          </a:xfrm>
        </p:spPr>
        <p:txBody>
          <a:bodyPr>
            <a:normAutofit/>
          </a:bodyPr>
          <a:p>
            <a:pPr algn="ctr"/>
            <a:r>
              <a:rPr lang="en-US" b="1"/>
              <a:t>Parameter </a:t>
            </a:r>
            <a:endParaRPr lang="en-US" b="1"/>
          </a:p>
        </p:txBody>
      </p:sp>
      <p:sp>
        <p:nvSpPr>
          <p:cNvPr id="11" name="Subtitle 10"/>
          <p:cNvSpPr>
            <a:spLocks noGrp="1"/>
          </p:cNvSpPr>
          <p:nvPr>
            <p:ph type="subTitle" idx="1"/>
          </p:nvPr>
        </p:nvSpPr>
        <p:spPr>
          <a:xfrm>
            <a:off x="1524000" y="2110105"/>
            <a:ext cx="9991725" cy="4718685"/>
          </a:xfrm>
        </p:spPr>
        <p:txBody>
          <a:bodyPr>
            <a:normAutofit lnSpcReduction="10000"/>
          </a:bodyPr>
          <a:p>
            <a:pPr algn="l"/>
            <a:r>
              <a:rPr lang="en-IN" altLang="en-US" sz="4800"/>
              <a:t>             +                 +                   +</a:t>
            </a:r>
            <a:endParaRPr lang="en-IN" altLang="en-US" sz="4800"/>
          </a:p>
          <a:p>
            <a:pPr algn="l"/>
            <a:endParaRPr lang="en-IN" altLang="en-US" sz="4800"/>
          </a:p>
          <a:p>
            <a:pPr algn="l"/>
            <a:endParaRPr lang="en-IN" altLang="en-US" sz="4800"/>
          </a:p>
          <a:p>
            <a:pPr algn="l"/>
            <a:r>
              <a:rPr lang="en-IN" altLang="en-US" sz="4800"/>
              <a:t>                 +                   +                      </a:t>
            </a:r>
            <a:endParaRPr lang="en-IN" altLang="en-US" sz="4800"/>
          </a:p>
          <a:p>
            <a:pPr algn="l"/>
            <a:endParaRPr lang="en-IN" altLang="en-US" sz="4800"/>
          </a:p>
          <a:p>
            <a:pPr algn="l"/>
            <a:r>
              <a:rPr lang="en-IN" altLang="en-US" sz="4800"/>
              <a:t>                          </a:t>
            </a:r>
            <a:r>
              <a:rPr lang="en-IN" altLang="en-US" sz="5400"/>
              <a:t>= RESULT</a:t>
            </a:r>
            <a:endParaRPr lang="en-IN" altLang="en-US" sz="5400"/>
          </a:p>
        </p:txBody>
      </p:sp>
      <p:pic>
        <p:nvPicPr>
          <p:cNvPr id="5" name="Content Placeholder 4" descr="preg"/>
          <p:cNvPicPr>
            <a:picLocks noChangeAspect="1"/>
          </p:cNvPicPr>
          <p:nvPr>
            <p:ph sz="half" idx="4294967295"/>
          </p:nvPr>
        </p:nvPicPr>
        <p:blipFill>
          <a:blip r:embed="rId1"/>
          <a:stretch>
            <a:fillRect/>
          </a:stretch>
        </p:blipFill>
        <p:spPr>
          <a:xfrm>
            <a:off x="1200150" y="1624965"/>
            <a:ext cx="2087880" cy="1402080"/>
          </a:xfrm>
          <a:prstGeom prst="rect">
            <a:avLst/>
          </a:prstGeom>
        </p:spPr>
      </p:pic>
      <p:pic>
        <p:nvPicPr>
          <p:cNvPr id="7" name="Content Placeholder 6" descr="Glucose-formula"/>
          <p:cNvPicPr>
            <a:picLocks noChangeAspect="1"/>
          </p:cNvPicPr>
          <p:nvPr>
            <p:ph sz="half" idx="4294967295"/>
          </p:nvPr>
        </p:nvPicPr>
        <p:blipFill>
          <a:blip r:embed="rId2"/>
          <a:stretch>
            <a:fillRect/>
          </a:stretch>
        </p:blipFill>
        <p:spPr>
          <a:xfrm>
            <a:off x="3857625" y="1624965"/>
            <a:ext cx="2164715" cy="1478915"/>
          </a:xfrm>
          <a:prstGeom prst="rect">
            <a:avLst/>
          </a:prstGeom>
        </p:spPr>
      </p:pic>
      <p:pic>
        <p:nvPicPr>
          <p:cNvPr id="12" name="Picture 11" descr="blood pressure"/>
          <p:cNvPicPr>
            <a:picLocks noChangeAspect="1"/>
          </p:cNvPicPr>
          <p:nvPr/>
        </p:nvPicPr>
        <p:blipFill>
          <a:blip r:embed="rId3"/>
          <a:stretch>
            <a:fillRect/>
          </a:stretch>
        </p:blipFill>
        <p:spPr>
          <a:xfrm>
            <a:off x="6362700" y="1673225"/>
            <a:ext cx="2541905" cy="1430655"/>
          </a:xfrm>
          <a:prstGeom prst="rect">
            <a:avLst/>
          </a:prstGeom>
        </p:spPr>
      </p:pic>
      <p:pic>
        <p:nvPicPr>
          <p:cNvPr id="13" name="Picture 12" descr="Top-10-Insulin-Manufacturers"/>
          <p:cNvPicPr>
            <a:picLocks noChangeAspect="1"/>
          </p:cNvPicPr>
          <p:nvPr/>
        </p:nvPicPr>
        <p:blipFill>
          <a:blip r:embed="rId4"/>
          <a:stretch>
            <a:fillRect/>
          </a:stretch>
        </p:blipFill>
        <p:spPr>
          <a:xfrm>
            <a:off x="9420225" y="1673860"/>
            <a:ext cx="2157730" cy="1430020"/>
          </a:xfrm>
          <a:prstGeom prst="rect">
            <a:avLst/>
          </a:prstGeom>
        </p:spPr>
      </p:pic>
      <p:pic>
        <p:nvPicPr>
          <p:cNvPr id="14" name="Picture 13" descr="87279767-structure-of-the-human-skin-layers-and-cells"/>
          <p:cNvPicPr>
            <a:picLocks noChangeAspect="1"/>
          </p:cNvPicPr>
          <p:nvPr/>
        </p:nvPicPr>
        <p:blipFill>
          <a:blip r:embed="rId5"/>
          <a:stretch>
            <a:fillRect/>
          </a:stretch>
        </p:blipFill>
        <p:spPr>
          <a:xfrm>
            <a:off x="1638300" y="3322320"/>
            <a:ext cx="1945005" cy="1945005"/>
          </a:xfrm>
          <a:prstGeom prst="rect">
            <a:avLst/>
          </a:prstGeom>
        </p:spPr>
      </p:pic>
      <p:pic>
        <p:nvPicPr>
          <p:cNvPr id="15" name="Picture 14" descr="BMI-in-Adults-722x406"/>
          <p:cNvPicPr>
            <a:picLocks noChangeAspect="1"/>
          </p:cNvPicPr>
          <p:nvPr/>
        </p:nvPicPr>
        <p:blipFill>
          <a:blip r:embed="rId6"/>
          <a:stretch>
            <a:fillRect/>
          </a:stretch>
        </p:blipFill>
        <p:spPr>
          <a:xfrm>
            <a:off x="7515225" y="3575685"/>
            <a:ext cx="2557145" cy="1438275"/>
          </a:xfrm>
          <a:prstGeom prst="rect">
            <a:avLst/>
          </a:prstGeom>
        </p:spPr>
      </p:pic>
      <p:pic>
        <p:nvPicPr>
          <p:cNvPr id="16" name="Picture 15" descr="Coming-of-Age"/>
          <p:cNvPicPr>
            <a:picLocks noChangeAspect="1"/>
          </p:cNvPicPr>
          <p:nvPr/>
        </p:nvPicPr>
        <p:blipFill>
          <a:blip r:embed="rId7"/>
          <a:stretch>
            <a:fillRect/>
          </a:stretch>
        </p:blipFill>
        <p:spPr>
          <a:xfrm>
            <a:off x="4493260" y="3621405"/>
            <a:ext cx="1930400" cy="1346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57910"/>
          </a:xfrm>
        </p:spPr>
        <p:txBody>
          <a:bodyPr/>
          <a:p>
            <a:r>
              <a:rPr lang="en-IN" altLang="en-US" b="1"/>
              <a:t>                        Dataflow Diagram</a:t>
            </a:r>
            <a:endParaRPr lang="en-IN" altLang="en-US" b="1"/>
          </a:p>
        </p:txBody>
      </p:sp>
      <p:pic>
        <p:nvPicPr>
          <p:cNvPr id="25" name="Picture 25" descr="C:\Users\KIIT\Desktop\model diagram1.pngmodel diagram1"/>
          <p:cNvPicPr>
            <a:picLocks noChangeAspect="1"/>
          </p:cNvPicPr>
          <p:nvPr>
            <p:ph idx="1"/>
          </p:nvPr>
        </p:nvPicPr>
        <p:blipFill>
          <a:blip r:embed="rId1"/>
          <a:srcRect/>
          <a:stretch>
            <a:fillRect/>
          </a:stretch>
        </p:blipFill>
        <p:spPr>
          <a:xfrm>
            <a:off x="1057910" y="1423035"/>
            <a:ext cx="9774555" cy="4904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IMPROVEMENT </a:t>
            </a:r>
            <a:endParaRPr lang="en-IN" altLang="en-US"/>
          </a:p>
        </p:txBody>
      </p:sp>
      <p:sp>
        <p:nvSpPr>
          <p:cNvPr id="3" name="Content Placeholder 2"/>
          <p:cNvSpPr>
            <a:spLocks noGrp="1"/>
          </p:cNvSpPr>
          <p:nvPr>
            <p:ph idx="1"/>
          </p:nvPr>
        </p:nvSpPr>
        <p:spPr/>
        <p:txBody>
          <a:bodyPr/>
          <a:p>
            <a:r>
              <a:rPr lang="en-IN" altLang="en-US"/>
              <a:t>Implemented two new algorithim Random Forest and SVM</a:t>
            </a:r>
            <a:endParaRPr lang="en-IN" altLang="en-US"/>
          </a:p>
          <a:p>
            <a:r>
              <a:rPr lang="en-IN" altLang="en-US"/>
              <a:t>Rather than default value we used best hyper parametrs value for better accuracy of our model.</a:t>
            </a:r>
            <a:endParaRPr lang="en-IN" altLang="en-US"/>
          </a:p>
          <a:p>
            <a:r>
              <a:rPr lang="en-IN" altLang="en-US"/>
              <a:t>Successfully got the best n_neighbors value for KNN algorithim</a:t>
            </a:r>
            <a:endParaRPr lang="en-IN" altLang="en-US"/>
          </a:p>
          <a:p>
            <a:r>
              <a:rPr lang="en-IN" altLang="en-US"/>
              <a:t>Got a best algorithim for our model </a:t>
            </a:r>
            <a:endParaRPr lang="en-IN" altLang="en-US"/>
          </a:p>
          <a:p>
            <a:r>
              <a:rPr lang="en-IN" altLang="en-US"/>
              <a:t>As SVM is giving 82% ,we decided to predict our result using SVM</a:t>
            </a:r>
            <a:endParaRPr lang="en-IN" altLang="en-US"/>
          </a:p>
          <a:p>
            <a:r>
              <a:rPr lang="en-IN" altLang="en-US"/>
              <a:t>Necessary changes done over the GUI for better experience</a:t>
            </a:r>
            <a:endParaRPr lang="en-IN" altLang="en-US"/>
          </a:p>
          <a:p>
            <a:r>
              <a:rPr lang="en-IN" altLang="en-US"/>
              <a:t>Added two more button for new algorithim and sucessfully bind our codes with predict button.</a:t>
            </a:r>
            <a:endParaRPr lang="en-IN" altLang="en-US"/>
          </a:p>
          <a:p>
            <a:pPr marL="0" indent="0">
              <a:buNone/>
            </a:pP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095"/>
          </a:xfrm>
        </p:spPr>
        <p:txBody>
          <a:bodyPr>
            <a:normAutofit fontScale="90000"/>
          </a:bodyPr>
          <a:p>
            <a:r>
              <a:rPr lang="en-IN" altLang="en-US" b="1"/>
              <a:t>                        How the system works </a:t>
            </a:r>
            <a:endParaRPr lang="en-IN" altLang="en-US" b="1"/>
          </a:p>
        </p:txBody>
      </p:sp>
      <p:sp>
        <p:nvSpPr>
          <p:cNvPr id="3" name="Content Placeholder 2"/>
          <p:cNvSpPr>
            <a:spLocks noGrp="1"/>
          </p:cNvSpPr>
          <p:nvPr>
            <p:ph idx="1"/>
          </p:nvPr>
        </p:nvSpPr>
        <p:spPr>
          <a:xfrm>
            <a:off x="838200" y="1514475"/>
            <a:ext cx="10515600" cy="4662805"/>
          </a:xfrm>
        </p:spPr>
        <p:txBody>
          <a:bodyPr>
            <a:normAutofit fontScale="60000"/>
          </a:bodyPr>
          <a:p>
            <a:r>
              <a:rPr lang="en-US"/>
              <a:t>To perform the experimentation Pima Indians Diabetes Dataset has been used.The dataset contains 8 attributes and 1 class variable .This data set contains total 768 diabetic and non-diabetic women records whose age is above 21 years.Class variable (0 or 1).0-It indicates False Diabetic Test and1-It indicates True Diabetic Test .First we load the dataset as a CSV file and identify each column then process the dataset by finding a mean value and perform some cleaning operation.Divided the whole data into </a:t>
            </a:r>
            <a:r>
              <a:rPr lang="en-IN" altLang="en-US"/>
              <a:t>7</a:t>
            </a:r>
            <a:r>
              <a:rPr lang="en-US"/>
              <a:t>:</a:t>
            </a:r>
            <a:r>
              <a:rPr lang="en-IN" altLang="en-US"/>
              <a:t>3 </a:t>
            </a:r>
            <a:r>
              <a:rPr lang="en-US"/>
              <a:t>for train and test respectively.</a:t>
            </a:r>
            <a:endParaRPr lang="en-US"/>
          </a:p>
          <a:p>
            <a:r>
              <a:rPr lang="en-US"/>
              <a:t>Train and test of dataset done over the all </a:t>
            </a:r>
            <a:r>
              <a:rPr lang="en-IN" altLang="en-US"/>
              <a:t>six</a:t>
            </a:r>
            <a:r>
              <a:rPr lang="en-US"/>
              <a:t> algorithm i.e DESCISION TREE,KNN,LOGISTIC REGRASSION and NAIVE BAYES</a:t>
            </a:r>
            <a:r>
              <a:rPr lang="en-IN" altLang="en-US"/>
              <a:t>,Ranom Forest and SVM</a:t>
            </a:r>
            <a:r>
              <a:rPr lang="en-US"/>
              <a:t> . From the testing part we analyze the performance of each and every algorithm in percent .Most of the case we got </a:t>
            </a:r>
            <a:r>
              <a:rPr lang="en-IN" altLang="en-US"/>
              <a:t>Support Vectror Machine</a:t>
            </a:r>
            <a:r>
              <a:rPr lang="en-US"/>
              <a:t> gives us the highest accuracy as compared to other so finally we </a:t>
            </a:r>
            <a:r>
              <a:rPr lang="en-IN" altLang="en-US"/>
              <a:t>deecided to </a:t>
            </a:r>
            <a:r>
              <a:rPr lang="en-US"/>
              <a:t>pick it.</a:t>
            </a:r>
            <a:endParaRPr lang="en-US"/>
          </a:p>
          <a:p>
            <a:r>
              <a:rPr lang="en-US"/>
              <a:t>Finally it provides a interface to the user ,where a user has to provide the value of the parameter that she has and our machine will take that value and start the process from the algorithm comparison  and use that which has maximum accuracy . Input data will take to test and provides the best possible output.</a:t>
            </a:r>
            <a:endParaRPr lang="en-US"/>
          </a:p>
          <a:p>
            <a:r>
              <a:rPr lang="en-US"/>
              <a:t>We are also trying to test some other  algorithm in future so that our machine can perform more accurately and achieve the goal of  system.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27367</Words>
  <Application>WPS Presentation</Application>
  <PresentationFormat>Widescreen</PresentationFormat>
  <Paragraphs>544</Paragraphs>
  <Slides>38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SimSun</vt:lpstr>
      <vt:lpstr>Wingdings</vt:lpstr>
      <vt:lpstr>Berlin Sans FB Demi</vt:lpstr>
      <vt:lpstr>Malgun Gothic</vt:lpstr>
      <vt:lpstr>Calibri</vt:lpstr>
      <vt:lpstr>Calibri Light</vt:lpstr>
      <vt:lpstr>Microsoft YaHei</vt:lpstr>
      <vt:lpstr>Arial Unicode MS</vt:lpstr>
      <vt:lpstr>Wingdings</vt:lpstr>
      <vt:lpstr>Times New Roman</vt:lpstr>
      <vt:lpstr>Office Theme</vt:lpstr>
      <vt:lpstr>“DIABETES PREDICTION SYSYTEM”  Submited By:  GEETANSH VERMA	                1729201 SAURABH KUMAR	                1729218 SINDHUSUTA MOHANTY                1729222 ANSUMAN SAHOO	                1729242</vt:lpstr>
      <vt:lpstr>Contents	</vt:lpstr>
      <vt:lpstr>Introduction</vt:lpstr>
      <vt:lpstr>                              Litrature survey</vt:lpstr>
      <vt:lpstr>Software Requirements Specification</vt:lpstr>
      <vt:lpstr>Parameter </vt:lpstr>
      <vt:lpstr>                        Dataflow Diagram</vt:lpstr>
      <vt:lpstr>                           IMPROVEMENT </vt:lpstr>
      <vt:lpstr>                        How the system works </vt:lpstr>
      <vt:lpstr>Algorithms Used:</vt:lpstr>
      <vt:lpstr> Hyper parameter optimization of knn </vt:lpstr>
      <vt:lpstr>Continue...</vt:lpstr>
      <vt:lpstr>Continue...</vt:lpstr>
      <vt:lpstr>PowerPoint 演示文稿</vt:lpstr>
      <vt:lpstr>Hyperparameter Tuning of Decision Tree</vt:lpstr>
      <vt:lpstr>HyperParameters Explained:</vt:lpstr>
      <vt:lpstr>Continue....</vt:lpstr>
      <vt:lpstr>PowerPoint 演示文稿</vt:lpstr>
      <vt:lpstr>Hyperparameter Tuning of Logistic Regression</vt:lpstr>
      <vt:lpstr>Hyperparameters Exaplained:</vt:lpstr>
      <vt:lpstr>Continue..</vt:lpstr>
      <vt:lpstr>Continue...</vt:lpstr>
      <vt:lpstr>PowerPoint 演示文稿</vt:lpstr>
      <vt:lpstr>Hyperparameter Tuning of Naive Bayes</vt:lpstr>
      <vt:lpstr>Hyper parameters Explained:</vt:lpstr>
      <vt:lpstr>Random Forest</vt:lpstr>
      <vt:lpstr>Hyperparameter Tuning for Random Forest</vt:lpstr>
      <vt:lpstr>Continue..</vt:lpstr>
      <vt:lpstr>Continue..</vt:lpstr>
      <vt:lpstr>Support Vector Machine</vt:lpstr>
      <vt:lpstr>Hyperparameter Tuning of SVM</vt:lpstr>
      <vt:lpstr>Hyperparameters Explained:</vt:lpstr>
      <vt:lpstr>Continue...</vt:lpstr>
      <vt:lpstr>System Testing</vt:lpstr>
      <vt:lpstr>                         Implementation</vt:lpstr>
      <vt:lpstr>                       Projects screenshot</vt:lpstr>
      <vt:lpstr>            COCLUSION AND FUTURE SCOPE</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SYSYTEM”  Submited By:  GEETANSH VERMA	                1729201 SAURABH KUMAR	                1729218 SINDHUSUTA MOHANTY                1729222 ANSUMAN SAHOO	                1729242</dc:title>
  <dc:creator/>
  <cp:lastModifiedBy>KIIT</cp:lastModifiedBy>
  <cp:revision>95</cp:revision>
  <dcterms:created xsi:type="dcterms:W3CDTF">2020-06-06T09:08:00Z</dcterms:created>
  <dcterms:modified xsi:type="dcterms:W3CDTF">2021-04-16T14:44:44Z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