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8" r:id="rId2"/>
    <p:sldId id="262" r:id="rId3"/>
    <p:sldId id="285" r:id="rId4"/>
    <p:sldId id="289" r:id="rId5"/>
    <p:sldId id="307" r:id="rId6"/>
    <p:sldId id="318" r:id="rId7"/>
    <p:sldId id="301" r:id="rId8"/>
    <p:sldId id="313" r:id="rId9"/>
    <p:sldId id="323" r:id="rId10"/>
    <p:sldId id="322" r:id="rId11"/>
    <p:sldId id="310" r:id="rId12"/>
    <p:sldId id="319" r:id="rId13"/>
    <p:sldId id="320" r:id="rId14"/>
    <p:sldId id="314" r:id="rId15"/>
    <p:sldId id="326" r:id="rId16"/>
    <p:sldId id="311" r:id="rId17"/>
    <p:sldId id="317" r:id="rId18"/>
    <p:sldId id="321" r:id="rId19"/>
    <p:sldId id="315" r:id="rId20"/>
    <p:sldId id="325" r:id="rId21"/>
    <p:sldId id="32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sungho" initials="a" lastIdx="1" clrIdx="0">
    <p:extLst>
      <p:ext uri="{19B8F6BF-5375-455C-9EA6-DF929625EA0E}">
        <p15:presenceInfo xmlns:p15="http://schemas.microsoft.com/office/powerpoint/2012/main" userId="S::ansungho22@dongguk.ac.kr::6ba66f47-9738-483f-9a91-8acb2c2241e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9201"/>
    <a:srgbClr val="FABD7A"/>
    <a:srgbClr val="FFD261"/>
    <a:srgbClr val="BEBEBE"/>
    <a:srgbClr val="FBEAC9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71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90" y="9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19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9CD9F-B9AE-4B60-970F-0451D3B5214E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E6C46-8E1C-4958-9341-FF76185B23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873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9AC8B-1AE9-4B2B-A084-27CAAF74865A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B02EC-97C0-4E19-AA45-E904FCC1D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07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3D68-52F0-4ED3-93A8-E17EC27F67F9}" type="datetime1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59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F9FB-7CDE-416C-839A-5E04051A542C}" type="datetime1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93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088E-CFDD-4C8B-80F9-DF63D212092D}" type="datetime1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63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43B72-3FCA-4AD8-B6B5-A518A157FF60}" type="datetime1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5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59F5-2207-4C0B-A3CC-301E20D5FE29}" type="datetime1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94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FA4A-85AD-4F08-8976-EACEDDDBF1A9}" type="datetime1">
              <a:rPr lang="en-GB" smtClean="0"/>
              <a:t>28/05/2020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9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4DB8-07A8-4FE2-AAAF-918548C7F29D}" type="datetime1">
              <a:rPr lang="en-GB" smtClean="0"/>
              <a:t>28/05/2020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8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8370" y="126928"/>
            <a:ext cx="9930230" cy="112605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42778" y="1126050"/>
            <a:ext cx="11106443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11125518" y="392352"/>
            <a:ext cx="498764" cy="521221"/>
            <a:chOff x="11100580" y="393896"/>
            <a:chExt cx="548640" cy="630677"/>
          </a:xfrm>
        </p:grpSpPr>
        <p:sp>
          <p:nvSpPr>
            <p:cNvPr id="10" name="Pentagon 9"/>
            <p:cNvSpPr/>
            <p:nvPr userDrawn="1"/>
          </p:nvSpPr>
          <p:spPr>
            <a:xfrm rot="5400000">
              <a:off x="11091294" y="466647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Pentagon 8"/>
            <p:cNvSpPr/>
            <p:nvPr userDrawn="1"/>
          </p:nvSpPr>
          <p:spPr>
            <a:xfrm rot="5400000">
              <a:off x="11091295" y="403182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43723" y="413252"/>
            <a:ext cx="662354" cy="365125"/>
          </a:xfrm>
        </p:spPr>
        <p:txBody>
          <a:bodyPr/>
          <a:lstStyle>
            <a:lvl1pPr algn="ctr">
              <a:defRPr sz="1600">
                <a:solidFill>
                  <a:schemeClr val="bg2"/>
                </a:solidFill>
              </a:defRPr>
            </a:lvl1pPr>
          </a:lstStyle>
          <a:p>
            <a:fld id="{F3481812-CA6E-4CF7-A597-B03BE0D22F0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49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35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8370" y="126928"/>
            <a:ext cx="9041230" cy="1126050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0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376F-98D4-4EE5-9EC2-6A8A5ECE8D43}" type="datetime1">
              <a:rPr lang="en-GB" smtClean="0"/>
              <a:t>28/05/2020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9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3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7EEE5-FD50-4F03-8D15-A287B8F0869C}" type="datetime1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1812-CA6E-4CF7-A597-B03BE0D22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33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2331194" y="3004261"/>
            <a:ext cx="75296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2"/>
                </a:solidFill>
                <a:latin typeface="+mj-lt"/>
              </a:rPr>
              <a:t>Flowerpot Condition Machine</a:t>
            </a:r>
            <a:endParaRPr lang="en-GB" sz="4400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310899" y="0"/>
            <a:ext cx="2952250" cy="2588455"/>
            <a:chOff x="7809534" y="9076"/>
            <a:chExt cx="2952250" cy="2588455"/>
          </a:xfrm>
        </p:grpSpPr>
        <p:cxnSp>
          <p:nvCxnSpPr>
            <p:cNvPr id="27" name="Straight Connector 26"/>
            <p:cNvCxnSpPr/>
            <p:nvPr/>
          </p:nvCxnSpPr>
          <p:spPr>
            <a:xfrm flipH="1">
              <a:off x="8173330" y="9076"/>
              <a:ext cx="2588454" cy="258845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8512918" y="815926"/>
              <a:ext cx="1781603" cy="178160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7809534" y="694219"/>
              <a:ext cx="1903310" cy="190331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28850" y="4269545"/>
            <a:ext cx="2952250" cy="2588455"/>
            <a:chOff x="3590255" y="2528618"/>
            <a:chExt cx="2952250" cy="2588455"/>
          </a:xfrm>
        </p:grpSpPr>
        <p:cxnSp>
          <p:nvCxnSpPr>
            <p:cNvPr id="35" name="Straight Connector 34"/>
            <p:cNvCxnSpPr/>
            <p:nvPr/>
          </p:nvCxnSpPr>
          <p:spPr>
            <a:xfrm flipH="1">
              <a:off x="3954051" y="2528618"/>
              <a:ext cx="2588454" cy="258845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4293639" y="3335468"/>
              <a:ext cx="1781603" cy="178160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590255" y="3213761"/>
              <a:ext cx="1903310" cy="190331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 descr="표지판, 거리, 사람들이(가) 표시된 사진&#10;&#10;자동 생성된 설명">
            <a:extLst>
              <a:ext uri="{FF2B5EF4-FFF2-40B4-BE49-F238E27FC236}">
                <a16:creationId xmlns:a16="http://schemas.microsoft.com/office/drawing/2014/main" id="{17F89C7C-D84C-4923-B819-BCB3CA54A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156" y="546565"/>
            <a:ext cx="2333951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1104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25500-F282-43B2-AEBD-3330499E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햇볕량알림</a:t>
            </a:r>
            <a:r>
              <a:rPr lang="ko-KR" altLang="en-US" dirty="0"/>
              <a:t> </a:t>
            </a:r>
            <a:r>
              <a:rPr lang="ko-KR" altLang="en-US" dirty="0" err="1"/>
              <a:t>클래스다이어그램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48A44DD-B3FB-4B2C-A3BE-AA2DE85AC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1992981-8BF6-41B5-9B1D-4C4D73AFF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92" y="1426386"/>
            <a:ext cx="8612031" cy="488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1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기능</a:t>
            </a:r>
            <a:r>
              <a:rPr lang="en-US" altLang="ko-KR" dirty="0"/>
              <a:t>2</a:t>
            </a:r>
            <a:endParaRPr lang="en-GB" dirty="0"/>
          </a:p>
        </p:txBody>
      </p:sp>
      <p:grpSp>
        <p:nvGrpSpPr>
          <p:cNvPr id="35" name="Group 24">
            <a:extLst>
              <a:ext uri="{FF2B5EF4-FFF2-40B4-BE49-F238E27FC236}">
                <a16:creationId xmlns:a16="http://schemas.microsoft.com/office/drawing/2014/main" id="{F6E3A3A6-3D40-4AE9-ABCE-28CB2131A33E}"/>
              </a:ext>
            </a:extLst>
          </p:cNvPr>
          <p:cNvGrpSpPr/>
          <p:nvPr/>
        </p:nvGrpSpPr>
        <p:grpSpPr>
          <a:xfrm>
            <a:off x="571433" y="1404102"/>
            <a:ext cx="831273" cy="831273"/>
            <a:chOff x="6357956" y="1849004"/>
            <a:chExt cx="831273" cy="831273"/>
          </a:xfrm>
        </p:grpSpPr>
        <p:sp>
          <p:nvSpPr>
            <p:cNvPr id="36" name="Oval 25">
              <a:extLst>
                <a:ext uri="{FF2B5EF4-FFF2-40B4-BE49-F238E27FC236}">
                  <a16:creationId xmlns:a16="http://schemas.microsoft.com/office/drawing/2014/main" id="{63843669-4A98-41D9-B325-944C38D92648}"/>
                </a:ext>
              </a:extLst>
            </p:cNvPr>
            <p:cNvSpPr/>
            <p:nvPr/>
          </p:nvSpPr>
          <p:spPr>
            <a:xfrm>
              <a:off x="6357956" y="1849004"/>
              <a:ext cx="831273" cy="8312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3CC46325-A810-4D02-86A2-62FDF3BD0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6083" y="2123050"/>
              <a:ext cx="315017" cy="283178"/>
            </a:xfrm>
            <a:custGeom>
              <a:avLst/>
              <a:gdLst>
                <a:gd name="T0" fmla="*/ 885 w 907"/>
                <a:gd name="T1" fmla="*/ 197 h 740"/>
                <a:gd name="T2" fmla="*/ 885 w 907"/>
                <a:gd name="T3" fmla="*/ 118 h 740"/>
                <a:gd name="T4" fmla="*/ 789 w 907"/>
                <a:gd name="T5" fmla="*/ 22 h 740"/>
                <a:gd name="T6" fmla="*/ 710 w 907"/>
                <a:gd name="T7" fmla="*/ 22 h 740"/>
                <a:gd name="T8" fmla="*/ 365 w 907"/>
                <a:gd name="T9" fmla="*/ 366 h 740"/>
                <a:gd name="T10" fmla="*/ 285 w 907"/>
                <a:gd name="T11" fmla="*/ 366 h 740"/>
                <a:gd name="T12" fmla="*/ 198 w 907"/>
                <a:gd name="T13" fmla="*/ 279 h 740"/>
                <a:gd name="T14" fmla="*/ 118 w 907"/>
                <a:gd name="T15" fmla="*/ 279 h 740"/>
                <a:gd name="T16" fmla="*/ 22 w 907"/>
                <a:gd name="T17" fmla="*/ 375 h 740"/>
                <a:gd name="T18" fmla="*/ 22 w 907"/>
                <a:gd name="T19" fmla="*/ 454 h 740"/>
                <a:gd name="T20" fmla="*/ 285 w 907"/>
                <a:gd name="T21" fmla="*/ 718 h 740"/>
                <a:gd name="T22" fmla="*/ 365 w 907"/>
                <a:gd name="T23" fmla="*/ 718 h 740"/>
                <a:gd name="T24" fmla="*/ 885 w 907"/>
                <a:gd name="T25" fmla="*/ 197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7" h="740">
                  <a:moveTo>
                    <a:pt x="885" y="197"/>
                  </a:moveTo>
                  <a:cubicBezTo>
                    <a:pt x="907" y="176"/>
                    <a:pt x="907" y="140"/>
                    <a:pt x="885" y="118"/>
                  </a:cubicBezTo>
                  <a:cubicBezTo>
                    <a:pt x="789" y="22"/>
                    <a:pt x="789" y="22"/>
                    <a:pt x="789" y="22"/>
                  </a:cubicBezTo>
                  <a:cubicBezTo>
                    <a:pt x="767" y="0"/>
                    <a:pt x="731" y="0"/>
                    <a:pt x="710" y="22"/>
                  </a:cubicBezTo>
                  <a:cubicBezTo>
                    <a:pt x="365" y="366"/>
                    <a:pt x="365" y="366"/>
                    <a:pt x="365" y="366"/>
                  </a:cubicBezTo>
                  <a:cubicBezTo>
                    <a:pt x="343" y="388"/>
                    <a:pt x="307" y="388"/>
                    <a:pt x="285" y="366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176" y="257"/>
                    <a:pt x="140" y="257"/>
                    <a:pt x="118" y="279"/>
                  </a:cubicBezTo>
                  <a:cubicBezTo>
                    <a:pt x="22" y="375"/>
                    <a:pt x="22" y="375"/>
                    <a:pt x="22" y="375"/>
                  </a:cubicBezTo>
                  <a:cubicBezTo>
                    <a:pt x="0" y="397"/>
                    <a:pt x="0" y="432"/>
                    <a:pt x="22" y="454"/>
                  </a:cubicBezTo>
                  <a:cubicBezTo>
                    <a:pt x="285" y="718"/>
                    <a:pt x="285" y="718"/>
                    <a:pt x="285" y="718"/>
                  </a:cubicBezTo>
                  <a:cubicBezTo>
                    <a:pt x="307" y="740"/>
                    <a:pt x="343" y="740"/>
                    <a:pt x="365" y="718"/>
                  </a:cubicBezTo>
                  <a:lnTo>
                    <a:pt x="885" y="19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53" name="Group 9">
            <a:extLst>
              <a:ext uri="{FF2B5EF4-FFF2-40B4-BE49-F238E27FC236}">
                <a16:creationId xmlns:a16="http://schemas.microsoft.com/office/drawing/2014/main" id="{A0ACCC34-AB98-41CA-A59C-35CD5826B3F0}"/>
              </a:ext>
            </a:extLst>
          </p:cNvPr>
          <p:cNvGrpSpPr/>
          <p:nvPr/>
        </p:nvGrpSpPr>
        <p:grpSpPr>
          <a:xfrm>
            <a:off x="1520355" y="1634128"/>
            <a:ext cx="9684061" cy="3394436"/>
            <a:chOff x="2926686" y="2166423"/>
            <a:chExt cx="5921791" cy="124510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E9E9E40-9BF3-42FA-8B90-F9F7FB35735F}"/>
                </a:ext>
              </a:extLst>
            </p:cNvPr>
            <p:cNvSpPr txBox="1"/>
            <p:nvPr/>
          </p:nvSpPr>
          <p:spPr>
            <a:xfrm>
              <a:off x="2926686" y="2166423"/>
              <a:ext cx="740273" cy="135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습도 측정 </a:t>
              </a:r>
              <a:endParaRPr lang="en-GB" b="1" dirty="0"/>
            </a:p>
          </p:txBody>
        </p:sp>
        <p:sp>
          <p:nvSpPr>
            <p:cNvPr id="55" name="Rectangle 7">
              <a:extLst>
                <a:ext uri="{FF2B5EF4-FFF2-40B4-BE49-F238E27FC236}">
                  <a16:creationId xmlns:a16="http://schemas.microsoft.com/office/drawing/2014/main" id="{1DF2AD2C-8183-4FAC-BAB5-3A29E8F89AB3}"/>
                </a:ext>
              </a:extLst>
            </p:cNvPr>
            <p:cNvSpPr/>
            <p:nvPr/>
          </p:nvSpPr>
          <p:spPr>
            <a:xfrm>
              <a:off x="2926686" y="3038976"/>
              <a:ext cx="3928279" cy="372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1200" dirty="0"/>
                <a:t>어플리케이션에서 화분내의 해당되는 토양과 식물을 선택합니다</a:t>
              </a:r>
              <a:endParaRPr lang="en-US" altLang="ko-KR" sz="1200" dirty="0"/>
            </a:p>
            <a:p>
              <a:pPr marL="228600" indent="-228600">
                <a:buAutoNum type="arabicPeriod"/>
              </a:pPr>
              <a:r>
                <a:rPr lang="ko-KR" altLang="en-US" sz="1200" dirty="0"/>
                <a:t>적절한 양의 물을 투입하고 어플리케이션 내에서 투입된 물의 양을 확인합니다</a:t>
              </a:r>
              <a:endParaRPr lang="en-US" altLang="ko-KR" sz="1200" dirty="0"/>
            </a:p>
            <a:p>
              <a:pPr marL="228600" indent="-228600">
                <a:buAutoNum type="arabicPeriod"/>
              </a:pPr>
              <a:r>
                <a:rPr lang="ko-KR" altLang="en-US" sz="1200" dirty="0"/>
                <a:t>투입된 물의 양이 맞게 습도 측정 센서를 조절합니다</a:t>
              </a:r>
              <a:endParaRPr lang="en-US" altLang="ko-KR" sz="1200" dirty="0"/>
            </a:p>
            <a:p>
              <a:pPr marL="228600" indent="-228600">
                <a:buAutoNum type="arabicPeriod"/>
              </a:pPr>
              <a:r>
                <a:rPr lang="ko-KR" altLang="en-US" sz="1200" dirty="0"/>
                <a:t>사용자는 실시간으로 습도를 조회 할 수 있습니다</a:t>
              </a:r>
              <a:endParaRPr lang="en-US" altLang="ko-KR" sz="1200" dirty="0"/>
            </a:p>
            <a:p>
              <a:pPr marL="228600" indent="-228600">
                <a:buAutoNum type="arabicPeriod"/>
              </a:pPr>
              <a:endParaRPr lang="en-US" sz="1200" dirty="0"/>
            </a:p>
          </p:txBody>
        </p:sp>
        <p:sp>
          <p:nvSpPr>
            <p:cNvPr id="56" name="Rectangle 8">
              <a:extLst>
                <a:ext uri="{FF2B5EF4-FFF2-40B4-BE49-F238E27FC236}">
                  <a16:creationId xmlns:a16="http://schemas.microsoft.com/office/drawing/2014/main" id="{95A7C534-CF86-40EF-9381-1E568D4152DE}"/>
                </a:ext>
              </a:extLst>
            </p:cNvPr>
            <p:cNvSpPr/>
            <p:nvPr/>
          </p:nvSpPr>
          <p:spPr>
            <a:xfrm>
              <a:off x="2926686" y="2440740"/>
              <a:ext cx="5921791" cy="5983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/>
                <a:t>어플리케이션에서 화분내의 해당되는</a:t>
              </a:r>
              <a:r>
                <a:rPr lang="en-US" altLang="ko-KR" sz="2000" b="1" dirty="0"/>
                <a:t> </a:t>
              </a:r>
              <a:r>
                <a:rPr lang="ko-KR" altLang="en-US" sz="2000" b="1" dirty="0"/>
                <a:t>식물을 선택합니다</a:t>
              </a:r>
              <a:r>
                <a:rPr lang="en-US" altLang="ko-KR" sz="2000" b="1" dirty="0"/>
                <a:t>.</a:t>
              </a:r>
              <a:r>
                <a:rPr lang="ko-KR" altLang="en-US" sz="2000" b="1" dirty="0"/>
                <a:t>그리고 적절한 양의 </a:t>
              </a:r>
              <a:endParaRPr lang="en-US" altLang="ko-KR" sz="2000" b="1" dirty="0"/>
            </a:p>
            <a:p>
              <a:r>
                <a:rPr lang="ko-KR" altLang="en-US" sz="2000" b="1" dirty="0"/>
                <a:t>물을 주면  투입된 물의 양과 어플리케이션에 보여지는 물의양이 일치 하는지 확인을 </a:t>
              </a:r>
              <a:endParaRPr lang="en-US" altLang="ko-KR" sz="2000" b="1" dirty="0"/>
            </a:p>
            <a:p>
              <a:r>
                <a:rPr lang="ko-KR" altLang="en-US" sz="2000" b="1" dirty="0"/>
                <a:t>합니다</a:t>
              </a:r>
              <a:r>
                <a:rPr lang="en-US" altLang="ko-KR" sz="2000" b="1" dirty="0"/>
                <a:t>.</a:t>
              </a:r>
              <a:r>
                <a:rPr lang="ko-KR" altLang="en-US" sz="2000" b="1" dirty="0"/>
                <a:t>맞으면 저장을 하고</a:t>
              </a:r>
              <a:r>
                <a:rPr lang="en-US" altLang="ko-KR" sz="2000" b="1" dirty="0"/>
                <a:t> </a:t>
              </a:r>
              <a:r>
                <a:rPr lang="ko-KR" altLang="en-US" sz="2000" b="1" dirty="0" err="1"/>
                <a:t>틀리다면</a:t>
              </a:r>
              <a:r>
                <a:rPr lang="ko-KR" altLang="en-US" sz="2000" b="1" dirty="0"/>
                <a:t> 재설정을 합니다</a:t>
              </a:r>
              <a:r>
                <a:rPr lang="en-US" altLang="ko-KR" sz="2000" b="1" dirty="0"/>
                <a:t>.</a:t>
              </a:r>
              <a:r>
                <a:rPr lang="ko-KR" altLang="en-US" sz="2000" b="1" dirty="0"/>
                <a:t>사용자는 실시간으로 습도를 </a:t>
              </a:r>
              <a:endParaRPr lang="en-US" altLang="ko-KR" sz="2000" b="1" dirty="0"/>
            </a:p>
            <a:p>
              <a:r>
                <a:rPr lang="ko-KR" altLang="en-US" sz="2000" b="1" dirty="0"/>
                <a:t>조회 할 수 있습니다</a:t>
              </a:r>
              <a:r>
                <a:rPr lang="en-US" altLang="ko-KR" sz="2000" b="1" dirty="0"/>
                <a:t>.</a:t>
              </a:r>
              <a:r>
                <a:rPr lang="ko-KR" altLang="en-US" sz="2000" b="1" dirty="0" err="1"/>
                <a:t>스마트화분은</a:t>
              </a:r>
              <a:r>
                <a:rPr lang="ko-KR" altLang="en-US" sz="2000" b="1" dirty="0"/>
                <a:t> 식물에 필요한 습도의 양보다 적을 시 사용자에게 </a:t>
              </a:r>
              <a:endParaRPr lang="en-US" altLang="ko-KR" sz="2000" b="1" dirty="0"/>
            </a:p>
            <a:p>
              <a:r>
                <a:rPr lang="ko-KR" altLang="en-US" sz="2000" b="1" dirty="0"/>
                <a:t>알림을 줍니다</a:t>
              </a:r>
              <a:endParaRPr lang="en-GB" altLang="ko-KR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1109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Use Case View 2</a:t>
            </a:r>
            <a:r>
              <a:rPr lang="ko-KR" altLang="en-US" dirty="0"/>
              <a:t>단계</a:t>
            </a:r>
            <a:r>
              <a:rPr lang="en-GB" altLang="ko-KR" dirty="0"/>
              <a:t> (</a:t>
            </a:r>
            <a:r>
              <a:rPr lang="ko-KR" altLang="en-US" dirty="0"/>
              <a:t>기능</a:t>
            </a:r>
            <a:r>
              <a:rPr lang="en-US" altLang="ko-KR" dirty="0"/>
              <a:t>2)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7F77777-1529-40FD-883D-8E50EC97CB7D}"/>
              </a:ext>
            </a:extLst>
          </p:cNvPr>
          <p:cNvGrpSpPr/>
          <p:nvPr/>
        </p:nvGrpSpPr>
        <p:grpSpPr>
          <a:xfrm>
            <a:off x="899783" y="2498756"/>
            <a:ext cx="1619916" cy="1619916"/>
            <a:chOff x="899783" y="2498756"/>
            <a:chExt cx="1619916" cy="1619916"/>
          </a:xfrm>
        </p:grpSpPr>
        <p:grpSp>
          <p:nvGrpSpPr>
            <p:cNvPr id="17" name="Group 16"/>
            <p:cNvGrpSpPr/>
            <p:nvPr/>
          </p:nvGrpSpPr>
          <p:grpSpPr>
            <a:xfrm>
              <a:off x="899783" y="2498757"/>
              <a:ext cx="1619916" cy="1619915"/>
              <a:chOff x="2488916" y="3076243"/>
              <a:chExt cx="1619916" cy="1619915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488917" y="3076243"/>
                <a:ext cx="1619915" cy="161991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488916" y="4220308"/>
                <a:ext cx="1619915" cy="47584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 dirty="0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6D2250A-EA05-498D-B632-0CF6AF4AA445}"/>
                </a:ext>
              </a:extLst>
            </p:cNvPr>
            <p:cNvGrpSpPr/>
            <p:nvPr/>
          </p:nvGrpSpPr>
          <p:grpSpPr>
            <a:xfrm>
              <a:off x="1176907" y="2498756"/>
              <a:ext cx="1134251" cy="1460463"/>
              <a:chOff x="1339451" y="2933503"/>
              <a:chExt cx="1134251" cy="1460463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C4E37179-19CA-47EB-87A8-FB8C4BDEB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9451" y="2933503"/>
                <a:ext cx="1124107" cy="1152686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3AFA08D-9CEF-4A4F-9755-E0AAEE3272D5}"/>
                  </a:ext>
                </a:extLst>
              </p:cNvPr>
              <p:cNvSpPr txBox="1"/>
              <p:nvPr/>
            </p:nvSpPr>
            <p:spPr>
              <a:xfrm>
                <a:off x="1349595" y="4086189"/>
                <a:ext cx="11241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 err="1">
                    <a:solidFill>
                      <a:schemeClr val="tx2"/>
                    </a:solidFill>
                  </a:rPr>
                  <a:t>스마트화분</a:t>
                </a:r>
                <a:endParaRPr lang="ko-KR" altLang="en-US" sz="1400" b="1" dirty="0">
                  <a:solidFill>
                    <a:schemeClr val="tx2"/>
                  </a:solidFill>
                </a:endParaRP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91EFBE4-1733-4E07-AB26-F8F7F781B8D1}"/>
              </a:ext>
            </a:extLst>
          </p:cNvPr>
          <p:cNvGrpSpPr/>
          <p:nvPr/>
        </p:nvGrpSpPr>
        <p:grpSpPr>
          <a:xfrm>
            <a:off x="3425568" y="2490587"/>
            <a:ext cx="1619916" cy="1619916"/>
            <a:chOff x="3531012" y="2490587"/>
            <a:chExt cx="1619916" cy="1619916"/>
          </a:xfrm>
        </p:grpSpPr>
        <p:grpSp>
          <p:nvGrpSpPr>
            <p:cNvPr id="22" name="Group 21"/>
            <p:cNvGrpSpPr/>
            <p:nvPr/>
          </p:nvGrpSpPr>
          <p:grpSpPr>
            <a:xfrm>
              <a:off x="3531012" y="2490588"/>
              <a:ext cx="1619916" cy="1619915"/>
              <a:chOff x="2488916" y="3076243"/>
              <a:chExt cx="1619916" cy="1619915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488917" y="3076243"/>
                <a:ext cx="1619915" cy="161991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488916" y="4220308"/>
                <a:ext cx="1619915" cy="47584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C598F49-EBEA-4A20-9146-819F3E6A740D}"/>
                </a:ext>
              </a:extLst>
            </p:cNvPr>
            <p:cNvGrpSpPr/>
            <p:nvPr/>
          </p:nvGrpSpPr>
          <p:grpSpPr>
            <a:xfrm>
              <a:off x="3773839" y="2490587"/>
              <a:ext cx="1134251" cy="1522018"/>
              <a:chOff x="1339451" y="2933503"/>
              <a:chExt cx="1134251" cy="1522018"/>
            </a:xfrm>
          </p:grpSpPr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277FFA83-F45E-4FA6-BA57-22158BFB85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9451" y="2933503"/>
                <a:ext cx="1124107" cy="1152686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C2ABE4-7E87-4DB1-B487-F21177384934}"/>
                  </a:ext>
                </a:extLst>
              </p:cNvPr>
              <p:cNvSpPr txBox="1"/>
              <p:nvPr/>
            </p:nvSpPr>
            <p:spPr>
              <a:xfrm>
                <a:off x="1349595" y="4086189"/>
                <a:ext cx="1124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2"/>
                    </a:solidFill>
                  </a:rPr>
                  <a:t>사용자</a:t>
                </a:r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B239C56-7B0E-4A9C-8DEE-8F6B8A688CC5}"/>
              </a:ext>
            </a:extLst>
          </p:cNvPr>
          <p:cNvGrpSpPr/>
          <p:nvPr/>
        </p:nvGrpSpPr>
        <p:grpSpPr>
          <a:xfrm>
            <a:off x="5951353" y="2498755"/>
            <a:ext cx="1619916" cy="1619916"/>
            <a:chOff x="5951353" y="2498755"/>
            <a:chExt cx="1619916" cy="1619916"/>
          </a:xfrm>
        </p:grpSpPr>
        <p:grpSp>
          <p:nvGrpSpPr>
            <p:cNvPr id="27" name="Group 16">
              <a:extLst>
                <a:ext uri="{FF2B5EF4-FFF2-40B4-BE49-F238E27FC236}">
                  <a16:creationId xmlns:a16="http://schemas.microsoft.com/office/drawing/2014/main" id="{EA85557B-66D6-4103-A141-D090DE590AF4}"/>
                </a:ext>
              </a:extLst>
            </p:cNvPr>
            <p:cNvGrpSpPr/>
            <p:nvPr/>
          </p:nvGrpSpPr>
          <p:grpSpPr>
            <a:xfrm>
              <a:off x="5951353" y="2498756"/>
              <a:ext cx="1619916" cy="1619915"/>
              <a:chOff x="2488916" y="3076243"/>
              <a:chExt cx="1619916" cy="1619915"/>
            </a:xfrm>
          </p:grpSpPr>
          <p:sp>
            <p:nvSpPr>
              <p:cNvPr id="28" name="Rectangle 18">
                <a:extLst>
                  <a:ext uri="{FF2B5EF4-FFF2-40B4-BE49-F238E27FC236}">
                    <a16:creationId xmlns:a16="http://schemas.microsoft.com/office/drawing/2014/main" id="{8BEDFF2D-CBDA-4D80-A05E-17D63169064A}"/>
                  </a:ext>
                </a:extLst>
              </p:cNvPr>
              <p:cNvSpPr/>
              <p:nvPr/>
            </p:nvSpPr>
            <p:spPr>
              <a:xfrm>
                <a:off x="2488917" y="3076243"/>
                <a:ext cx="1619915" cy="161991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 19">
                <a:extLst>
                  <a:ext uri="{FF2B5EF4-FFF2-40B4-BE49-F238E27FC236}">
                    <a16:creationId xmlns:a16="http://schemas.microsoft.com/office/drawing/2014/main" id="{A8488D8F-B092-4172-9760-63973EE5B79B}"/>
                  </a:ext>
                </a:extLst>
              </p:cNvPr>
              <p:cNvSpPr/>
              <p:nvPr/>
            </p:nvSpPr>
            <p:spPr>
              <a:xfrm>
                <a:off x="2488916" y="4220308"/>
                <a:ext cx="1619915" cy="47584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 dirty="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437C19E-468B-4058-819A-91D92D323ED1}"/>
                </a:ext>
              </a:extLst>
            </p:cNvPr>
            <p:cNvGrpSpPr/>
            <p:nvPr/>
          </p:nvGrpSpPr>
          <p:grpSpPr>
            <a:xfrm>
              <a:off x="6124206" y="2498755"/>
              <a:ext cx="1332647" cy="1460464"/>
              <a:chOff x="1235180" y="2933503"/>
              <a:chExt cx="1332647" cy="1460464"/>
            </a:xfrm>
          </p:grpSpPr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F733234B-B44B-4FDB-8B89-67F0C2168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4284" y="2933503"/>
                <a:ext cx="1124107" cy="1152686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789F9F1-61A0-4209-B326-9BA9A19E1505}"/>
                  </a:ext>
                </a:extLst>
              </p:cNvPr>
              <p:cNvSpPr txBox="1"/>
              <p:nvPr/>
            </p:nvSpPr>
            <p:spPr>
              <a:xfrm>
                <a:off x="1235180" y="4086190"/>
                <a:ext cx="1332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tx2"/>
                    </a:solidFill>
                  </a:rPr>
                  <a:t>습도 측정 센서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019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Use Case View 3</a:t>
            </a:r>
            <a:r>
              <a:rPr lang="ko-KR" altLang="en-US" dirty="0"/>
              <a:t>단계</a:t>
            </a:r>
            <a:r>
              <a:rPr lang="en-GB" altLang="ko-KR" dirty="0"/>
              <a:t> (</a:t>
            </a:r>
            <a:r>
              <a:rPr lang="ko-KR" altLang="en-US" dirty="0"/>
              <a:t>기능</a:t>
            </a:r>
            <a:r>
              <a:rPr lang="en-US" altLang="ko-KR" dirty="0"/>
              <a:t>2)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673184"/>
            <a:ext cx="12192000" cy="3545932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99ECC5D-6D4C-447C-9842-58F26CB6A9B1}"/>
              </a:ext>
            </a:extLst>
          </p:cNvPr>
          <p:cNvGrpSpPr/>
          <p:nvPr/>
        </p:nvGrpSpPr>
        <p:grpSpPr>
          <a:xfrm>
            <a:off x="619125" y="3009900"/>
            <a:ext cx="1438275" cy="628650"/>
            <a:chOff x="742950" y="2457450"/>
            <a:chExt cx="1438275" cy="62865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898B0C6-D0C9-4393-AE5A-59F72A7BEE37}"/>
                </a:ext>
              </a:extLst>
            </p:cNvPr>
            <p:cNvSpPr/>
            <p:nvPr/>
          </p:nvSpPr>
          <p:spPr>
            <a:xfrm>
              <a:off x="742950" y="2457450"/>
              <a:ext cx="1438275" cy="6286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A49359-C089-43DB-9CF8-48E6B30B35FF}"/>
                </a:ext>
              </a:extLst>
            </p:cNvPr>
            <p:cNvSpPr txBox="1"/>
            <p:nvPr/>
          </p:nvSpPr>
          <p:spPr>
            <a:xfrm>
              <a:off x="1119187" y="2640970"/>
              <a:ext cx="914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>
                  <a:solidFill>
                    <a:schemeClr val="tx2"/>
                  </a:solidFill>
                </a:rPr>
                <a:t>습도측정</a:t>
              </a:r>
              <a:endParaRPr lang="ko-KR" altLang="en-US" sz="11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315F82B-8D39-435A-8525-6F92D81F44DD}"/>
              </a:ext>
            </a:extLst>
          </p:cNvPr>
          <p:cNvGrpSpPr/>
          <p:nvPr/>
        </p:nvGrpSpPr>
        <p:grpSpPr>
          <a:xfrm>
            <a:off x="2362557" y="3009900"/>
            <a:ext cx="1438275" cy="628650"/>
            <a:chOff x="742950" y="2457450"/>
            <a:chExt cx="1438275" cy="62865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3D66E7-4CA3-44EC-B8A2-612E77D4BD7A}"/>
                </a:ext>
              </a:extLst>
            </p:cNvPr>
            <p:cNvSpPr/>
            <p:nvPr/>
          </p:nvSpPr>
          <p:spPr>
            <a:xfrm>
              <a:off x="742950" y="2457450"/>
              <a:ext cx="1438275" cy="6286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8AF148-6B6C-4913-A343-E080847E6FD5}"/>
                </a:ext>
              </a:extLst>
            </p:cNvPr>
            <p:cNvSpPr txBox="1"/>
            <p:nvPr/>
          </p:nvSpPr>
          <p:spPr>
            <a:xfrm>
              <a:off x="1081087" y="2640970"/>
              <a:ext cx="914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2"/>
                  </a:solidFill>
                </a:rPr>
                <a:t>습도조회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85E782E-7614-4F1E-8D77-29D06EBA1988}"/>
              </a:ext>
            </a:extLst>
          </p:cNvPr>
          <p:cNvGrpSpPr/>
          <p:nvPr/>
        </p:nvGrpSpPr>
        <p:grpSpPr>
          <a:xfrm>
            <a:off x="4105989" y="3009900"/>
            <a:ext cx="1438275" cy="628650"/>
            <a:chOff x="742950" y="2457450"/>
            <a:chExt cx="1438275" cy="628650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4487B0A-BC6B-4C23-8A3B-F9AB364626BD}"/>
                </a:ext>
              </a:extLst>
            </p:cNvPr>
            <p:cNvSpPr/>
            <p:nvPr/>
          </p:nvSpPr>
          <p:spPr>
            <a:xfrm>
              <a:off x="742950" y="2457450"/>
              <a:ext cx="1438275" cy="6286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AD27CD5-E55C-473E-9313-0851EE3184F6}"/>
                </a:ext>
              </a:extLst>
            </p:cNvPr>
            <p:cNvSpPr txBox="1"/>
            <p:nvPr/>
          </p:nvSpPr>
          <p:spPr>
            <a:xfrm>
              <a:off x="1004887" y="2640970"/>
              <a:ext cx="914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tx2"/>
                  </a:solidFill>
                </a:rPr>
                <a:t>식물선택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0B1CFF4-5B94-46D4-BBD0-0832B3E097AC}"/>
              </a:ext>
            </a:extLst>
          </p:cNvPr>
          <p:cNvGrpSpPr/>
          <p:nvPr/>
        </p:nvGrpSpPr>
        <p:grpSpPr>
          <a:xfrm>
            <a:off x="5849421" y="3009900"/>
            <a:ext cx="1438275" cy="628650"/>
            <a:chOff x="742950" y="2457450"/>
            <a:chExt cx="1438275" cy="628650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EBD6400-54E2-469D-A673-FC8092F21D93}"/>
                </a:ext>
              </a:extLst>
            </p:cNvPr>
            <p:cNvSpPr/>
            <p:nvPr/>
          </p:nvSpPr>
          <p:spPr>
            <a:xfrm>
              <a:off x="742950" y="2457450"/>
              <a:ext cx="1438275" cy="6286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263C20-528A-4242-990A-CD65232DDA78}"/>
                </a:ext>
              </a:extLst>
            </p:cNvPr>
            <p:cNvSpPr txBox="1"/>
            <p:nvPr/>
          </p:nvSpPr>
          <p:spPr>
            <a:xfrm>
              <a:off x="873918" y="2640970"/>
              <a:ext cx="11763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>
                  <a:solidFill>
                    <a:schemeClr val="tx2"/>
                  </a:solidFill>
                </a:rPr>
                <a:t>습도센서초기화</a:t>
              </a:r>
              <a:endParaRPr lang="ko-KR" altLang="en-US" sz="11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EA3C630-F2CA-49BE-A4C7-82F5FF246AEF}"/>
              </a:ext>
            </a:extLst>
          </p:cNvPr>
          <p:cNvGrpSpPr/>
          <p:nvPr/>
        </p:nvGrpSpPr>
        <p:grpSpPr>
          <a:xfrm>
            <a:off x="7592853" y="3009900"/>
            <a:ext cx="1438275" cy="628650"/>
            <a:chOff x="742950" y="2457450"/>
            <a:chExt cx="1438275" cy="62865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575AB1E-C457-4CC1-8F6A-1BEB0B13C634}"/>
                </a:ext>
              </a:extLst>
            </p:cNvPr>
            <p:cNvSpPr/>
            <p:nvPr/>
          </p:nvSpPr>
          <p:spPr>
            <a:xfrm>
              <a:off x="742950" y="2457450"/>
              <a:ext cx="1438275" cy="6286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DD2AC0-511D-4DDC-8F0F-AB179426E1E8}"/>
                </a:ext>
              </a:extLst>
            </p:cNvPr>
            <p:cNvSpPr txBox="1"/>
            <p:nvPr/>
          </p:nvSpPr>
          <p:spPr>
            <a:xfrm>
              <a:off x="1081087" y="2640970"/>
              <a:ext cx="914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>
                  <a:solidFill>
                    <a:schemeClr val="tx2"/>
                  </a:solidFill>
                </a:rPr>
                <a:t>습도알림</a:t>
              </a:r>
              <a:endParaRPr lang="en-US" altLang="ko-KR" sz="11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721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View 4</a:t>
            </a:r>
            <a:r>
              <a:rPr lang="ko-KR" altLang="en-US" dirty="0"/>
              <a:t>단계</a:t>
            </a:r>
            <a:r>
              <a:rPr lang="en-GB" dirty="0"/>
              <a:t>(</a:t>
            </a:r>
            <a:r>
              <a:rPr lang="ko-KR" altLang="en-US" dirty="0"/>
              <a:t>기능</a:t>
            </a:r>
            <a:r>
              <a:rPr lang="en-US" altLang="ko-KR" dirty="0"/>
              <a:t>2)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5567" y="1603717"/>
            <a:ext cx="8956431" cy="476894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0" y="1603717"/>
            <a:ext cx="3235566" cy="47689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9"/>
          <p:cNvSpPr>
            <a:spLocks noEditPoints="1"/>
          </p:cNvSpPr>
          <p:nvPr/>
        </p:nvSpPr>
        <p:spPr bwMode="auto">
          <a:xfrm>
            <a:off x="727120" y="2099685"/>
            <a:ext cx="1781325" cy="1516532"/>
          </a:xfrm>
          <a:custGeom>
            <a:avLst/>
            <a:gdLst>
              <a:gd name="T0" fmla="*/ 47 w 91"/>
              <a:gd name="T1" fmla="*/ 59 h 77"/>
              <a:gd name="T2" fmla="*/ 59 w 91"/>
              <a:gd name="T3" fmla="*/ 42 h 77"/>
              <a:gd name="T4" fmla="*/ 72 w 91"/>
              <a:gd name="T5" fmla="*/ 49 h 77"/>
              <a:gd name="T6" fmla="*/ 91 w 91"/>
              <a:gd name="T7" fmla="*/ 49 h 77"/>
              <a:gd name="T8" fmla="*/ 91 w 91"/>
              <a:gd name="T9" fmla="*/ 46 h 77"/>
              <a:gd name="T10" fmla="*/ 73 w 91"/>
              <a:gd name="T11" fmla="*/ 46 h 77"/>
              <a:gd name="T12" fmla="*/ 58 w 91"/>
              <a:gd name="T13" fmla="*/ 37 h 77"/>
              <a:gd name="T14" fmla="*/ 49 w 91"/>
              <a:gd name="T15" fmla="*/ 51 h 77"/>
              <a:gd name="T16" fmla="*/ 39 w 91"/>
              <a:gd name="T17" fmla="*/ 17 h 77"/>
              <a:gd name="T18" fmla="*/ 33 w 91"/>
              <a:gd name="T19" fmla="*/ 54 h 77"/>
              <a:gd name="T20" fmla="*/ 26 w 91"/>
              <a:gd name="T21" fmla="*/ 34 h 77"/>
              <a:gd name="T22" fmla="*/ 20 w 91"/>
              <a:gd name="T23" fmla="*/ 46 h 77"/>
              <a:gd name="T24" fmla="*/ 8 w 91"/>
              <a:gd name="T25" fmla="*/ 46 h 77"/>
              <a:gd name="T26" fmla="*/ 8 w 91"/>
              <a:gd name="T27" fmla="*/ 15 h 77"/>
              <a:gd name="T28" fmla="*/ 6 w 91"/>
              <a:gd name="T29" fmla="*/ 15 h 77"/>
              <a:gd name="T30" fmla="*/ 6 w 91"/>
              <a:gd name="T31" fmla="*/ 68 h 77"/>
              <a:gd name="T32" fmla="*/ 0 w 91"/>
              <a:gd name="T33" fmla="*/ 68 h 77"/>
              <a:gd name="T34" fmla="*/ 0 w 91"/>
              <a:gd name="T35" fmla="*/ 70 h 77"/>
              <a:gd name="T36" fmla="*/ 6 w 91"/>
              <a:gd name="T37" fmla="*/ 70 h 77"/>
              <a:gd name="T38" fmla="*/ 6 w 91"/>
              <a:gd name="T39" fmla="*/ 77 h 77"/>
              <a:gd name="T40" fmla="*/ 8 w 91"/>
              <a:gd name="T41" fmla="*/ 77 h 77"/>
              <a:gd name="T42" fmla="*/ 8 w 91"/>
              <a:gd name="T43" fmla="*/ 70 h 77"/>
              <a:gd name="T44" fmla="*/ 91 w 91"/>
              <a:gd name="T45" fmla="*/ 70 h 77"/>
              <a:gd name="T46" fmla="*/ 91 w 91"/>
              <a:gd name="T47" fmla="*/ 68 h 77"/>
              <a:gd name="T48" fmla="*/ 35 w 91"/>
              <a:gd name="T49" fmla="*/ 68 h 77"/>
              <a:gd name="T50" fmla="*/ 40 w 91"/>
              <a:gd name="T51" fmla="*/ 34 h 77"/>
              <a:gd name="T52" fmla="*/ 47 w 91"/>
              <a:gd name="T53" fmla="*/ 59 h 77"/>
              <a:gd name="T54" fmla="*/ 8 w 91"/>
              <a:gd name="T55" fmla="*/ 68 h 77"/>
              <a:gd name="T56" fmla="*/ 8 w 91"/>
              <a:gd name="T57" fmla="*/ 49 h 77"/>
              <a:gd name="T58" fmla="*/ 22 w 91"/>
              <a:gd name="T59" fmla="*/ 49 h 77"/>
              <a:gd name="T60" fmla="*/ 25 w 91"/>
              <a:gd name="T61" fmla="*/ 43 h 77"/>
              <a:gd name="T62" fmla="*/ 34 w 91"/>
              <a:gd name="T63" fmla="*/ 68 h 77"/>
              <a:gd name="T64" fmla="*/ 8 w 91"/>
              <a:gd name="T65" fmla="*/ 68 h 77"/>
              <a:gd name="T66" fmla="*/ 70 w 91"/>
              <a:gd name="T67" fmla="*/ 26 h 77"/>
              <a:gd name="T68" fmla="*/ 75 w 91"/>
              <a:gd name="T69" fmla="*/ 8 h 77"/>
              <a:gd name="T70" fmla="*/ 57 w 91"/>
              <a:gd name="T71" fmla="*/ 4 h 77"/>
              <a:gd name="T72" fmla="*/ 53 w 91"/>
              <a:gd name="T73" fmla="*/ 21 h 77"/>
              <a:gd name="T74" fmla="*/ 70 w 91"/>
              <a:gd name="T75" fmla="*/ 26 h 77"/>
              <a:gd name="T76" fmla="*/ 59 w 91"/>
              <a:gd name="T77" fmla="*/ 6 h 77"/>
              <a:gd name="T78" fmla="*/ 73 w 91"/>
              <a:gd name="T79" fmla="*/ 10 h 77"/>
              <a:gd name="T80" fmla="*/ 69 w 91"/>
              <a:gd name="T81" fmla="*/ 24 h 77"/>
              <a:gd name="T82" fmla="*/ 55 w 91"/>
              <a:gd name="T83" fmla="*/ 20 h 77"/>
              <a:gd name="T84" fmla="*/ 59 w 91"/>
              <a:gd name="T85" fmla="*/ 6 h 77"/>
              <a:gd name="T86" fmla="*/ 74 w 91"/>
              <a:gd name="T87" fmla="*/ 25 h 77"/>
              <a:gd name="T88" fmla="*/ 78 w 91"/>
              <a:gd name="T89" fmla="*/ 33 h 77"/>
              <a:gd name="T90" fmla="*/ 72 w 91"/>
              <a:gd name="T91" fmla="*/ 36 h 77"/>
              <a:gd name="T92" fmla="*/ 68 w 91"/>
              <a:gd name="T93" fmla="*/ 29 h 77"/>
              <a:gd name="T94" fmla="*/ 74 w 91"/>
              <a:gd name="T95" fmla="*/ 25 h 77"/>
              <a:gd name="T96" fmla="*/ 73 w 91"/>
              <a:gd name="T97" fmla="*/ 37 h 77"/>
              <a:gd name="T98" fmla="*/ 79 w 91"/>
              <a:gd name="T99" fmla="*/ 34 h 77"/>
              <a:gd name="T100" fmla="*/ 77 w 91"/>
              <a:gd name="T101" fmla="*/ 38 h 77"/>
              <a:gd name="T102" fmla="*/ 73 w 91"/>
              <a:gd name="T103" fmla="*/ 37 h 77"/>
              <a:gd name="T104" fmla="*/ 73 w 91"/>
              <a:gd name="T105" fmla="*/ 37 h 77"/>
              <a:gd name="T106" fmla="*/ 73 w 91"/>
              <a:gd name="T107" fmla="*/ 3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" h="77">
                <a:moveTo>
                  <a:pt x="47" y="59"/>
                </a:moveTo>
                <a:cubicBezTo>
                  <a:pt x="59" y="42"/>
                  <a:pt x="59" y="42"/>
                  <a:pt x="59" y="42"/>
                </a:cubicBezTo>
                <a:cubicBezTo>
                  <a:pt x="72" y="49"/>
                  <a:pt x="72" y="49"/>
                  <a:pt x="72" y="49"/>
                </a:cubicBezTo>
                <a:cubicBezTo>
                  <a:pt x="91" y="49"/>
                  <a:pt x="91" y="49"/>
                  <a:pt x="91" y="49"/>
                </a:cubicBezTo>
                <a:cubicBezTo>
                  <a:pt x="91" y="46"/>
                  <a:pt x="91" y="46"/>
                  <a:pt x="91" y="46"/>
                </a:cubicBezTo>
                <a:cubicBezTo>
                  <a:pt x="73" y="46"/>
                  <a:pt x="73" y="46"/>
                  <a:pt x="73" y="46"/>
                </a:cubicBezTo>
                <a:cubicBezTo>
                  <a:pt x="58" y="37"/>
                  <a:pt x="58" y="37"/>
                  <a:pt x="58" y="37"/>
                </a:cubicBezTo>
                <a:cubicBezTo>
                  <a:pt x="49" y="51"/>
                  <a:pt x="49" y="51"/>
                  <a:pt x="49" y="51"/>
                </a:cubicBezTo>
                <a:cubicBezTo>
                  <a:pt x="39" y="17"/>
                  <a:pt x="39" y="17"/>
                  <a:pt x="39" y="17"/>
                </a:cubicBezTo>
                <a:cubicBezTo>
                  <a:pt x="33" y="54"/>
                  <a:pt x="33" y="54"/>
                  <a:pt x="33" y="54"/>
                </a:cubicBezTo>
                <a:cubicBezTo>
                  <a:pt x="26" y="34"/>
                  <a:pt x="26" y="34"/>
                  <a:pt x="26" y="34"/>
                </a:cubicBezTo>
                <a:cubicBezTo>
                  <a:pt x="20" y="46"/>
                  <a:pt x="20" y="46"/>
                  <a:pt x="20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8" y="15"/>
                  <a:pt x="8" y="15"/>
                  <a:pt x="8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68"/>
                  <a:pt x="6" y="68"/>
                  <a:pt x="6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0"/>
                  <a:pt x="0" y="70"/>
                  <a:pt x="0" y="70"/>
                </a:cubicBezTo>
                <a:cubicBezTo>
                  <a:pt x="6" y="70"/>
                  <a:pt x="6" y="70"/>
                  <a:pt x="6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8" y="77"/>
                  <a:pt x="8" y="77"/>
                  <a:pt x="8" y="77"/>
                </a:cubicBezTo>
                <a:cubicBezTo>
                  <a:pt x="8" y="70"/>
                  <a:pt x="8" y="70"/>
                  <a:pt x="8" y="70"/>
                </a:cubicBezTo>
                <a:cubicBezTo>
                  <a:pt x="91" y="70"/>
                  <a:pt x="91" y="70"/>
                  <a:pt x="91" y="70"/>
                </a:cubicBezTo>
                <a:cubicBezTo>
                  <a:pt x="91" y="68"/>
                  <a:pt x="91" y="68"/>
                  <a:pt x="91" y="68"/>
                </a:cubicBezTo>
                <a:cubicBezTo>
                  <a:pt x="35" y="68"/>
                  <a:pt x="35" y="68"/>
                  <a:pt x="35" y="68"/>
                </a:cubicBezTo>
                <a:cubicBezTo>
                  <a:pt x="40" y="34"/>
                  <a:pt x="40" y="34"/>
                  <a:pt x="40" y="34"/>
                </a:cubicBezTo>
                <a:lnTo>
                  <a:pt x="47" y="59"/>
                </a:lnTo>
                <a:close/>
                <a:moveTo>
                  <a:pt x="8" y="68"/>
                </a:moveTo>
                <a:cubicBezTo>
                  <a:pt x="8" y="49"/>
                  <a:pt x="8" y="49"/>
                  <a:pt x="8" y="49"/>
                </a:cubicBezTo>
                <a:cubicBezTo>
                  <a:pt x="22" y="49"/>
                  <a:pt x="22" y="49"/>
                  <a:pt x="22" y="49"/>
                </a:cubicBezTo>
                <a:cubicBezTo>
                  <a:pt x="25" y="43"/>
                  <a:pt x="25" y="43"/>
                  <a:pt x="25" y="43"/>
                </a:cubicBezTo>
                <a:cubicBezTo>
                  <a:pt x="34" y="68"/>
                  <a:pt x="34" y="68"/>
                  <a:pt x="34" y="68"/>
                </a:cubicBezTo>
                <a:lnTo>
                  <a:pt x="8" y="68"/>
                </a:lnTo>
                <a:close/>
                <a:moveTo>
                  <a:pt x="70" y="26"/>
                </a:moveTo>
                <a:cubicBezTo>
                  <a:pt x="77" y="23"/>
                  <a:pt x="79" y="15"/>
                  <a:pt x="75" y="8"/>
                </a:cubicBezTo>
                <a:cubicBezTo>
                  <a:pt x="72" y="2"/>
                  <a:pt x="64" y="0"/>
                  <a:pt x="57" y="4"/>
                </a:cubicBezTo>
                <a:cubicBezTo>
                  <a:pt x="51" y="7"/>
                  <a:pt x="49" y="15"/>
                  <a:pt x="53" y="21"/>
                </a:cubicBezTo>
                <a:cubicBezTo>
                  <a:pt x="56" y="28"/>
                  <a:pt x="64" y="30"/>
                  <a:pt x="70" y="26"/>
                </a:cubicBezTo>
                <a:close/>
                <a:moveTo>
                  <a:pt x="59" y="6"/>
                </a:moveTo>
                <a:cubicBezTo>
                  <a:pt x="64" y="3"/>
                  <a:pt x="70" y="4"/>
                  <a:pt x="73" y="10"/>
                </a:cubicBezTo>
                <a:cubicBezTo>
                  <a:pt x="76" y="15"/>
                  <a:pt x="75" y="21"/>
                  <a:pt x="69" y="24"/>
                </a:cubicBezTo>
                <a:cubicBezTo>
                  <a:pt x="64" y="27"/>
                  <a:pt x="58" y="26"/>
                  <a:pt x="55" y="20"/>
                </a:cubicBezTo>
                <a:cubicBezTo>
                  <a:pt x="52" y="15"/>
                  <a:pt x="53" y="9"/>
                  <a:pt x="59" y="6"/>
                </a:cubicBezTo>
                <a:close/>
                <a:moveTo>
                  <a:pt x="74" y="25"/>
                </a:moveTo>
                <a:cubicBezTo>
                  <a:pt x="78" y="33"/>
                  <a:pt x="78" y="33"/>
                  <a:pt x="78" y="33"/>
                </a:cubicBezTo>
                <a:cubicBezTo>
                  <a:pt x="72" y="36"/>
                  <a:pt x="72" y="36"/>
                  <a:pt x="72" y="36"/>
                </a:cubicBezTo>
                <a:cubicBezTo>
                  <a:pt x="68" y="29"/>
                  <a:pt x="68" y="29"/>
                  <a:pt x="68" y="29"/>
                </a:cubicBezTo>
                <a:lnTo>
                  <a:pt x="74" y="25"/>
                </a:lnTo>
                <a:close/>
                <a:moveTo>
                  <a:pt x="73" y="37"/>
                </a:moveTo>
                <a:cubicBezTo>
                  <a:pt x="79" y="34"/>
                  <a:pt x="79" y="34"/>
                  <a:pt x="79" y="34"/>
                </a:cubicBezTo>
                <a:cubicBezTo>
                  <a:pt x="79" y="35"/>
                  <a:pt x="79" y="37"/>
                  <a:pt x="77" y="38"/>
                </a:cubicBezTo>
                <a:cubicBezTo>
                  <a:pt x="76" y="39"/>
                  <a:pt x="74" y="39"/>
                  <a:pt x="73" y="37"/>
                </a:cubicBezTo>
                <a:close/>
                <a:moveTo>
                  <a:pt x="73" y="37"/>
                </a:moveTo>
                <a:cubicBezTo>
                  <a:pt x="73" y="37"/>
                  <a:pt x="73" y="37"/>
                  <a:pt x="73" y="37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069C091-497A-4356-B972-A6DF3A5C1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94" y="1878861"/>
            <a:ext cx="7088699" cy="421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7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46BC8-2674-4FAD-9BFC-0903932D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습도조회 </a:t>
            </a:r>
            <a:r>
              <a:rPr lang="ko-KR" altLang="en-US" dirty="0" err="1"/>
              <a:t>클래스다이어그램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B6C30F5-8C7D-46F0-84A3-48014E92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8CFD22-7998-4E04-AD47-347A07832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75" y="1540384"/>
            <a:ext cx="8807019" cy="45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5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기능</a:t>
            </a:r>
            <a:r>
              <a:rPr lang="en-US" altLang="ko-KR" dirty="0"/>
              <a:t>3</a:t>
            </a:r>
            <a:endParaRPr lang="en-GB" dirty="0"/>
          </a:p>
        </p:txBody>
      </p:sp>
      <p:grpSp>
        <p:nvGrpSpPr>
          <p:cNvPr id="17" name="Group 13">
            <a:extLst>
              <a:ext uri="{FF2B5EF4-FFF2-40B4-BE49-F238E27FC236}">
                <a16:creationId xmlns:a16="http://schemas.microsoft.com/office/drawing/2014/main" id="{5096C536-EC19-408B-8E27-203C7272B192}"/>
              </a:ext>
            </a:extLst>
          </p:cNvPr>
          <p:cNvGrpSpPr/>
          <p:nvPr/>
        </p:nvGrpSpPr>
        <p:grpSpPr>
          <a:xfrm>
            <a:off x="576573" y="1407211"/>
            <a:ext cx="831273" cy="831273"/>
            <a:chOff x="1105079" y="5105104"/>
            <a:chExt cx="831273" cy="831273"/>
          </a:xfrm>
        </p:grpSpPr>
        <p:sp>
          <p:nvSpPr>
            <p:cNvPr id="18" name="Oval 14">
              <a:extLst>
                <a:ext uri="{FF2B5EF4-FFF2-40B4-BE49-F238E27FC236}">
                  <a16:creationId xmlns:a16="http://schemas.microsoft.com/office/drawing/2014/main" id="{DE4E0553-AC7A-44BA-84B2-72E34F3F3F4B}"/>
                </a:ext>
              </a:extLst>
            </p:cNvPr>
            <p:cNvSpPr/>
            <p:nvPr/>
          </p:nvSpPr>
          <p:spPr>
            <a:xfrm>
              <a:off x="1105079" y="5105104"/>
              <a:ext cx="831273" cy="8312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87E51B59-A504-4346-802E-26846CA98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206" y="5379150"/>
              <a:ext cx="315017" cy="283178"/>
            </a:xfrm>
            <a:custGeom>
              <a:avLst/>
              <a:gdLst>
                <a:gd name="T0" fmla="*/ 885 w 907"/>
                <a:gd name="T1" fmla="*/ 197 h 740"/>
                <a:gd name="T2" fmla="*/ 885 w 907"/>
                <a:gd name="T3" fmla="*/ 118 h 740"/>
                <a:gd name="T4" fmla="*/ 789 w 907"/>
                <a:gd name="T5" fmla="*/ 22 h 740"/>
                <a:gd name="T6" fmla="*/ 710 w 907"/>
                <a:gd name="T7" fmla="*/ 22 h 740"/>
                <a:gd name="T8" fmla="*/ 365 w 907"/>
                <a:gd name="T9" fmla="*/ 366 h 740"/>
                <a:gd name="T10" fmla="*/ 285 w 907"/>
                <a:gd name="T11" fmla="*/ 366 h 740"/>
                <a:gd name="T12" fmla="*/ 198 w 907"/>
                <a:gd name="T13" fmla="*/ 279 h 740"/>
                <a:gd name="T14" fmla="*/ 118 w 907"/>
                <a:gd name="T15" fmla="*/ 279 h 740"/>
                <a:gd name="T16" fmla="*/ 22 w 907"/>
                <a:gd name="T17" fmla="*/ 375 h 740"/>
                <a:gd name="T18" fmla="*/ 22 w 907"/>
                <a:gd name="T19" fmla="*/ 454 h 740"/>
                <a:gd name="T20" fmla="*/ 285 w 907"/>
                <a:gd name="T21" fmla="*/ 718 h 740"/>
                <a:gd name="T22" fmla="*/ 365 w 907"/>
                <a:gd name="T23" fmla="*/ 718 h 740"/>
                <a:gd name="T24" fmla="*/ 885 w 907"/>
                <a:gd name="T25" fmla="*/ 197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7" h="740">
                  <a:moveTo>
                    <a:pt x="885" y="197"/>
                  </a:moveTo>
                  <a:cubicBezTo>
                    <a:pt x="907" y="176"/>
                    <a:pt x="907" y="140"/>
                    <a:pt x="885" y="118"/>
                  </a:cubicBezTo>
                  <a:cubicBezTo>
                    <a:pt x="789" y="22"/>
                    <a:pt x="789" y="22"/>
                    <a:pt x="789" y="22"/>
                  </a:cubicBezTo>
                  <a:cubicBezTo>
                    <a:pt x="767" y="0"/>
                    <a:pt x="731" y="0"/>
                    <a:pt x="710" y="22"/>
                  </a:cubicBezTo>
                  <a:cubicBezTo>
                    <a:pt x="365" y="366"/>
                    <a:pt x="365" y="366"/>
                    <a:pt x="365" y="366"/>
                  </a:cubicBezTo>
                  <a:cubicBezTo>
                    <a:pt x="343" y="388"/>
                    <a:pt x="307" y="388"/>
                    <a:pt x="285" y="366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176" y="257"/>
                    <a:pt x="140" y="257"/>
                    <a:pt x="118" y="279"/>
                  </a:cubicBezTo>
                  <a:cubicBezTo>
                    <a:pt x="22" y="375"/>
                    <a:pt x="22" y="375"/>
                    <a:pt x="22" y="375"/>
                  </a:cubicBezTo>
                  <a:cubicBezTo>
                    <a:pt x="0" y="397"/>
                    <a:pt x="0" y="432"/>
                    <a:pt x="22" y="454"/>
                  </a:cubicBezTo>
                  <a:cubicBezTo>
                    <a:pt x="285" y="718"/>
                    <a:pt x="285" y="718"/>
                    <a:pt x="285" y="718"/>
                  </a:cubicBezTo>
                  <a:cubicBezTo>
                    <a:pt x="307" y="740"/>
                    <a:pt x="343" y="740"/>
                    <a:pt x="365" y="718"/>
                  </a:cubicBezTo>
                  <a:lnTo>
                    <a:pt x="885" y="19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9" name="Group 9">
            <a:extLst>
              <a:ext uri="{FF2B5EF4-FFF2-40B4-BE49-F238E27FC236}">
                <a16:creationId xmlns:a16="http://schemas.microsoft.com/office/drawing/2014/main" id="{0B10DCEA-96CD-43D8-BD59-EDF055CFE7A9}"/>
              </a:ext>
            </a:extLst>
          </p:cNvPr>
          <p:cNvGrpSpPr/>
          <p:nvPr/>
        </p:nvGrpSpPr>
        <p:grpSpPr>
          <a:xfrm>
            <a:off x="1520355" y="1634129"/>
            <a:ext cx="10857459" cy="3596351"/>
            <a:chOff x="2926686" y="2166423"/>
            <a:chExt cx="6639321" cy="131917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37D9893-294F-4602-A47D-2FA9C18B0506}"/>
                </a:ext>
              </a:extLst>
            </p:cNvPr>
            <p:cNvSpPr txBox="1"/>
            <p:nvPr/>
          </p:nvSpPr>
          <p:spPr>
            <a:xfrm>
              <a:off x="2926686" y="2166423"/>
              <a:ext cx="1195101" cy="135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 노하우 공유 기능</a:t>
              </a:r>
              <a:endParaRPr lang="en-GB" b="1" dirty="0"/>
            </a:p>
          </p:txBody>
        </p:sp>
        <p:sp>
          <p:nvSpPr>
            <p:cNvPr id="41" name="Rectangle 7">
              <a:extLst>
                <a:ext uri="{FF2B5EF4-FFF2-40B4-BE49-F238E27FC236}">
                  <a16:creationId xmlns:a16="http://schemas.microsoft.com/office/drawing/2014/main" id="{E161F802-49D3-47C1-89BF-E20A5738BAC4}"/>
                </a:ext>
              </a:extLst>
            </p:cNvPr>
            <p:cNvSpPr/>
            <p:nvPr/>
          </p:nvSpPr>
          <p:spPr>
            <a:xfrm>
              <a:off x="2926686" y="3045304"/>
              <a:ext cx="3928279" cy="4402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1200" dirty="0"/>
                <a:t>사용자는 자신이 키우는 식물에 관련된 노하우를 등록 및 수정 할 수 있다</a:t>
              </a:r>
              <a:r>
                <a:rPr lang="en-US" altLang="ko-KR" sz="1200" dirty="0"/>
                <a:t>.</a:t>
              </a:r>
            </a:p>
            <a:p>
              <a:pPr marL="228600" indent="-228600">
                <a:buAutoNum type="arabicPeriod"/>
              </a:pPr>
              <a:r>
                <a:rPr lang="ko-KR" altLang="en-US" sz="1200" dirty="0"/>
                <a:t>사용자 다른 사용자가 등록한 노하우를 볼 수 있다</a:t>
              </a:r>
              <a:r>
                <a:rPr lang="en-US" altLang="ko-KR" sz="1200" dirty="0"/>
                <a:t>.</a:t>
              </a:r>
            </a:p>
            <a:p>
              <a:pPr marL="228600" indent="-228600">
                <a:buAutoNum type="arabicPeriod"/>
              </a:pPr>
              <a:r>
                <a:rPr lang="ko-KR" altLang="en-US" sz="1200" dirty="0"/>
                <a:t>사용자는 모임 개설 신청 할 수 있다</a:t>
              </a:r>
              <a:r>
                <a:rPr lang="en-US" altLang="ko-KR" sz="1200" dirty="0"/>
                <a:t>.</a:t>
              </a:r>
            </a:p>
            <a:p>
              <a:pPr marL="228600" indent="-228600">
                <a:buAutoNum type="arabicPeriod"/>
              </a:pPr>
              <a:r>
                <a:rPr lang="ko-KR" altLang="en-US" sz="1200" dirty="0"/>
                <a:t>목록 관리자는 등록된 노하우 글에 대하여 관리를 하여 부적절한 내용은 지울 수 있다</a:t>
              </a:r>
              <a:endParaRPr lang="en-US" altLang="ko-KR" sz="1200" dirty="0"/>
            </a:p>
            <a:p>
              <a:pPr marL="228600" indent="-228600">
                <a:buAutoNum type="arabicPeriod"/>
              </a:pPr>
              <a:r>
                <a:rPr lang="ko-KR" altLang="en-US" sz="1200" dirty="0"/>
                <a:t>모임 관리자는 신청된 모임에 대하여 승인 및 거절을 할 수 있다</a:t>
              </a:r>
              <a:r>
                <a:rPr lang="en-US" altLang="ko-KR" sz="1200" dirty="0"/>
                <a:t>.</a:t>
              </a:r>
            </a:p>
            <a:p>
              <a:pPr marL="228600" indent="-228600">
                <a:buAutoNum type="arabicPeriod"/>
              </a:pPr>
              <a:endParaRPr lang="en-US" sz="1200" dirty="0"/>
            </a:p>
          </p:txBody>
        </p:sp>
        <p:sp>
          <p:nvSpPr>
            <p:cNvPr id="42" name="Rectangle 8">
              <a:extLst>
                <a:ext uri="{FF2B5EF4-FFF2-40B4-BE49-F238E27FC236}">
                  <a16:creationId xmlns:a16="http://schemas.microsoft.com/office/drawing/2014/main" id="{9B03CE9D-6EBF-4A1B-A031-CC7B4F149B69}"/>
                </a:ext>
              </a:extLst>
            </p:cNvPr>
            <p:cNvSpPr/>
            <p:nvPr/>
          </p:nvSpPr>
          <p:spPr>
            <a:xfrm>
              <a:off x="2926686" y="2440740"/>
              <a:ext cx="6639321" cy="5983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/>
                <a:t>사용자는 자신이 키우는 식물에 관련된 노하우를 등록 및 수정 할 수 있다</a:t>
              </a:r>
              <a:r>
                <a:rPr lang="en-US" altLang="ko-KR" sz="2000" b="1" dirty="0"/>
                <a:t>. </a:t>
              </a:r>
              <a:r>
                <a:rPr lang="ko-KR" altLang="en-US" sz="2000" b="1" dirty="0"/>
                <a:t>그리고 다른 사용자가</a:t>
              </a:r>
              <a:endParaRPr lang="en-US" altLang="ko-KR" sz="2000" b="1" dirty="0"/>
            </a:p>
            <a:p>
              <a:r>
                <a:rPr lang="ko-KR" altLang="en-US" sz="2000" b="1" dirty="0"/>
                <a:t>등록한 노하우를 볼 수 있으며 다른 사용자들과 모임 개설 신청 할 수 있다</a:t>
              </a:r>
              <a:r>
                <a:rPr lang="en-US" altLang="ko-KR" sz="2000" b="1" dirty="0"/>
                <a:t>. </a:t>
              </a:r>
              <a:r>
                <a:rPr lang="ko-KR" altLang="en-US" sz="2000" b="1" dirty="0"/>
                <a:t>목록 관리자는 등록된 </a:t>
              </a:r>
              <a:endParaRPr lang="en-US" altLang="ko-KR" sz="2000" b="1" dirty="0"/>
            </a:p>
            <a:p>
              <a:r>
                <a:rPr lang="ko-KR" altLang="en-US" sz="2000" b="1" dirty="0"/>
                <a:t>노하우 내용을 관리를 하여 부적절한 내용은 지울 수 있다</a:t>
              </a:r>
              <a:r>
                <a:rPr lang="en-US" altLang="ko-KR" sz="2000" b="1" dirty="0"/>
                <a:t>. </a:t>
              </a:r>
              <a:r>
                <a:rPr lang="ko-KR" altLang="en-US" sz="2000" b="1" dirty="0"/>
                <a:t>사용자는 모임을 개설 하기 위해서는</a:t>
              </a:r>
              <a:endParaRPr lang="en-US" altLang="ko-KR" sz="2000" b="1" dirty="0"/>
            </a:p>
            <a:p>
              <a:r>
                <a:rPr lang="ko-KR" altLang="en-US" sz="2000" b="1" dirty="0"/>
                <a:t>모임관리자에게 모임등록을 신청 할 수 있으며 모임관리자는 모임신청에 대하여 승인 및</a:t>
              </a:r>
              <a:r>
                <a:rPr lang="en-US" altLang="ko-KR" sz="2000" b="1" dirty="0"/>
                <a:t> </a:t>
              </a:r>
            </a:p>
            <a:p>
              <a:r>
                <a:rPr lang="ko-KR" altLang="en-US" sz="2000" b="1" dirty="0"/>
                <a:t>거절을 할 수 있다</a:t>
              </a:r>
              <a:r>
                <a:rPr lang="en-US" altLang="ko-KR" sz="2000" b="1" dirty="0"/>
                <a:t>.</a:t>
              </a:r>
              <a:r>
                <a:rPr lang="ko-KR" altLang="en-US" sz="2000" b="1" dirty="0"/>
                <a:t>  </a:t>
              </a:r>
              <a:endParaRPr lang="en-GB" altLang="ko-KR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9637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Use Case View 2</a:t>
            </a:r>
            <a:r>
              <a:rPr lang="ko-KR" altLang="en-US" dirty="0"/>
              <a:t>단계</a:t>
            </a:r>
            <a:r>
              <a:rPr lang="en-GB" altLang="ko-KR" dirty="0"/>
              <a:t> (</a:t>
            </a:r>
            <a:r>
              <a:rPr lang="ko-KR" altLang="en-US" dirty="0"/>
              <a:t>기능</a:t>
            </a:r>
            <a:r>
              <a:rPr lang="en-US" altLang="ko-KR" dirty="0"/>
              <a:t>3)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CA911EF-3597-4E28-AE7D-A6391CA5A9E1}"/>
              </a:ext>
            </a:extLst>
          </p:cNvPr>
          <p:cNvGrpSpPr/>
          <p:nvPr/>
        </p:nvGrpSpPr>
        <p:grpSpPr>
          <a:xfrm>
            <a:off x="5726335" y="2490585"/>
            <a:ext cx="1619916" cy="1619916"/>
            <a:chOff x="3531012" y="2490587"/>
            <a:chExt cx="1619916" cy="1619916"/>
          </a:xfrm>
        </p:grpSpPr>
        <p:grpSp>
          <p:nvGrpSpPr>
            <p:cNvPr id="28" name="Group 21">
              <a:extLst>
                <a:ext uri="{FF2B5EF4-FFF2-40B4-BE49-F238E27FC236}">
                  <a16:creationId xmlns:a16="http://schemas.microsoft.com/office/drawing/2014/main" id="{21CCAE86-BE77-4930-9F98-7CF4B4F30A8B}"/>
                </a:ext>
              </a:extLst>
            </p:cNvPr>
            <p:cNvGrpSpPr/>
            <p:nvPr/>
          </p:nvGrpSpPr>
          <p:grpSpPr>
            <a:xfrm>
              <a:off x="3531012" y="2490588"/>
              <a:ext cx="1619916" cy="1619915"/>
              <a:chOff x="2488916" y="3076243"/>
              <a:chExt cx="1619916" cy="1619915"/>
            </a:xfrm>
          </p:grpSpPr>
          <p:sp>
            <p:nvSpPr>
              <p:cNvPr id="32" name="Rectangle 23">
                <a:extLst>
                  <a:ext uri="{FF2B5EF4-FFF2-40B4-BE49-F238E27FC236}">
                    <a16:creationId xmlns:a16="http://schemas.microsoft.com/office/drawing/2014/main" id="{57E24B38-F0EA-4D89-B6F0-C2C4A9F32513}"/>
                  </a:ext>
                </a:extLst>
              </p:cNvPr>
              <p:cNvSpPr/>
              <p:nvPr/>
            </p:nvSpPr>
            <p:spPr>
              <a:xfrm>
                <a:off x="2488917" y="3076243"/>
                <a:ext cx="1619915" cy="161991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24">
                <a:extLst>
                  <a:ext uri="{FF2B5EF4-FFF2-40B4-BE49-F238E27FC236}">
                    <a16:creationId xmlns:a16="http://schemas.microsoft.com/office/drawing/2014/main" id="{744B569B-3D7B-4B96-A472-BE33EA699294}"/>
                  </a:ext>
                </a:extLst>
              </p:cNvPr>
              <p:cNvSpPr/>
              <p:nvPr/>
            </p:nvSpPr>
            <p:spPr>
              <a:xfrm>
                <a:off x="2488916" y="4220308"/>
                <a:ext cx="1619915" cy="47584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85AD436-ABBC-4931-A47F-F9532D3E9409}"/>
                </a:ext>
              </a:extLst>
            </p:cNvPr>
            <p:cNvGrpSpPr/>
            <p:nvPr/>
          </p:nvGrpSpPr>
          <p:grpSpPr>
            <a:xfrm>
              <a:off x="3613575" y="2490587"/>
              <a:ext cx="1444634" cy="1522017"/>
              <a:chOff x="1179187" y="2933503"/>
              <a:chExt cx="1444634" cy="1522017"/>
            </a:xfrm>
          </p:grpSpPr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E1C9BB4B-E63D-4188-A3F2-05E0A63BA3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9451" y="2933503"/>
                <a:ext cx="1124107" cy="1152686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08665F-A903-45FF-8476-504DA68CA256}"/>
                  </a:ext>
                </a:extLst>
              </p:cNvPr>
              <p:cNvSpPr txBox="1"/>
              <p:nvPr/>
            </p:nvSpPr>
            <p:spPr>
              <a:xfrm>
                <a:off x="1179187" y="4086188"/>
                <a:ext cx="14446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모임 관리자</a:t>
                </a:r>
              </a:p>
            </p:txBody>
          </p:sp>
        </p:grp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1878C8E-05AA-4419-B7CC-480E735F5C37}"/>
              </a:ext>
            </a:extLst>
          </p:cNvPr>
          <p:cNvGrpSpPr/>
          <p:nvPr/>
        </p:nvGrpSpPr>
        <p:grpSpPr>
          <a:xfrm>
            <a:off x="3608814" y="2490585"/>
            <a:ext cx="1619916" cy="1619916"/>
            <a:chOff x="3531012" y="2490587"/>
            <a:chExt cx="1619916" cy="1619916"/>
          </a:xfrm>
        </p:grpSpPr>
        <p:grpSp>
          <p:nvGrpSpPr>
            <p:cNvPr id="35" name="Group 21">
              <a:extLst>
                <a:ext uri="{FF2B5EF4-FFF2-40B4-BE49-F238E27FC236}">
                  <a16:creationId xmlns:a16="http://schemas.microsoft.com/office/drawing/2014/main" id="{24BABCFE-35AA-4421-9117-3826B4B91430}"/>
                </a:ext>
              </a:extLst>
            </p:cNvPr>
            <p:cNvGrpSpPr/>
            <p:nvPr/>
          </p:nvGrpSpPr>
          <p:grpSpPr>
            <a:xfrm>
              <a:off x="3531012" y="2490588"/>
              <a:ext cx="1619916" cy="1619915"/>
              <a:chOff x="2488916" y="3076243"/>
              <a:chExt cx="1619916" cy="1619915"/>
            </a:xfrm>
          </p:grpSpPr>
          <p:sp>
            <p:nvSpPr>
              <p:cNvPr id="39" name="Rectangle 23">
                <a:extLst>
                  <a:ext uri="{FF2B5EF4-FFF2-40B4-BE49-F238E27FC236}">
                    <a16:creationId xmlns:a16="http://schemas.microsoft.com/office/drawing/2014/main" id="{272FDBA7-E2C6-4000-A868-05F621347F07}"/>
                  </a:ext>
                </a:extLst>
              </p:cNvPr>
              <p:cNvSpPr/>
              <p:nvPr/>
            </p:nvSpPr>
            <p:spPr>
              <a:xfrm>
                <a:off x="2488917" y="3076243"/>
                <a:ext cx="1619915" cy="161991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tangle 24">
                <a:extLst>
                  <a:ext uri="{FF2B5EF4-FFF2-40B4-BE49-F238E27FC236}">
                    <a16:creationId xmlns:a16="http://schemas.microsoft.com/office/drawing/2014/main" id="{767ED009-BEAC-4FBF-A205-FF734F2B2699}"/>
                  </a:ext>
                </a:extLst>
              </p:cNvPr>
              <p:cNvSpPr/>
              <p:nvPr/>
            </p:nvSpPr>
            <p:spPr>
              <a:xfrm>
                <a:off x="2488916" y="4220308"/>
                <a:ext cx="1619915" cy="47584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 dirty="0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C4E3354D-F8C9-4ED7-8B5F-A4CAA31D5CCF}"/>
                </a:ext>
              </a:extLst>
            </p:cNvPr>
            <p:cNvGrpSpPr/>
            <p:nvPr/>
          </p:nvGrpSpPr>
          <p:grpSpPr>
            <a:xfrm>
              <a:off x="3773839" y="2490587"/>
              <a:ext cx="1134251" cy="1522018"/>
              <a:chOff x="1339451" y="2933503"/>
              <a:chExt cx="1134251" cy="1522018"/>
            </a:xfrm>
          </p:grpSpPr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C1304747-CD88-461D-9742-5BD79D1F2A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9451" y="2933503"/>
                <a:ext cx="1124107" cy="1152686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789B99C-34DB-41D6-8503-E8E149E0ECF1}"/>
                  </a:ext>
                </a:extLst>
              </p:cNvPr>
              <p:cNvSpPr txBox="1"/>
              <p:nvPr/>
            </p:nvSpPr>
            <p:spPr>
              <a:xfrm>
                <a:off x="1349595" y="4086189"/>
                <a:ext cx="1124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2"/>
                    </a:solidFill>
                  </a:rPr>
                  <a:t>사용자</a:t>
                </a:r>
              </a:p>
            </p:txBody>
          </p: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0DCB8F9-011A-4BF4-9B77-6D82476FB342}"/>
              </a:ext>
            </a:extLst>
          </p:cNvPr>
          <p:cNvGrpSpPr/>
          <p:nvPr/>
        </p:nvGrpSpPr>
        <p:grpSpPr>
          <a:xfrm>
            <a:off x="1491293" y="2490585"/>
            <a:ext cx="1619916" cy="1619916"/>
            <a:chOff x="3531012" y="2490587"/>
            <a:chExt cx="1619916" cy="1619916"/>
          </a:xfrm>
        </p:grpSpPr>
        <p:grpSp>
          <p:nvGrpSpPr>
            <p:cNvPr id="42" name="Group 21">
              <a:extLst>
                <a:ext uri="{FF2B5EF4-FFF2-40B4-BE49-F238E27FC236}">
                  <a16:creationId xmlns:a16="http://schemas.microsoft.com/office/drawing/2014/main" id="{71131853-46D7-4828-A1D0-A40487CCF9E9}"/>
                </a:ext>
              </a:extLst>
            </p:cNvPr>
            <p:cNvGrpSpPr/>
            <p:nvPr/>
          </p:nvGrpSpPr>
          <p:grpSpPr>
            <a:xfrm>
              <a:off x="3531012" y="2490588"/>
              <a:ext cx="1619916" cy="1619915"/>
              <a:chOff x="2488916" y="3076243"/>
              <a:chExt cx="1619916" cy="1619915"/>
            </a:xfrm>
          </p:grpSpPr>
          <p:sp>
            <p:nvSpPr>
              <p:cNvPr id="46" name="Rectangle 23">
                <a:extLst>
                  <a:ext uri="{FF2B5EF4-FFF2-40B4-BE49-F238E27FC236}">
                    <a16:creationId xmlns:a16="http://schemas.microsoft.com/office/drawing/2014/main" id="{8AA996BD-A8A1-4E35-BC35-8085B0784BA7}"/>
                  </a:ext>
                </a:extLst>
              </p:cNvPr>
              <p:cNvSpPr/>
              <p:nvPr/>
            </p:nvSpPr>
            <p:spPr>
              <a:xfrm>
                <a:off x="2488917" y="3076243"/>
                <a:ext cx="1619915" cy="161991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Rectangle 24">
                <a:extLst>
                  <a:ext uri="{FF2B5EF4-FFF2-40B4-BE49-F238E27FC236}">
                    <a16:creationId xmlns:a16="http://schemas.microsoft.com/office/drawing/2014/main" id="{35797F7A-0AD2-445D-97C7-141F9CC90517}"/>
                  </a:ext>
                </a:extLst>
              </p:cNvPr>
              <p:cNvSpPr/>
              <p:nvPr/>
            </p:nvSpPr>
            <p:spPr>
              <a:xfrm>
                <a:off x="2488916" y="4220308"/>
                <a:ext cx="1619915" cy="47584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 dirty="0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7F6048A7-8F23-4E0F-AD5D-11944FDCAD56}"/>
                </a:ext>
              </a:extLst>
            </p:cNvPr>
            <p:cNvGrpSpPr/>
            <p:nvPr/>
          </p:nvGrpSpPr>
          <p:grpSpPr>
            <a:xfrm>
              <a:off x="3613575" y="2490587"/>
              <a:ext cx="1444634" cy="1522017"/>
              <a:chOff x="1179187" y="2933503"/>
              <a:chExt cx="1444634" cy="1522017"/>
            </a:xfrm>
          </p:grpSpPr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11714DEA-B955-4F4C-B86A-7F1EF49007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9451" y="2933503"/>
                <a:ext cx="1124107" cy="1152686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FF5CB40-1C6F-44D5-B241-DB17891D37D2}"/>
                  </a:ext>
                </a:extLst>
              </p:cNvPr>
              <p:cNvSpPr txBox="1"/>
              <p:nvPr/>
            </p:nvSpPr>
            <p:spPr>
              <a:xfrm>
                <a:off x="1179187" y="4086188"/>
                <a:ext cx="14446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>
                    <a:solidFill>
                      <a:schemeClr val="tx2"/>
                    </a:solidFill>
                  </a:rPr>
                  <a:t>목록 관리자</a:t>
                </a:r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386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Use Case View 3</a:t>
            </a:r>
            <a:r>
              <a:rPr lang="ko-KR" altLang="en-US" dirty="0"/>
              <a:t>단계</a:t>
            </a:r>
            <a:r>
              <a:rPr lang="en-GB" altLang="ko-KR" dirty="0"/>
              <a:t> (</a:t>
            </a:r>
            <a:r>
              <a:rPr lang="ko-KR" altLang="en-US" dirty="0"/>
              <a:t>기능</a:t>
            </a:r>
            <a:r>
              <a:rPr lang="en-US" altLang="ko-KR" dirty="0"/>
              <a:t>3)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673184"/>
            <a:ext cx="12192000" cy="3545932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99ECC5D-6D4C-447C-9842-58F26CB6A9B1}"/>
              </a:ext>
            </a:extLst>
          </p:cNvPr>
          <p:cNvGrpSpPr/>
          <p:nvPr/>
        </p:nvGrpSpPr>
        <p:grpSpPr>
          <a:xfrm>
            <a:off x="590550" y="2933700"/>
            <a:ext cx="1438275" cy="628650"/>
            <a:chOff x="742950" y="2457450"/>
            <a:chExt cx="1438275" cy="62865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898B0C6-D0C9-4393-AE5A-59F72A7BEE37}"/>
                </a:ext>
              </a:extLst>
            </p:cNvPr>
            <p:cNvSpPr/>
            <p:nvPr/>
          </p:nvSpPr>
          <p:spPr>
            <a:xfrm>
              <a:off x="742950" y="2457450"/>
              <a:ext cx="1438275" cy="6286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A49359-C089-43DB-9CF8-48E6B30B35FF}"/>
                </a:ext>
              </a:extLst>
            </p:cNvPr>
            <p:cNvSpPr txBox="1"/>
            <p:nvPr/>
          </p:nvSpPr>
          <p:spPr>
            <a:xfrm>
              <a:off x="1032275" y="2640970"/>
              <a:ext cx="914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2"/>
                  </a:solidFill>
                </a:rPr>
                <a:t>노하우 등록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3A0A9FC-8193-4B2F-93EF-D365D3AFDCCC}"/>
              </a:ext>
            </a:extLst>
          </p:cNvPr>
          <p:cNvGrpSpPr/>
          <p:nvPr/>
        </p:nvGrpSpPr>
        <p:grpSpPr>
          <a:xfrm>
            <a:off x="2222421" y="2933700"/>
            <a:ext cx="1438275" cy="628650"/>
            <a:chOff x="742950" y="2457450"/>
            <a:chExt cx="1438275" cy="628650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ABCC9DD-8C77-4DD0-8958-031FBF884E8C}"/>
                </a:ext>
              </a:extLst>
            </p:cNvPr>
            <p:cNvSpPr/>
            <p:nvPr/>
          </p:nvSpPr>
          <p:spPr>
            <a:xfrm>
              <a:off x="742950" y="2457450"/>
              <a:ext cx="1438275" cy="6286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105905C-5A65-4884-B6B9-7B4E5DE44DD1}"/>
                </a:ext>
              </a:extLst>
            </p:cNvPr>
            <p:cNvSpPr txBox="1"/>
            <p:nvPr/>
          </p:nvSpPr>
          <p:spPr>
            <a:xfrm>
              <a:off x="783430" y="2640970"/>
              <a:ext cx="13573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tx2"/>
                  </a:solidFill>
                </a:rPr>
                <a:t>노하우 수정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315F82B-8D39-435A-8525-6F92D81F44DD}"/>
              </a:ext>
            </a:extLst>
          </p:cNvPr>
          <p:cNvGrpSpPr/>
          <p:nvPr/>
        </p:nvGrpSpPr>
        <p:grpSpPr>
          <a:xfrm>
            <a:off x="3854292" y="2933700"/>
            <a:ext cx="1438275" cy="628650"/>
            <a:chOff x="742950" y="2457450"/>
            <a:chExt cx="1438275" cy="62865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3D66E7-4CA3-44EC-B8A2-612E77D4BD7A}"/>
                </a:ext>
              </a:extLst>
            </p:cNvPr>
            <p:cNvSpPr/>
            <p:nvPr/>
          </p:nvSpPr>
          <p:spPr>
            <a:xfrm>
              <a:off x="742950" y="2457450"/>
              <a:ext cx="1438275" cy="6286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8AF148-6B6C-4913-A343-E080847E6FD5}"/>
                </a:ext>
              </a:extLst>
            </p:cNvPr>
            <p:cNvSpPr txBox="1"/>
            <p:nvPr/>
          </p:nvSpPr>
          <p:spPr>
            <a:xfrm>
              <a:off x="1004887" y="2640970"/>
              <a:ext cx="914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2"/>
                  </a:solidFill>
                </a:rPr>
                <a:t>노하우 보기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85E782E-7614-4F1E-8D77-29D06EBA1988}"/>
              </a:ext>
            </a:extLst>
          </p:cNvPr>
          <p:cNvGrpSpPr/>
          <p:nvPr/>
        </p:nvGrpSpPr>
        <p:grpSpPr>
          <a:xfrm>
            <a:off x="5486163" y="2933700"/>
            <a:ext cx="1438275" cy="628650"/>
            <a:chOff x="742950" y="2457450"/>
            <a:chExt cx="1438275" cy="628650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4487B0A-BC6B-4C23-8A3B-F9AB364626BD}"/>
                </a:ext>
              </a:extLst>
            </p:cNvPr>
            <p:cNvSpPr/>
            <p:nvPr/>
          </p:nvSpPr>
          <p:spPr>
            <a:xfrm>
              <a:off x="742950" y="2457450"/>
              <a:ext cx="1438275" cy="6286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AD27CD5-E55C-473E-9313-0851EE3184F6}"/>
                </a:ext>
              </a:extLst>
            </p:cNvPr>
            <p:cNvSpPr txBox="1"/>
            <p:nvPr/>
          </p:nvSpPr>
          <p:spPr>
            <a:xfrm>
              <a:off x="894159" y="2640970"/>
              <a:ext cx="11763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tx2"/>
                  </a:solidFill>
                </a:rPr>
                <a:t>모임 개설 신청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DA083A7-7073-4A7D-9678-345DADD54E1F}"/>
              </a:ext>
            </a:extLst>
          </p:cNvPr>
          <p:cNvGrpSpPr/>
          <p:nvPr/>
        </p:nvGrpSpPr>
        <p:grpSpPr>
          <a:xfrm>
            <a:off x="7118034" y="2933700"/>
            <a:ext cx="1438275" cy="628650"/>
            <a:chOff x="742950" y="2457450"/>
            <a:chExt cx="1438275" cy="628650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8050141-C9AE-4F9E-B9FE-4CBD37D3D61B}"/>
                </a:ext>
              </a:extLst>
            </p:cNvPr>
            <p:cNvSpPr/>
            <p:nvPr/>
          </p:nvSpPr>
          <p:spPr>
            <a:xfrm>
              <a:off x="742950" y="2457450"/>
              <a:ext cx="1438275" cy="6286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A979916-ECF5-4D53-907A-CC74A70FD154}"/>
                </a:ext>
              </a:extLst>
            </p:cNvPr>
            <p:cNvSpPr txBox="1"/>
            <p:nvPr/>
          </p:nvSpPr>
          <p:spPr>
            <a:xfrm>
              <a:off x="873918" y="2640970"/>
              <a:ext cx="11763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tx2"/>
                  </a:solidFill>
                </a:rPr>
                <a:t>노하우 글 관리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673E30C-69F5-4C84-8619-9CBB0769E4C8}"/>
              </a:ext>
            </a:extLst>
          </p:cNvPr>
          <p:cNvGrpSpPr/>
          <p:nvPr/>
        </p:nvGrpSpPr>
        <p:grpSpPr>
          <a:xfrm>
            <a:off x="8749904" y="2933700"/>
            <a:ext cx="1438275" cy="628650"/>
            <a:chOff x="742950" y="2457450"/>
            <a:chExt cx="1438275" cy="62865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404A1E1-75C2-4802-9005-61EA58658292}"/>
                </a:ext>
              </a:extLst>
            </p:cNvPr>
            <p:cNvSpPr/>
            <p:nvPr/>
          </p:nvSpPr>
          <p:spPr>
            <a:xfrm>
              <a:off x="742950" y="2457450"/>
              <a:ext cx="1438275" cy="6286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9443E8-9BBE-47B1-BEF0-F65D2677343D}"/>
                </a:ext>
              </a:extLst>
            </p:cNvPr>
            <p:cNvSpPr txBox="1"/>
            <p:nvPr/>
          </p:nvSpPr>
          <p:spPr>
            <a:xfrm>
              <a:off x="783430" y="2640970"/>
              <a:ext cx="13573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tx2"/>
                  </a:solidFill>
                </a:rPr>
                <a:t>모임 승인 및 거부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034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View 4</a:t>
            </a:r>
            <a:r>
              <a:rPr lang="ko-KR" altLang="en-US" dirty="0"/>
              <a:t>단계</a:t>
            </a:r>
            <a:r>
              <a:rPr lang="en-GB" dirty="0"/>
              <a:t>(</a:t>
            </a:r>
            <a:r>
              <a:rPr lang="ko-KR" altLang="en-US" dirty="0"/>
              <a:t>기능</a:t>
            </a:r>
            <a:r>
              <a:rPr lang="en-US" altLang="ko-KR" dirty="0"/>
              <a:t>3)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5567" y="1603717"/>
            <a:ext cx="8956431" cy="476894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0" y="1603717"/>
            <a:ext cx="3235566" cy="47689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9"/>
          <p:cNvSpPr>
            <a:spLocks noEditPoints="1"/>
          </p:cNvSpPr>
          <p:nvPr/>
        </p:nvSpPr>
        <p:spPr bwMode="auto">
          <a:xfrm>
            <a:off x="727120" y="2099685"/>
            <a:ext cx="1781325" cy="1516532"/>
          </a:xfrm>
          <a:custGeom>
            <a:avLst/>
            <a:gdLst>
              <a:gd name="T0" fmla="*/ 47 w 91"/>
              <a:gd name="T1" fmla="*/ 59 h 77"/>
              <a:gd name="T2" fmla="*/ 59 w 91"/>
              <a:gd name="T3" fmla="*/ 42 h 77"/>
              <a:gd name="T4" fmla="*/ 72 w 91"/>
              <a:gd name="T5" fmla="*/ 49 h 77"/>
              <a:gd name="T6" fmla="*/ 91 w 91"/>
              <a:gd name="T7" fmla="*/ 49 h 77"/>
              <a:gd name="T8" fmla="*/ 91 w 91"/>
              <a:gd name="T9" fmla="*/ 46 h 77"/>
              <a:gd name="T10" fmla="*/ 73 w 91"/>
              <a:gd name="T11" fmla="*/ 46 h 77"/>
              <a:gd name="T12" fmla="*/ 58 w 91"/>
              <a:gd name="T13" fmla="*/ 37 h 77"/>
              <a:gd name="T14" fmla="*/ 49 w 91"/>
              <a:gd name="T15" fmla="*/ 51 h 77"/>
              <a:gd name="T16" fmla="*/ 39 w 91"/>
              <a:gd name="T17" fmla="*/ 17 h 77"/>
              <a:gd name="T18" fmla="*/ 33 w 91"/>
              <a:gd name="T19" fmla="*/ 54 h 77"/>
              <a:gd name="T20" fmla="*/ 26 w 91"/>
              <a:gd name="T21" fmla="*/ 34 h 77"/>
              <a:gd name="T22" fmla="*/ 20 w 91"/>
              <a:gd name="T23" fmla="*/ 46 h 77"/>
              <a:gd name="T24" fmla="*/ 8 w 91"/>
              <a:gd name="T25" fmla="*/ 46 h 77"/>
              <a:gd name="T26" fmla="*/ 8 w 91"/>
              <a:gd name="T27" fmla="*/ 15 h 77"/>
              <a:gd name="T28" fmla="*/ 6 w 91"/>
              <a:gd name="T29" fmla="*/ 15 h 77"/>
              <a:gd name="T30" fmla="*/ 6 w 91"/>
              <a:gd name="T31" fmla="*/ 68 h 77"/>
              <a:gd name="T32" fmla="*/ 0 w 91"/>
              <a:gd name="T33" fmla="*/ 68 h 77"/>
              <a:gd name="T34" fmla="*/ 0 w 91"/>
              <a:gd name="T35" fmla="*/ 70 h 77"/>
              <a:gd name="T36" fmla="*/ 6 w 91"/>
              <a:gd name="T37" fmla="*/ 70 h 77"/>
              <a:gd name="T38" fmla="*/ 6 w 91"/>
              <a:gd name="T39" fmla="*/ 77 h 77"/>
              <a:gd name="T40" fmla="*/ 8 w 91"/>
              <a:gd name="T41" fmla="*/ 77 h 77"/>
              <a:gd name="T42" fmla="*/ 8 w 91"/>
              <a:gd name="T43" fmla="*/ 70 h 77"/>
              <a:gd name="T44" fmla="*/ 91 w 91"/>
              <a:gd name="T45" fmla="*/ 70 h 77"/>
              <a:gd name="T46" fmla="*/ 91 w 91"/>
              <a:gd name="T47" fmla="*/ 68 h 77"/>
              <a:gd name="T48" fmla="*/ 35 w 91"/>
              <a:gd name="T49" fmla="*/ 68 h 77"/>
              <a:gd name="T50" fmla="*/ 40 w 91"/>
              <a:gd name="T51" fmla="*/ 34 h 77"/>
              <a:gd name="T52" fmla="*/ 47 w 91"/>
              <a:gd name="T53" fmla="*/ 59 h 77"/>
              <a:gd name="T54" fmla="*/ 8 w 91"/>
              <a:gd name="T55" fmla="*/ 68 h 77"/>
              <a:gd name="T56" fmla="*/ 8 w 91"/>
              <a:gd name="T57" fmla="*/ 49 h 77"/>
              <a:gd name="T58" fmla="*/ 22 w 91"/>
              <a:gd name="T59" fmla="*/ 49 h 77"/>
              <a:gd name="T60" fmla="*/ 25 w 91"/>
              <a:gd name="T61" fmla="*/ 43 h 77"/>
              <a:gd name="T62" fmla="*/ 34 w 91"/>
              <a:gd name="T63" fmla="*/ 68 h 77"/>
              <a:gd name="T64" fmla="*/ 8 w 91"/>
              <a:gd name="T65" fmla="*/ 68 h 77"/>
              <a:gd name="T66" fmla="*/ 70 w 91"/>
              <a:gd name="T67" fmla="*/ 26 h 77"/>
              <a:gd name="T68" fmla="*/ 75 w 91"/>
              <a:gd name="T69" fmla="*/ 8 h 77"/>
              <a:gd name="T70" fmla="*/ 57 w 91"/>
              <a:gd name="T71" fmla="*/ 4 h 77"/>
              <a:gd name="T72" fmla="*/ 53 w 91"/>
              <a:gd name="T73" fmla="*/ 21 h 77"/>
              <a:gd name="T74" fmla="*/ 70 w 91"/>
              <a:gd name="T75" fmla="*/ 26 h 77"/>
              <a:gd name="T76" fmla="*/ 59 w 91"/>
              <a:gd name="T77" fmla="*/ 6 h 77"/>
              <a:gd name="T78" fmla="*/ 73 w 91"/>
              <a:gd name="T79" fmla="*/ 10 h 77"/>
              <a:gd name="T80" fmla="*/ 69 w 91"/>
              <a:gd name="T81" fmla="*/ 24 h 77"/>
              <a:gd name="T82" fmla="*/ 55 w 91"/>
              <a:gd name="T83" fmla="*/ 20 h 77"/>
              <a:gd name="T84" fmla="*/ 59 w 91"/>
              <a:gd name="T85" fmla="*/ 6 h 77"/>
              <a:gd name="T86" fmla="*/ 74 w 91"/>
              <a:gd name="T87" fmla="*/ 25 h 77"/>
              <a:gd name="T88" fmla="*/ 78 w 91"/>
              <a:gd name="T89" fmla="*/ 33 h 77"/>
              <a:gd name="T90" fmla="*/ 72 w 91"/>
              <a:gd name="T91" fmla="*/ 36 h 77"/>
              <a:gd name="T92" fmla="*/ 68 w 91"/>
              <a:gd name="T93" fmla="*/ 29 h 77"/>
              <a:gd name="T94" fmla="*/ 74 w 91"/>
              <a:gd name="T95" fmla="*/ 25 h 77"/>
              <a:gd name="T96" fmla="*/ 73 w 91"/>
              <a:gd name="T97" fmla="*/ 37 h 77"/>
              <a:gd name="T98" fmla="*/ 79 w 91"/>
              <a:gd name="T99" fmla="*/ 34 h 77"/>
              <a:gd name="T100" fmla="*/ 77 w 91"/>
              <a:gd name="T101" fmla="*/ 38 h 77"/>
              <a:gd name="T102" fmla="*/ 73 w 91"/>
              <a:gd name="T103" fmla="*/ 37 h 77"/>
              <a:gd name="T104" fmla="*/ 73 w 91"/>
              <a:gd name="T105" fmla="*/ 37 h 77"/>
              <a:gd name="T106" fmla="*/ 73 w 91"/>
              <a:gd name="T107" fmla="*/ 3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" h="77">
                <a:moveTo>
                  <a:pt x="47" y="59"/>
                </a:moveTo>
                <a:cubicBezTo>
                  <a:pt x="59" y="42"/>
                  <a:pt x="59" y="42"/>
                  <a:pt x="59" y="42"/>
                </a:cubicBezTo>
                <a:cubicBezTo>
                  <a:pt x="72" y="49"/>
                  <a:pt x="72" y="49"/>
                  <a:pt x="72" y="49"/>
                </a:cubicBezTo>
                <a:cubicBezTo>
                  <a:pt x="91" y="49"/>
                  <a:pt x="91" y="49"/>
                  <a:pt x="91" y="49"/>
                </a:cubicBezTo>
                <a:cubicBezTo>
                  <a:pt x="91" y="46"/>
                  <a:pt x="91" y="46"/>
                  <a:pt x="91" y="46"/>
                </a:cubicBezTo>
                <a:cubicBezTo>
                  <a:pt x="73" y="46"/>
                  <a:pt x="73" y="46"/>
                  <a:pt x="73" y="46"/>
                </a:cubicBezTo>
                <a:cubicBezTo>
                  <a:pt x="58" y="37"/>
                  <a:pt x="58" y="37"/>
                  <a:pt x="58" y="37"/>
                </a:cubicBezTo>
                <a:cubicBezTo>
                  <a:pt x="49" y="51"/>
                  <a:pt x="49" y="51"/>
                  <a:pt x="49" y="51"/>
                </a:cubicBezTo>
                <a:cubicBezTo>
                  <a:pt x="39" y="17"/>
                  <a:pt x="39" y="17"/>
                  <a:pt x="39" y="17"/>
                </a:cubicBezTo>
                <a:cubicBezTo>
                  <a:pt x="33" y="54"/>
                  <a:pt x="33" y="54"/>
                  <a:pt x="33" y="54"/>
                </a:cubicBezTo>
                <a:cubicBezTo>
                  <a:pt x="26" y="34"/>
                  <a:pt x="26" y="34"/>
                  <a:pt x="26" y="34"/>
                </a:cubicBezTo>
                <a:cubicBezTo>
                  <a:pt x="20" y="46"/>
                  <a:pt x="20" y="46"/>
                  <a:pt x="20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8" y="15"/>
                  <a:pt x="8" y="15"/>
                  <a:pt x="8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68"/>
                  <a:pt x="6" y="68"/>
                  <a:pt x="6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0"/>
                  <a:pt x="0" y="70"/>
                  <a:pt x="0" y="70"/>
                </a:cubicBezTo>
                <a:cubicBezTo>
                  <a:pt x="6" y="70"/>
                  <a:pt x="6" y="70"/>
                  <a:pt x="6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8" y="77"/>
                  <a:pt x="8" y="77"/>
                  <a:pt x="8" y="77"/>
                </a:cubicBezTo>
                <a:cubicBezTo>
                  <a:pt x="8" y="70"/>
                  <a:pt x="8" y="70"/>
                  <a:pt x="8" y="70"/>
                </a:cubicBezTo>
                <a:cubicBezTo>
                  <a:pt x="91" y="70"/>
                  <a:pt x="91" y="70"/>
                  <a:pt x="91" y="70"/>
                </a:cubicBezTo>
                <a:cubicBezTo>
                  <a:pt x="91" y="68"/>
                  <a:pt x="91" y="68"/>
                  <a:pt x="91" y="68"/>
                </a:cubicBezTo>
                <a:cubicBezTo>
                  <a:pt x="35" y="68"/>
                  <a:pt x="35" y="68"/>
                  <a:pt x="35" y="68"/>
                </a:cubicBezTo>
                <a:cubicBezTo>
                  <a:pt x="40" y="34"/>
                  <a:pt x="40" y="34"/>
                  <a:pt x="40" y="34"/>
                </a:cubicBezTo>
                <a:lnTo>
                  <a:pt x="47" y="59"/>
                </a:lnTo>
                <a:close/>
                <a:moveTo>
                  <a:pt x="8" y="68"/>
                </a:moveTo>
                <a:cubicBezTo>
                  <a:pt x="8" y="49"/>
                  <a:pt x="8" y="49"/>
                  <a:pt x="8" y="49"/>
                </a:cubicBezTo>
                <a:cubicBezTo>
                  <a:pt x="22" y="49"/>
                  <a:pt x="22" y="49"/>
                  <a:pt x="22" y="49"/>
                </a:cubicBezTo>
                <a:cubicBezTo>
                  <a:pt x="25" y="43"/>
                  <a:pt x="25" y="43"/>
                  <a:pt x="25" y="43"/>
                </a:cubicBezTo>
                <a:cubicBezTo>
                  <a:pt x="34" y="68"/>
                  <a:pt x="34" y="68"/>
                  <a:pt x="34" y="68"/>
                </a:cubicBezTo>
                <a:lnTo>
                  <a:pt x="8" y="68"/>
                </a:lnTo>
                <a:close/>
                <a:moveTo>
                  <a:pt x="70" y="26"/>
                </a:moveTo>
                <a:cubicBezTo>
                  <a:pt x="77" y="23"/>
                  <a:pt x="79" y="15"/>
                  <a:pt x="75" y="8"/>
                </a:cubicBezTo>
                <a:cubicBezTo>
                  <a:pt x="72" y="2"/>
                  <a:pt x="64" y="0"/>
                  <a:pt x="57" y="4"/>
                </a:cubicBezTo>
                <a:cubicBezTo>
                  <a:pt x="51" y="7"/>
                  <a:pt x="49" y="15"/>
                  <a:pt x="53" y="21"/>
                </a:cubicBezTo>
                <a:cubicBezTo>
                  <a:pt x="56" y="28"/>
                  <a:pt x="64" y="30"/>
                  <a:pt x="70" y="26"/>
                </a:cubicBezTo>
                <a:close/>
                <a:moveTo>
                  <a:pt x="59" y="6"/>
                </a:moveTo>
                <a:cubicBezTo>
                  <a:pt x="64" y="3"/>
                  <a:pt x="70" y="4"/>
                  <a:pt x="73" y="10"/>
                </a:cubicBezTo>
                <a:cubicBezTo>
                  <a:pt x="76" y="15"/>
                  <a:pt x="75" y="21"/>
                  <a:pt x="69" y="24"/>
                </a:cubicBezTo>
                <a:cubicBezTo>
                  <a:pt x="64" y="27"/>
                  <a:pt x="58" y="26"/>
                  <a:pt x="55" y="20"/>
                </a:cubicBezTo>
                <a:cubicBezTo>
                  <a:pt x="52" y="15"/>
                  <a:pt x="53" y="9"/>
                  <a:pt x="59" y="6"/>
                </a:cubicBezTo>
                <a:close/>
                <a:moveTo>
                  <a:pt x="74" y="25"/>
                </a:moveTo>
                <a:cubicBezTo>
                  <a:pt x="78" y="33"/>
                  <a:pt x="78" y="33"/>
                  <a:pt x="78" y="33"/>
                </a:cubicBezTo>
                <a:cubicBezTo>
                  <a:pt x="72" y="36"/>
                  <a:pt x="72" y="36"/>
                  <a:pt x="72" y="36"/>
                </a:cubicBezTo>
                <a:cubicBezTo>
                  <a:pt x="68" y="29"/>
                  <a:pt x="68" y="29"/>
                  <a:pt x="68" y="29"/>
                </a:cubicBezTo>
                <a:lnTo>
                  <a:pt x="74" y="25"/>
                </a:lnTo>
                <a:close/>
                <a:moveTo>
                  <a:pt x="73" y="37"/>
                </a:moveTo>
                <a:cubicBezTo>
                  <a:pt x="79" y="34"/>
                  <a:pt x="79" y="34"/>
                  <a:pt x="79" y="34"/>
                </a:cubicBezTo>
                <a:cubicBezTo>
                  <a:pt x="79" y="35"/>
                  <a:pt x="79" y="37"/>
                  <a:pt x="77" y="38"/>
                </a:cubicBezTo>
                <a:cubicBezTo>
                  <a:pt x="76" y="39"/>
                  <a:pt x="74" y="39"/>
                  <a:pt x="73" y="37"/>
                </a:cubicBezTo>
                <a:close/>
                <a:moveTo>
                  <a:pt x="73" y="37"/>
                </a:moveTo>
                <a:cubicBezTo>
                  <a:pt x="73" y="37"/>
                  <a:pt x="73" y="37"/>
                  <a:pt x="73" y="37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8049B46-FCA6-4C88-ABD0-125D31029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551" y="1865835"/>
            <a:ext cx="7312330" cy="432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1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Introduction</a:t>
            </a:r>
            <a:endParaRPr lang="en-GB" sz="4000"/>
          </a:p>
        </p:txBody>
      </p:sp>
      <p:sp>
        <p:nvSpPr>
          <p:cNvPr id="3" name="Rectangle 2"/>
          <p:cNvSpPr/>
          <p:nvPr/>
        </p:nvSpPr>
        <p:spPr>
          <a:xfrm>
            <a:off x="7962314" y="0"/>
            <a:ext cx="4229686" cy="6858000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altLang="ko-KR" b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84805" y="3227009"/>
            <a:ext cx="2630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1.</a:t>
            </a:r>
            <a:r>
              <a:rPr lang="ko-KR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햇볕과 공기</a:t>
            </a:r>
            <a:endParaRPr lang="en-GB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84805" y="3821148"/>
            <a:ext cx="2630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</a:t>
            </a:r>
            <a:r>
              <a:rPr lang="ko-KR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온도와 습도</a:t>
            </a:r>
            <a:endParaRPr lang="en-GB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71560" y="2151223"/>
            <a:ext cx="3301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Bodoni MT Poster Compressed" panose="02070706080601050204" pitchFamily="18" charset="0"/>
              </a:rPr>
              <a:t>화분을 키우는데 필요한 환경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Bodoni MT Poster Compressed" panose="02070706080601050204" pitchFamily="18" charset="0"/>
              </a:rPr>
              <a:t>,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Bodoni MT Poster Compressed" panose="02070706080601050204" pitchFamily="18" charset="0"/>
              </a:rPr>
              <a:t>조건 등을 언제든지 눈으로 확인하여 화분에 필요한 환경 및 조건을 충족시켜 줄 수 있다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Bodoni MT Poster Compressed" panose="02070706080601050204" pitchFamily="18" charset="0"/>
              </a:rPr>
              <a:t>.</a:t>
            </a:r>
            <a:endParaRPr lang="en-GB" sz="1200" dirty="0">
              <a:solidFill>
                <a:schemeClr val="bg1">
                  <a:lumMod val="85000"/>
                </a:schemeClr>
              </a:solidFill>
              <a:latin typeface="Bodoni MT Poster Compressed" panose="0207070608060105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80128" y="1544576"/>
            <a:ext cx="348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Check the pot condition in real  time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55656" y="1061656"/>
            <a:ext cx="3617099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부채, 빗, 컴퓨터이(가) 표시된 사진&#10;&#10;자동 생성된 설명">
            <a:extLst>
              <a:ext uri="{FF2B5EF4-FFF2-40B4-BE49-F238E27FC236}">
                <a16:creationId xmlns:a16="http://schemas.microsoft.com/office/drawing/2014/main" id="{65263CDB-ACCE-47DA-8237-A6AF2D1E9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70" y="2367653"/>
            <a:ext cx="1354101" cy="173315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F5C9E20-42D4-495C-8CEE-B64989BC9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869" y="2264632"/>
            <a:ext cx="2142377" cy="1875561"/>
          </a:xfrm>
          <a:prstGeom prst="rect">
            <a:avLst/>
          </a:prstGeom>
        </p:spPr>
      </p:pic>
      <p:pic>
        <p:nvPicPr>
          <p:cNvPr id="33" name="그림 32" descr="사진, 걷기, 보드, 남자이(가) 표시된 사진&#10;&#10;자동 생성된 설명">
            <a:extLst>
              <a:ext uri="{FF2B5EF4-FFF2-40B4-BE49-F238E27FC236}">
                <a16:creationId xmlns:a16="http://schemas.microsoft.com/office/drawing/2014/main" id="{A2442440-8113-4566-ACFC-83D9E3B51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837" y="2296450"/>
            <a:ext cx="2343477" cy="1875561"/>
          </a:xfrm>
          <a:prstGeom prst="rect">
            <a:avLst/>
          </a:prstGeom>
        </p:spPr>
      </p:pic>
      <p:pic>
        <p:nvPicPr>
          <p:cNvPr id="35" name="그림 34" descr="그리기이(가) 표시된 사진&#10;&#10;자동 생성된 설명">
            <a:extLst>
              <a:ext uri="{FF2B5EF4-FFF2-40B4-BE49-F238E27FC236}">
                <a16:creationId xmlns:a16="http://schemas.microsoft.com/office/drawing/2014/main" id="{16E8A53A-2D93-40BB-8BB5-8974578C7F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81" y="2886309"/>
            <a:ext cx="763778" cy="760806"/>
          </a:xfrm>
          <a:prstGeom prst="rect">
            <a:avLst/>
          </a:prstGeom>
        </p:spPr>
      </p:pic>
      <p:pic>
        <p:nvPicPr>
          <p:cNvPr id="36" name="그림 35" descr="그리기이(가) 표시된 사진&#10;&#10;자동 생성된 설명">
            <a:extLst>
              <a:ext uri="{FF2B5EF4-FFF2-40B4-BE49-F238E27FC236}">
                <a16:creationId xmlns:a16="http://schemas.microsoft.com/office/drawing/2014/main" id="{22972E67-BFBC-4AA6-9FD1-0E46049206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059" y="2886309"/>
            <a:ext cx="763778" cy="76080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E01FC4F-138D-4EA6-974E-3598A4B28935}"/>
              </a:ext>
            </a:extLst>
          </p:cNvPr>
          <p:cNvSpPr txBox="1"/>
          <p:nvPr/>
        </p:nvSpPr>
        <p:spPr>
          <a:xfrm>
            <a:off x="8598091" y="4375347"/>
            <a:ext cx="1399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</a:t>
            </a:r>
            <a:r>
              <a:rPr lang="ko-KR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토양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GB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D906AC-31BA-4C29-BC44-1109C9F2E537}"/>
              </a:ext>
            </a:extLst>
          </p:cNvPr>
          <p:cNvSpPr txBox="1"/>
          <p:nvPr/>
        </p:nvSpPr>
        <p:spPr>
          <a:xfrm>
            <a:off x="9444815" y="2894635"/>
            <a:ext cx="926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Check List </a:t>
            </a:r>
            <a:endParaRPr lang="en-GB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318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4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4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4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4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94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44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2" grpId="0"/>
      <p:bldP spid="13" grpId="0"/>
      <p:bldP spid="14" grpId="0"/>
      <p:bldP spid="37" grpId="0"/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FFA84-486C-4563-8119-66D82D40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모임개설신청 </a:t>
            </a:r>
            <a:r>
              <a:rPr lang="ko-KR" altLang="en-US" dirty="0" err="1"/>
              <a:t>클래스다이어그램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84F41A-C8D4-46F4-B0A2-FD789CB6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20</a:t>
            </a:fld>
            <a:endParaRPr lang="en-GB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D44AAC-641A-49DD-B600-9DBB0A855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17" y="1714958"/>
            <a:ext cx="10450383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9107F-A363-4ED7-8FD6-99F2BE7C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노하우등록 </a:t>
            </a:r>
            <a:r>
              <a:rPr lang="ko-KR" altLang="en-US" dirty="0" err="1"/>
              <a:t>클래스다이어그램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12CC42-8B8D-4192-AA91-0B264A1F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D1BF03D3-7E8B-47CA-A671-A2D658D7E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046" y="1252978"/>
            <a:ext cx="9011908" cy="525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0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Do?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1670145"/>
            <a:ext cx="12192000" cy="3041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36D4C2-63FD-46F4-BFD2-4FADFFA4C83B}"/>
              </a:ext>
            </a:extLst>
          </p:cNvPr>
          <p:cNvSpPr txBox="1"/>
          <p:nvPr/>
        </p:nvSpPr>
        <p:spPr>
          <a:xfrm>
            <a:off x="458370" y="2131454"/>
            <a:ext cx="3368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1.</a:t>
            </a: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</a:rPr>
              <a:t> 화분을 키우기가 까다롭다</a:t>
            </a:r>
            <a:endParaRPr lang="en-GB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78C2C0-9ACF-45A5-A59B-77F60F2F4DA3}"/>
              </a:ext>
            </a:extLst>
          </p:cNvPr>
          <p:cNvSpPr txBox="1"/>
          <p:nvPr/>
        </p:nvSpPr>
        <p:spPr>
          <a:xfrm>
            <a:off x="474458" y="2716229"/>
            <a:ext cx="5477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2.</a:t>
            </a: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</a:rPr>
              <a:t>화분의 영양상태를 눈으로 확인하기가 어렵다</a:t>
            </a:r>
            <a:endParaRPr lang="en-GB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6E059D-E56D-42AA-9101-8AB545FC0B45}"/>
              </a:ext>
            </a:extLst>
          </p:cNvPr>
          <p:cNvSpPr txBox="1"/>
          <p:nvPr/>
        </p:nvSpPr>
        <p:spPr>
          <a:xfrm>
            <a:off x="474458" y="3264609"/>
            <a:ext cx="4766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3.</a:t>
            </a: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</a:rPr>
              <a:t>화분 마다의 재배 방법이 너무 다양하다</a:t>
            </a:r>
            <a:endParaRPr lang="en-GB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68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2" grpId="4"/>
      <p:bldP spid="25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779" y="419815"/>
            <a:ext cx="3936348" cy="697646"/>
          </a:xfrm>
        </p:spPr>
        <p:txBody>
          <a:bodyPr>
            <a:normAutofit/>
          </a:bodyPr>
          <a:lstStyle/>
          <a:p>
            <a:r>
              <a:rPr lang="ko-KR" altLang="en-US" dirty="0" err="1">
                <a:solidFill>
                  <a:schemeClr val="tx1"/>
                </a:solidFill>
                <a:latin typeface="+mj-ea"/>
              </a:rPr>
              <a:t>간트</a:t>
            </a:r>
            <a:r>
              <a:rPr lang="ko-KR" altLang="en-US" dirty="0">
                <a:solidFill>
                  <a:schemeClr val="tx1"/>
                </a:solidFill>
                <a:latin typeface="+mj-ea"/>
              </a:rPr>
              <a:t> 차트</a:t>
            </a:r>
            <a:endParaRPr lang="en-GB" sz="4000" dirty="0">
              <a:solidFill>
                <a:schemeClr val="tx1"/>
              </a:solidFill>
              <a:latin typeface="+mj-ea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32424" y="1143420"/>
            <a:ext cx="3617099" cy="0"/>
          </a:xfrm>
          <a:prstGeom prst="lin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 descr="부채, 빗, 컴퓨터이(가) 표시된 사진&#10;&#10;자동 생성된 설명">
            <a:extLst>
              <a:ext uri="{FF2B5EF4-FFF2-40B4-BE49-F238E27FC236}">
                <a16:creationId xmlns:a16="http://schemas.microsoft.com/office/drawing/2014/main" id="{97A30B7E-DD60-41B0-88B1-B7EC742D9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02" y="419816"/>
            <a:ext cx="754609" cy="9094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graphicFrame>
        <p:nvGraphicFramePr>
          <p:cNvPr id="30" name="표 30">
            <a:extLst>
              <a:ext uri="{FF2B5EF4-FFF2-40B4-BE49-F238E27FC236}">
                <a16:creationId xmlns:a16="http://schemas.microsoft.com/office/drawing/2014/main" id="{3AB76248-CF50-4BA5-9146-829B8FA50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623078"/>
              </p:ext>
            </p:extLst>
          </p:nvPr>
        </p:nvGraphicFramePr>
        <p:xfrm>
          <a:off x="315575" y="1623090"/>
          <a:ext cx="31951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5148">
                  <a:extLst>
                    <a:ext uri="{9D8B030D-6E8A-4147-A177-3AD203B41FA5}">
                      <a16:colId xmlns:a16="http://schemas.microsoft.com/office/drawing/2014/main" val="360463666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 A S K S</a:t>
                      </a:r>
                      <a:endParaRPr lang="ko-KR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31663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146DDF-F15B-4585-942F-61053409DB86}"/>
              </a:ext>
            </a:extLst>
          </p:cNvPr>
          <p:cNvSpPr/>
          <p:nvPr/>
        </p:nvSpPr>
        <p:spPr>
          <a:xfrm>
            <a:off x="3604428" y="1627694"/>
            <a:ext cx="504000" cy="349200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accent3"/>
                </a:solidFill>
              </a:rPr>
              <a:t>1</a:t>
            </a:r>
            <a:r>
              <a:rPr lang="ko-KR" altLang="en-US" sz="1050" b="1" dirty="0">
                <a:solidFill>
                  <a:schemeClr val="accent3"/>
                </a:solidFill>
              </a:rPr>
              <a:t>주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AF6B8E3-C1C9-4AEB-B9DE-6701ED54E727}"/>
              </a:ext>
            </a:extLst>
          </p:cNvPr>
          <p:cNvSpPr/>
          <p:nvPr/>
        </p:nvSpPr>
        <p:spPr>
          <a:xfrm>
            <a:off x="4191584" y="1627694"/>
            <a:ext cx="504000" cy="349200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accent3"/>
                </a:solidFill>
              </a:rPr>
              <a:t>2</a:t>
            </a:r>
            <a:r>
              <a:rPr lang="ko-KR" altLang="en-US" sz="1050" b="1" dirty="0">
                <a:solidFill>
                  <a:schemeClr val="accent3"/>
                </a:solidFill>
              </a:rPr>
              <a:t> 주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BBE0EEB-F39B-4EAB-B868-FD869903F755}"/>
              </a:ext>
            </a:extLst>
          </p:cNvPr>
          <p:cNvSpPr/>
          <p:nvPr/>
        </p:nvSpPr>
        <p:spPr>
          <a:xfrm>
            <a:off x="4778740" y="1627694"/>
            <a:ext cx="504000" cy="349200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accent3"/>
                </a:solidFill>
              </a:rPr>
              <a:t>3</a:t>
            </a:r>
            <a:r>
              <a:rPr lang="ko-KR" altLang="en-US" sz="1050" b="1" dirty="0">
                <a:solidFill>
                  <a:schemeClr val="accent3"/>
                </a:solidFill>
              </a:rPr>
              <a:t>주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A191FDF-B1CE-479A-9A84-472AE385210D}"/>
              </a:ext>
            </a:extLst>
          </p:cNvPr>
          <p:cNvSpPr/>
          <p:nvPr/>
        </p:nvSpPr>
        <p:spPr>
          <a:xfrm>
            <a:off x="5365896" y="1627694"/>
            <a:ext cx="504000" cy="349200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accent3"/>
                </a:solidFill>
              </a:rPr>
              <a:t>4</a:t>
            </a:r>
            <a:r>
              <a:rPr lang="ko-KR" altLang="en-US" sz="1050" b="1" dirty="0">
                <a:solidFill>
                  <a:schemeClr val="accent3"/>
                </a:solidFill>
              </a:rPr>
              <a:t>주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447BB1A-D5FA-49A4-817D-7BF9DF9DF111}"/>
              </a:ext>
            </a:extLst>
          </p:cNvPr>
          <p:cNvSpPr/>
          <p:nvPr/>
        </p:nvSpPr>
        <p:spPr>
          <a:xfrm>
            <a:off x="5953052" y="1627694"/>
            <a:ext cx="487722" cy="349200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accent3"/>
                </a:solidFill>
              </a:rPr>
              <a:t>5</a:t>
            </a:r>
            <a:r>
              <a:rPr lang="ko-KR" altLang="en-US" sz="1050" b="1" dirty="0">
                <a:solidFill>
                  <a:schemeClr val="accent3"/>
                </a:solidFill>
              </a:rPr>
              <a:t>주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6100E08-71F0-4E1D-A8F8-809E71DBE80B}"/>
              </a:ext>
            </a:extLst>
          </p:cNvPr>
          <p:cNvSpPr/>
          <p:nvPr/>
        </p:nvSpPr>
        <p:spPr>
          <a:xfrm>
            <a:off x="6523930" y="1627694"/>
            <a:ext cx="487722" cy="349200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accent3"/>
                </a:solidFill>
              </a:rPr>
              <a:t>6</a:t>
            </a:r>
            <a:r>
              <a:rPr lang="ko-KR" altLang="en-US" sz="1050" b="1" dirty="0">
                <a:solidFill>
                  <a:schemeClr val="accent3"/>
                </a:solidFill>
              </a:rPr>
              <a:t>주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BD0CDEB-DAAC-4A19-8422-C65A68A2FEB7}"/>
              </a:ext>
            </a:extLst>
          </p:cNvPr>
          <p:cNvSpPr/>
          <p:nvPr/>
        </p:nvSpPr>
        <p:spPr>
          <a:xfrm>
            <a:off x="7094808" y="1627694"/>
            <a:ext cx="504000" cy="349200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accent3"/>
                </a:solidFill>
              </a:rPr>
              <a:t>7</a:t>
            </a:r>
            <a:r>
              <a:rPr lang="ko-KR" altLang="en-US" sz="1050" b="1" dirty="0">
                <a:solidFill>
                  <a:schemeClr val="accent3"/>
                </a:solidFill>
              </a:rPr>
              <a:t>주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B125A0B-2011-4A44-A7AC-5F7B4E75F947}"/>
              </a:ext>
            </a:extLst>
          </p:cNvPr>
          <p:cNvSpPr/>
          <p:nvPr/>
        </p:nvSpPr>
        <p:spPr>
          <a:xfrm>
            <a:off x="7681964" y="1627694"/>
            <a:ext cx="504000" cy="349200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accent3"/>
                </a:solidFill>
              </a:rPr>
              <a:t>8</a:t>
            </a:r>
            <a:r>
              <a:rPr lang="ko-KR" altLang="en-US" sz="1050" b="1" dirty="0">
                <a:solidFill>
                  <a:schemeClr val="accent3"/>
                </a:solidFill>
              </a:rPr>
              <a:t>주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5080B83-08CE-4495-B0E2-6594D4DDDAB3}"/>
              </a:ext>
            </a:extLst>
          </p:cNvPr>
          <p:cNvSpPr/>
          <p:nvPr/>
        </p:nvSpPr>
        <p:spPr>
          <a:xfrm>
            <a:off x="8269120" y="1623090"/>
            <a:ext cx="504000" cy="349200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accent3"/>
                </a:solidFill>
              </a:rPr>
              <a:t>9</a:t>
            </a:r>
            <a:r>
              <a:rPr lang="ko-KR" altLang="en-US" sz="1050" b="1" dirty="0">
                <a:solidFill>
                  <a:schemeClr val="accent3"/>
                </a:solidFill>
              </a:rPr>
              <a:t>주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61EB131-59EA-4851-8973-C35842D38EA2}"/>
              </a:ext>
            </a:extLst>
          </p:cNvPr>
          <p:cNvSpPr/>
          <p:nvPr/>
        </p:nvSpPr>
        <p:spPr>
          <a:xfrm>
            <a:off x="8856276" y="1623090"/>
            <a:ext cx="504000" cy="349200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accent3"/>
                </a:solidFill>
              </a:rPr>
              <a:t>10</a:t>
            </a:r>
            <a:r>
              <a:rPr lang="ko-KR" altLang="en-US" sz="1050" b="1" dirty="0">
                <a:solidFill>
                  <a:schemeClr val="accent3"/>
                </a:solidFill>
              </a:rPr>
              <a:t>주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7AEE141-BF67-4BB0-A770-402CD1553283}"/>
              </a:ext>
            </a:extLst>
          </p:cNvPr>
          <p:cNvSpPr/>
          <p:nvPr/>
        </p:nvSpPr>
        <p:spPr>
          <a:xfrm>
            <a:off x="9443432" y="1623090"/>
            <a:ext cx="504000" cy="349200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accent3"/>
                </a:solidFill>
              </a:rPr>
              <a:t>11</a:t>
            </a:r>
            <a:r>
              <a:rPr lang="ko-KR" altLang="en-US" sz="1050" b="1" dirty="0">
                <a:solidFill>
                  <a:schemeClr val="accent3"/>
                </a:solidFill>
              </a:rPr>
              <a:t>주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88A247F-18E9-4BB2-8DAC-4E298E3AAFDF}"/>
              </a:ext>
            </a:extLst>
          </p:cNvPr>
          <p:cNvSpPr/>
          <p:nvPr/>
        </p:nvSpPr>
        <p:spPr>
          <a:xfrm>
            <a:off x="10030588" y="1623090"/>
            <a:ext cx="504000" cy="349200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accent3"/>
                </a:solidFill>
              </a:rPr>
              <a:t>12</a:t>
            </a:r>
            <a:r>
              <a:rPr lang="ko-KR" altLang="en-US" sz="1050" b="1" dirty="0">
                <a:solidFill>
                  <a:schemeClr val="accent3"/>
                </a:solidFill>
              </a:rPr>
              <a:t>주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3DBEB97-8908-410C-94AB-0D32D14BD876}"/>
              </a:ext>
            </a:extLst>
          </p:cNvPr>
          <p:cNvSpPr/>
          <p:nvPr/>
        </p:nvSpPr>
        <p:spPr>
          <a:xfrm>
            <a:off x="10617744" y="1623090"/>
            <a:ext cx="504000" cy="349200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accent3"/>
                </a:solidFill>
              </a:rPr>
              <a:t>13</a:t>
            </a:r>
            <a:r>
              <a:rPr lang="ko-KR" altLang="en-US" sz="1050" b="1" dirty="0">
                <a:solidFill>
                  <a:schemeClr val="accent3"/>
                </a:solidFill>
              </a:rPr>
              <a:t>주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B250C37-12CE-4CCB-B686-FFB0A82894F3}"/>
              </a:ext>
            </a:extLst>
          </p:cNvPr>
          <p:cNvSpPr/>
          <p:nvPr/>
        </p:nvSpPr>
        <p:spPr>
          <a:xfrm>
            <a:off x="11204904" y="1618614"/>
            <a:ext cx="504000" cy="349200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accent3"/>
                </a:solidFill>
              </a:rPr>
              <a:t>14</a:t>
            </a:r>
            <a:r>
              <a:rPr lang="ko-KR" altLang="en-US" sz="1050" b="1" dirty="0">
                <a:solidFill>
                  <a:schemeClr val="accent3"/>
                </a:solidFill>
              </a:rPr>
              <a:t>주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3A89285-B863-4F65-9A4A-B61D9FABF049}"/>
              </a:ext>
            </a:extLst>
          </p:cNvPr>
          <p:cNvSpPr/>
          <p:nvPr/>
        </p:nvSpPr>
        <p:spPr>
          <a:xfrm>
            <a:off x="1974373" y="2079756"/>
            <a:ext cx="1527021" cy="1048827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000" b="1" dirty="0" err="1">
                <a:solidFill>
                  <a:schemeClr val="accent3"/>
                </a:solidFill>
                <a:latin typeface="+mn-ea"/>
                <a:cs typeface="Malgun Gothic Semilight" panose="020B0502040204020203" pitchFamily="50" charset="-127"/>
              </a:rPr>
              <a:t>팀구성</a:t>
            </a:r>
            <a:r>
              <a:rPr lang="en-US" altLang="ko-KR" sz="1000" b="1" dirty="0">
                <a:solidFill>
                  <a:schemeClr val="accent3"/>
                </a:solidFill>
                <a:latin typeface="+mn-ea"/>
                <a:cs typeface="Malgun Gothic Semilight" panose="020B0502040204020203" pitchFamily="50" charset="-127"/>
              </a:rPr>
              <a:t>/ </a:t>
            </a:r>
            <a:r>
              <a:rPr lang="ko-KR" altLang="en-US" sz="1000" b="1" dirty="0">
                <a:solidFill>
                  <a:schemeClr val="accent3"/>
                </a:solidFill>
                <a:latin typeface="+mn-ea"/>
                <a:cs typeface="Malgun Gothic Semilight" panose="020B0502040204020203" pitchFamily="50" charset="-127"/>
              </a:rPr>
              <a:t>미팅</a:t>
            </a:r>
            <a:endParaRPr lang="en-US" altLang="ko-KR" sz="1000" b="1" dirty="0">
              <a:solidFill>
                <a:schemeClr val="accent3"/>
              </a:solidFill>
              <a:latin typeface="+mn-ea"/>
              <a:cs typeface="Malgun Gothic Semilight" panose="020B0502040204020203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000" b="1" dirty="0">
                <a:solidFill>
                  <a:schemeClr val="accent3"/>
                </a:solidFill>
                <a:latin typeface="+mn-ea"/>
                <a:cs typeface="Malgun Gothic Semilight" panose="020B0502040204020203" pitchFamily="50" charset="-127"/>
              </a:rPr>
              <a:t>아이디어회의</a:t>
            </a:r>
            <a:endParaRPr lang="en-US" altLang="ko-KR" sz="1000" b="1" dirty="0">
              <a:solidFill>
                <a:schemeClr val="accent3"/>
              </a:solidFill>
              <a:latin typeface="+mn-ea"/>
              <a:cs typeface="Malgun Gothic Semilight" panose="020B0502040204020203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000" b="1" dirty="0">
                <a:solidFill>
                  <a:schemeClr val="accent3"/>
                </a:solidFill>
                <a:latin typeface="+mn-ea"/>
                <a:cs typeface="Malgun Gothic Semilight" panose="020B0502040204020203" pitchFamily="50" charset="-127"/>
              </a:rPr>
              <a:t>프로토 타이핑</a:t>
            </a:r>
            <a:endParaRPr lang="en-US" altLang="ko-KR" sz="1000" b="1" dirty="0">
              <a:solidFill>
                <a:schemeClr val="accent3"/>
              </a:solidFill>
              <a:latin typeface="+mn-ea"/>
              <a:cs typeface="Malgun Gothic Semilight" panose="020B0502040204020203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A550190-422E-42B1-9CEF-E1937A497671}"/>
              </a:ext>
            </a:extLst>
          </p:cNvPr>
          <p:cNvSpPr/>
          <p:nvPr/>
        </p:nvSpPr>
        <p:spPr>
          <a:xfrm>
            <a:off x="1974370" y="3168968"/>
            <a:ext cx="1527021" cy="10114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000" b="1" dirty="0">
                <a:solidFill>
                  <a:schemeClr val="accent3"/>
                </a:solidFill>
                <a:latin typeface="+mn-ea"/>
                <a:cs typeface="Malgun Gothic Semilight" panose="020B0502040204020203" pitchFamily="50" charset="-127"/>
              </a:rPr>
              <a:t>프로세스설계</a:t>
            </a:r>
            <a:endParaRPr lang="en-US" altLang="ko-KR" sz="1000" b="1" dirty="0">
              <a:solidFill>
                <a:schemeClr val="accent3"/>
              </a:solidFill>
              <a:latin typeface="+mn-ea"/>
              <a:cs typeface="Malgun Gothic Semilight" panose="020B0502040204020203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000" b="1" dirty="0">
                <a:solidFill>
                  <a:schemeClr val="accent3"/>
                </a:solidFill>
                <a:latin typeface="+mn-ea"/>
                <a:cs typeface="Malgun Gothic Semilight" panose="020B0502040204020203" pitchFamily="50" charset="-127"/>
              </a:rPr>
              <a:t>디자인</a:t>
            </a:r>
            <a:r>
              <a:rPr lang="en-US" altLang="ko-KR" sz="1000" b="1" dirty="0">
                <a:solidFill>
                  <a:schemeClr val="accent3"/>
                </a:solidFill>
                <a:latin typeface="+mn-ea"/>
                <a:cs typeface="Malgun Gothic Semilight" panose="020B0502040204020203" pitchFamily="50" charset="-127"/>
              </a:rPr>
              <a:t>/</a:t>
            </a:r>
            <a:r>
              <a:rPr lang="ko-KR" altLang="en-US" sz="1000" b="1" dirty="0">
                <a:solidFill>
                  <a:schemeClr val="accent3"/>
                </a:solidFill>
                <a:latin typeface="+mn-ea"/>
                <a:cs typeface="Malgun Gothic Semilight" panose="020B0502040204020203" pitchFamily="50" charset="-127"/>
              </a:rPr>
              <a:t>다이어그램 계획</a:t>
            </a:r>
            <a:endParaRPr lang="en-US" altLang="ko-KR" sz="1000" b="1" dirty="0">
              <a:solidFill>
                <a:schemeClr val="accent3"/>
              </a:solidFill>
              <a:latin typeface="+mn-ea"/>
              <a:cs typeface="Malgun Gothic Semilight" panose="020B0502040204020203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000" b="1" dirty="0">
                <a:solidFill>
                  <a:schemeClr val="accent3"/>
                </a:solidFill>
                <a:latin typeface="+mn-ea"/>
                <a:cs typeface="Malgun Gothic Semilight" panose="020B0502040204020203" pitchFamily="50" charset="-127"/>
              </a:rPr>
              <a:t>중간점검</a:t>
            </a:r>
            <a:endParaRPr lang="en-US" altLang="ko-KR" sz="1000" b="1" dirty="0">
              <a:solidFill>
                <a:schemeClr val="accent3"/>
              </a:solidFill>
              <a:latin typeface="+mn-ea"/>
              <a:cs typeface="Malgun Gothic Semilight" panose="020B0502040204020203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CCFB25C-C503-4B31-B3E5-FA15C2263E1B}"/>
              </a:ext>
            </a:extLst>
          </p:cNvPr>
          <p:cNvSpPr/>
          <p:nvPr/>
        </p:nvSpPr>
        <p:spPr>
          <a:xfrm>
            <a:off x="1974375" y="4230926"/>
            <a:ext cx="1527021" cy="1021574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000" b="1" dirty="0">
                <a:solidFill>
                  <a:schemeClr val="accent3"/>
                </a:solidFill>
                <a:latin typeface="+mn-ea"/>
                <a:cs typeface="Malgun Gothic Semilight" panose="020B0502040204020203" pitchFamily="50" charset="-127"/>
              </a:rPr>
              <a:t>외부구현</a:t>
            </a:r>
            <a:endParaRPr lang="en-US" altLang="ko-KR" sz="1000" b="1" dirty="0">
              <a:solidFill>
                <a:schemeClr val="accent3"/>
              </a:solidFill>
              <a:latin typeface="+mn-ea"/>
              <a:cs typeface="Malgun Gothic Semilight" panose="020B0502040204020203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000" b="1" dirty="0">
                <a:solidFill>
                  <a:schemeClr val="accent3"/>
                </a:solidFill>
                <a:latin typeface="+mn-ea"/>
                <a:cs typeface="Malgun Gothic Semilight" panose="020B0502040204020203" pitchFamily="50" charset="-127"/>
              </a:rPr>
              <a:t>내부구현</a:t>
            </a:r>
            <a:endParaRPr lang="en-US" altLang="ko-KR" sz="1000" b="1" dirty="0">
              <a:solidFill>
                <a:schemeClr val="accent3"/>
              </a:solidFill>
              <a:latin typeface="+mn-ea"/>
              <a:cs typeface="Malgun Gothic Semilight" panose="020B0502040204020203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000" b="1" dirty="0">
                <a:solidFill>
                  <a:schemeClr val="accent3"/>
                </a:solidFill>
                <a:latin typeface="+mn-ea"/>
                <a:cs typeface="Malgun Gothic Semilight" panose="020B0502040204020203" pitchFamily="50" charset="-127"/>
              </a:rPr>
              <a:t>중간점검</a:t>
            </a:r>
            <a:endParaRPr lang="en-US" altLang="ko-KR" sz="1000" b="1" dirty="0">
              <a:solidFill>
                <a:schemeClr val="accent3"/>
              </a:solidFill>
              <a:latin typeface="+mn-ea"/>
              <a:cs typeface="Malgun Gothic Semilight" panose="020B0502040204020203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CA71C46-AB59-49B8-AA9D-AD08A633A437}"/>
              </a:ext>
            </a:extLst>
          </p:cNvPr>
          <p:cNvSpPr/>
          <p:nvPr/>
        </p:nvSpPr>
        <p:spPr>
          <a:xfrm>
            <a:off x="1974370" y="5292884"/>
            <a:ext cx="1527021" cy="638620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000" b="1" dirty="0">
                <a:solidFill>
                  <a:schemeClr val="accent3"/>
                </a:solidFill>
                <a:latin typeface="+mn-ea"/>
                <a:cs typeface="Malgun Gothic Semilight" panose="020B0502040204020203" pitchFamily="50" charset="-127"/>
              </a:rPr>
              <a:t>통합 테스트</a:t>
            </a:r>
            <a:endParaRPr lang="en-US" altLang="ko-KR" sz="1000" b="1" dirty="0">
              <a:solidFill>
                <a:schemeClr val="accent3"/>
              </a:solidFill>
              <a:latin typeface="+mn-ea"/>
              <a:cs typeface="Malgun Gothic Semilight" panose="020B0502040204020203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000" b="1" dirty="0">
                <a:solidFill>
                  <a:schemeClr val="accent3"/>
                </a:solidFill>
                <a:latin typeface="+mn-ea"/>
                <a:cs typeface="Malgun Gothic Semilight" panose="020B0502040204020203" pitchFamily="50" charset="-127"/>
              </a:rPr>
              <a:t>인수테스트</a:t>
            </a:r>
            <a:endParaRPr lang="en-US" altLang="ko-KR" sz="1000" b="1" dirty="0">
              <a:solidFill>
                <a:schemeClr val="accent3"/>
              </a:solidFill>
              <a:latin typeface="+mn-ea"/>
              <a:cs typeface="Malgun Gothic Semilight" panose="020B0502040204020203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E9E42BC-3194-42B9-BCFD-D53D2D29D3F4}"/>
              </a:ext>
            </a:extLst>
          </p:cNvPr>
          <p:cNvSpPr/>
          <p:nvPr/>
        </p:nvSpPr>
        <p:spPr>
          <a:xfrm>
            <a:off x="315575" y="2090362"/>
            <a:ext cx="1527021" cy="4224735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ko-KR" altLang="en-US" b="1" dirty="0">
              <a:solidFill>
                <a:srgbClr val="FF9201"/>
              </a:solidFill>
              <a:latin typeface="+mj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516B1AD-4CEC-4D55-A1ED-D4CF7FD5A3AE}"/>
              </a:ext>
            </a:extLst>
          </p:cNvPr>
          <p:cNvSpPr/>
          <p:nvPr/>
        </p:nvSpPr>
        <p:spPr>
          <a:xfrm>
            <a:off x="1974370" y="5964279"/>
            <a:ext cx="1527021" cy="350820"/>
          </a:xfrm>
          <a:prstGeom prst="rect">
            <a:avLst/>
          </a:prstGeom>
          <a:solidFill>
            <a:schemeClr val="tx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accent3"/>
                </a:solidFill>
                <a:latin typeface="+mn-ea"/>
                <a:cs typeface="Malgun Gothic Semilight" panose="020B0502040204020203" pitchFamily="50" charset="-127"/>
              </a:rPr>
              <a:t>1</a:t>
            </a:r>
            <a:r>
              <a:rPr lang="ko-KR" altLang="en-US" sz="1000" b="1" dirty="0">
                <a:solidFill>
                  <a:schemeClr val="accent3"/>
                </a:solidFill>
                <a:latin typeface="+mn-ea"/>
                <a:cs typeface="Malgun Gothic Semilight" panose="020B0502040204020203" pitchFamily="50" charset="-127"/>
              </a:rPr>
              <a:t>년 지원</a:t>
            </a:r>
            <a:endParaRPr lang="en-US" altLang="ko-KR" sz="1000" b="1" dirty="0">
              <a:solidFill>
                <a:schemeClr val="accent3"/>
              </a:solidFill>
              <a:latin typeface="+mn-ea"/>
              <a:cs typeface="Malgun Gothic Semilight" panose="020B0502040204020203" pitchFamily="50" charset="-127"/>
            </a:endParaRPr>
          </a:p>
        </p:txBody>
      </p:sp>
      <p:graphicFrame>
        <p:nvGraphicFramePr>
          <p:cNvPr id="96" name="표 96">
            <a:extLst>
              <a:ext uri="{FF2B5EF4-FFF2-40B4-BE49-F238E27FC236}">
                <a16:creationId xmlns:a16="http://schemas.microsoft.com/office/drawing/2014/main" id="{EEAC4591-9E4E-4020-8308-A6CD608B8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57300"/>
              </p:ext>
            </p:extLst>
          </p:nvPr>
        </p:nvGraphicFramePr>
        <p:xfrm>
          <a:off x="3610084" y="2090363"/>
          <a:ext cx="8128000" cy="42247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96727605"/>
                    </a:ext>
                  </a:extLst>
                </a:gridCol>
              </a:tblGrid>
              <a:tr h="35708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alphaModFix amt="14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221153849"/>
                  </a:ext>
                </a:extLst>
              </a:tr>
              <a:tr h="35708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alphaModFix amt="14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676215465"/>
                  </a:ext>
                </a:extLst>
              </a:tr>
              <a:tr h="35708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alphaModFix amt="14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174908221"/>
                  </a:ext>
                </a:extLst>
              </a:tr>
              <a:tr h="35708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alphaModFix amt="14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286755274"/>
                  </a:ext>
                </a:extLst>
              </a:tr>
              <a:tr h="35708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alphaModFix amt="14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449891618"/>
                  </a:ext>
                </a:extLst>
              </a:tr>
              <a:tr h="35708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alphaModFix amt="14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432346827"/>
                  </a:ext>
                </a:extLst>
              </a:tr>
              <a:tr h="35708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alphaModFix amt="14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038964985"/>
                  </a:ext>
                </a:extLst>
              </a:tr>
              <a:tr h="35708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alphaModFix amt="14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56388300"/>
                  </a:ext>
                </a:extLst>
              </a:tr>
              <a:tr h="35708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alphaModFix amt="14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636122473"/>
                  </a:ext>
                </a:extLst>
              </a:tr>
              <a:tr h="35708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alphaModFix amt="14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615087942"/>
                  </a:ext>
                </a:extLst>
              </a:tr>
              <a:tr h="1785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alphaModFix amt="14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245368873"/>
                  </a:ext>
                </a:extLst>
              </a:tr>
              <a:tr h="1785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alphaModFix amt="14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14991252"/>
                  </a:ext>
                </a:extLst>
              </a:tr>
            </a:tbl>
          </a:graphicData>
        </a:graphic>
      </p:graphicFrame>
      <p:sp>
        <p:nvSpPr>
          <p:cNvPr id="104" name="화살표: 오른쪽 103">
            <a:extLst>
              <a:ext uri="{FF2B5EF4-FFF2-40B4-BE49-F238E27FC236}">
                <a16:creationId xmlns:a16="http://schemas.microsoft.com/office/drawing/2014/main" id="{3F4A2307-4586-44CD-8A78-F8655AE201DD}"/>
              </a:ext>
            </a:extLst>
          </p:cNvPr>
          <p:cNvSpPr/>
          <p:nvPr/>
        </p:nvSpPr>
        <p:spPr>
          <a:xfrm>
            <a:off x="7280885" y="4659071"/>
            <a:ext cx="2525843" cy="27456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5" name="화살표: 오른쪽 104">
            <a:extLst>
              <a:ext uri="{FF2B5EF4-FFF2-40B4-BE49-F238E27FC236}">
                <a16:creationId xmlns:a16="http://schemas.microsoft.com/office/drawing/2014/main" id="{9E6FF3B6-D08B-462A-A697-35A9A31641EB}"/>
              </a:ext>
            </a:extLst>
          </p:cNvPr>
          <p:cNvSpPr/>
          <p:nvPr/>
        </p:nvSpPr>
        <p:spPr>
          <a:xfrm>
            <a:off x="7280886" y="4245142"/>
            <a:ext cx="2525844" cy="274567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6" name="화살표: 오른쪽 105">
            <a:extLst>
              <a:ext uri="{FF2B5EF4-FFF2-40B4-BE49-F238E27FC236}">
                <a16:creationId xmlns:a16="http://schemas.microsoft.com/office/drawing/2014/main" id="{C3052455-EFFD-43B1-8DCF-1789DF58485C}"/>
              </a:ext>
            </a:extLst>
          </p:cNvPr>
          <p:cNvSpPr/>
          <p:nvPr/>
        </p:nvSpPr>
        <p:spPr>
          <a:xfrm>
            <a:off x="9806730" y="5299545"/>
            <a:ext cx="1284908" cy="27456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7" name="화살표: 오른쪽 106">
            <a:extLst>
              <a:ext uri="{FF2B5EF4-FFF2-40B4-BE49-F238E27FC236}">
                <a16:creationId xmlns:a16="http://schemas.microsoft.com/office/drawing/2014/main" id="{503DA1DE-DDA2-4408-A160-F09B8FAA2AC3}"/>
              </a:ext>
            </a:extLst>
          </p:cNvPr>
          <p:cNvSpPr/>
          <p:nvPr/>
        </p:nvSpPr>
        <p:spPr>
          <a:xfrm>
            <a:off x="10895220" y="5688067"/>
            <a:ext cx="787938" cy="274567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0" name="이등변 삼각형 109">
            <a:extLst>
              <a:ext uri="{FF2B5EF4-FFF2-40B4-BE49-F238E27FC236}">
                <a16:creationId xmlns:a16="http://schemas.microsoft.com/office/drawing/2014/main" id="{8B842565-FD57-4586-A363-92BBBF785C85}"/>
              </a:ext>
            </a:extLst>
          </p:cNvPr>
          <p:cNvSpPr/>
          <p:nvPr/>
        </p:nvSpPr>
        <p:spPr>
          <a:xfrm>
            <a:off x="4538997" y="2861075"/>
            <a:ext cx="169652" cy="183486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84D87A55-7D6A-4D0D-A552-F529D2E0593D}"/>
              </a:ext>
            </a:extLst>
          </p:cNvPr>
          <p:cNvSpPr/>
          <p:nvPr/>
        </p:nvSpPr>
        <p:spPr>
          <a:xfrm>
            <a:off x="3604428" y="1236136"/>
            <a:ext cx="2836345" cy="321570"/>
          </a:xfrm>
          <a:prstGeom prst="roundRect">
            <a:avLst/>
          </a:prstGeom>
          <a:solidFill>
            <a:schemeClr val="tx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월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563AC316-AEEB-4F01-8569-9657D697E5A0}"/>
              </a:ext>
            </a:extLst>
          </p:cNvPr>
          <p:cNvSpPr/>
          <p:nvPr/>
        </p:nvSpPr>
        <p:spPr>
          <a:xfrm>
            <a:off x="6523931" y="1227864"/>
            <a:ext cx="2249190" cy="321570"/>
          </a:xfrm>
          <a:prstGeom prst="roundRect">
            <a:avLst/>
          </a:prstGeom>
          <a:solidFill>
            <a:schemeClr val="tx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월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FF76964F-EEBF-4D86-9519-A0ABB5D385B1}"/>
              </a:ext>
            </a:extLst>
          </p:cNvPr>
          <p:cNvSpPr/>
          <p:nvPr/>
        </p:nvSpPr>
        <p:spPr>
          <a:xfrm>
            <a:off x="8856276" y="1219811"/>
            <a:ext cx="2859881" cy="321570"/>
          </a:xfrm>
          <a:prstGeom prst="roundRect">
            <a:avLst/>
          </a:prstGeom>
          <a:solidFill>
            <a:schemeClr val="tx2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월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CAA879E-66B8-48F6-B5A7-5A9D770E05A0}"/>
              </a:ext>
            </a:extLst>
          </p:cNvPr>
          <p:cNvSpPr txBox="1"/>
          <p:nvPr/>
        </p:nvSpPr>
        <p:spPr>
          <a:xfrm>
            <a:off x="752819" y="2223839"/>
            <a:ext cx="734392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분석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FDB27C8-B95A-4727-96B6-795927BC1092}"/>
              </a:ext>
            </a:extLst>
          </p:cNvPr>
          <p:cNvSpPr txBox="1"/>
          <p:nvPr/>
        </p:nvSpPr>
        <p:spPr>
          <a:xfrm>
            <a:off x="795981" y="3244334"/>
            <a:ext cx="64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설계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2B59160-E241-47F5-B93B-68240126AC72}"/>
              </a:ext>
            </a:extLst>
          </p:cNvPr>
          <p:cNvSpPr txBox="1"/>
          <p:nvPr/>
        </p:nvSpPr>
        <p:spPr>
          <a:xfrm>
            <a:off x="795981" y="4360852"/>
            <a:ext cx="64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구현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A112A76-C212-4465-8257-F5D30DAB07D4}"/>
              </a:ext>
            </a:extLst>
          </p:cNvPr>
          <p:cNvSpPr txBox="1"/>
          <p:nvPr/>
        </p:nvSpPr>
        <p:spPr>
          <a:xfrm>
            <a:off x="600911" y="5333753"/>
            <a:ext cx="1038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테스트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DF433C1-278A-4ED3-BB8D-CCB37D37FF65}"/>
              </a:ext>
            </a:extLst>
          </p:cNvPr>
          <p:cNvSpPr txBox="1"/>
          <p:nvPr/>
        </p:nvSpPr>
        <p:spPr>
          <a:xfrm>
            <a:off x="559971" y="5964279"/>
            <a:ext cx="112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유지보수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4192D7C-671C-4D3B-ADB6-B6D1B5EA31C8}"/>
              </a:ext>
            </a:extLst>
          </p:cNvPr>
          <p:cNvSpPr txBox="1"/>
          <p:nvPr/>
        </p:nvSpPr>
        <p:spPr>
          <a:xfrm>
            <a:off x="4457435" y="2977275"/>
            <a:ext cx="3975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4.9</a:t>
            </a:r>
            <a:endParaRPr lang="ko-KR" altLang="en-US" sz="900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990CF7FA-9BED-4D26-BA89-340C471EA161}"/>
              </a:ext>
            </a:extLst>
          </p:cNvPr>
          <p:cNvSpPr/>
          <p:nvPr/>
        </p:nvSpPr>
        <p:spPr>
          <a:xfrm>
            <a:off x="6399404" y="3925651"/>
            <a:ext cx="186617" cy="18348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7E1C6CC-1EBB-4868-8D4D-51210AB7CA0F}"/>
              </a:ext>
            </a:extLst>
          </p:cNvPr>
          <p:cNvSpPr txBox="1"/>
          <p:nvPr/>
        </p:nvSpPr>
        <p:spPr>
          <a:xfrm>
            <a:off x="6328444" y="4045844"/>
            <a:ext cx="3975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5.1</a:t>
            </a:r>
            <a:endParaRPr lang="ko-KR" altLang="en-US" sz="900" dirty="0"/>
          </a:p>
        </p:txBody>
      </p:sp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id="{D1170992-1B5C-4AE9-AF37-536738338F10}"/>
              </a:ext>
            </a:extLst>
          </p:cNvPr>
          <p:cNvSpPr/>
          <p:nvPr/>
        </p:nvSpPr>
        <p:spPr>
          <a:xfrm>
            <a:off x="3647167" y="2157359"/>
            <a:ext cx="248932" cy="23500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5" name="화살표: 오른쪽 84">
            <a:extLst>
              <a:ext uri="{FF2B5EF4-FFF2-40B4-BE49-F238E27FC236}">
                <a16:creationId xmlns:a16="http://schemas.microsoft.com/office/drawing/2014/main" id="{1590F20F-70F6-4C1D-AFD0-7773EEE7F7D2}"/>
              </a:ext>
            </a:extLst>
          </p:cNvPr>
          <p:cNvSpPr/>
          <p:nvPr/>
        </p:nvSpPr>
        <p:spPr>
          <a:xfrm>
            <a:off x="3896099" y="2485740"/>
            <a:ext cx="728835" cy="274567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6" name="화살표: 오른쪽 85">
            <a:extLst>
              <a:ext uri="{FF2B5EF4-FFF2-40B4-BE49-F238E27FC236}">
                <a16:creationId xmlns:a16="http://schemas.microsoft.com/office/drawing/2014/main" id="{7001DDAD-7AB9-4C69-9030-75DE41ABC954}"/>
              </a:ext>
            </a:extLst>
          </p:cNvPr>
          <p:cNvSpPr/>
          <p:nvPr/>
        </p:nvSpPr>
        <p:spPr>
          <a:xfrm>
            <a:off x="4661422" y="3224529"/>
            <a:ext cx="2794396" cy="25779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7" name="화살표: 오른쪽 86">
            <a:extLst>
              <a:ext uri="{FF2B5EF4-FFF2-40B4-BE49-F238E27FC236}">
                <a16:creationId xmlns:a16="http://schemas.microsoft.com/office/drawing/2014/main" id="{DC2305CA-84D9-4C8B-8768-67FDCE615D66}"/>
              </a:ext>
            </a:extLst>
          </p:cNvPr>
          <p:cNvSpPr/>
          <p:nvPr/>
        </p:nvSpPr>
        <p:spPr>
          <a:xfrm>
            <a:off x="5122128" y="3558877"/>
            <a:ext cx="2620912" cy="274567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DB5D382-1897-4307-8DB9-B90C77068C06}"/>
              </a:ext>
            </a:extLst>
          </p:cNvPr>
          <p:cNvSpPr/>
          <p:nvPr/>
        </p:nvSpPr>
        <p:spPr>
          <a:xfrm>
            <a:off x="8446549" y="5001334"/>
            <a:ext cx="186617" cy="18348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1BA775-DFE8-4250-9921-E77EC9FB8265}"/>
              </a:ext>
            </a:extLst>
          </p:cNvPr>
          <p:cNvSpPr txBox="1"/>
          <p:nvPr/>
        </p:nvSpPr>
        <p:spPr>
          <a:xfrm>
            <a:off x="8375589" y="5121527"/>
            <a:ext cx="3975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5.1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79931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기능</a:t>
            </a:r>
            <a:r>
              <a:rPr lang="en-US" altLang="ko-KR" dirty="0"/>
              <a:t>1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568184" y="1402278"/>
            <a:ext cx="831273" cy="831273"/>
            <a:chOff x="1105079" y="1849004"/>
            <a:chExt cx="831273" cy="831273"/>
          </a:xfrm>
        </p:grpSpPr>
        <p:sp>
          <p:nvSpPr>
            <p:cNvPr id="4" name="Oval 3"/>
            <p:cNvSpPr/>
            <p:nvPr/>
          </p:nvSpPr>
          <p:spPr>
            <a:xfrm>
              <a:off x="1105079" y="1849004"/>
              <a:ext cx="831273" cy="8312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1363206" y="2123050"/>
              <a:ext cx="315017" cy="283178"/>
            </a:xfrm>
            <a:custGeom>
              <a:avLst/>
              <a:gdLst>
                <a:gd name="T0" fmla="*/ 885 w 907"/>
                <a:gd name="T1" fmla="*/ 197 h 740"/>
                <a:gd name="T2" fmla="*/ 885 w 907"/>
                <a:gd name="T3" fmla="*/ 118 h 740"/>
                <a:gd name="T4" fmla="*/ 789 w 907"/>
                <a:gd name="T5" fmla="*/ 22 h 740"/>
                <a:gd name="T6" fmla="*/ 710 w 907"/>
                <a:gd name="T7" fmla="*/ 22 h 740"/>
                <a:gd name="T8" fmla="*/ 365 w 907"/>
                <a:gd name="T9" fmla="*/ 366 h 740"/>
                <a:gd name="T10" fmla="*/ 285 w 907"/>
                <a:gd name="T11" fmla="*/ 366 h 740"/>
                <a:gd name="T12" fmla="*/ 198 w 907"/>
                <a:gd name="T13" fmla="*/ 279 h 740"/>
                <a:gd name="T14" fmla="*/ 118 w 907"/>
                <a:gd name="T15" fmla="*/ 279 h 740"/>
                <a:gd name="T16" fmla="*/ 22 w 907"/>
                <a:gd name="T17" fmla="*/ 375 h 740"/>
                <a:gd name="T18" fmla="*/ 22 w 907"/>
                <a:gd name="T19" fmla="*/ 454 h 740"/>
                <a:gd name="T20" fmla="*/ 285 w 907"/>
                <a:gd name="T21" fmla="*/ 718 h 740"/>
                <a:gd name="T22" fmla="*/ 365 w 907"/>
                <a:gd name="T23" fmla="*/ 718 h 740"/>
                <a:gd name="T24" fmla="*/ 885 w 907"/>
                <a:gd name="T25" fmla="*/ 197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7" h="740">
                  <a:moveTo>
                    <a:pt x="885" y="197"/>
                  </a:moveTo>
                  <a:cubicBezTo>
                    <a:pt x="907" y="176"/>
                    <a:pt x="907" y="140"/>
                    <a:pt x="885" y="118"/>
                  </a:cubicBezTo>
                  <a:cubicBezTo>
                    <a:pt x="789" y="22"/>
                    <a:pt x="789" y="22"/>
                    <a:pt x="789" y="22"/>
                  </a:cubicBezTo>
                  <a:cubicBezTo>
                    <a:pt x="767" y="0"/>
                    <a:pt x="731" y="0"/>
                    <a:pt x="710" y="22"/>
                  </a:cubicBezTo>
                  <a:cubicBezTo>
                    <a:pt x="365" y="366"/>
                    <a:pt x="365" y="366"/>
                    <a:pt x="365" y="366"/>
                  </a:cubicBezTo>
                  <a:cubicBezTo>
                    <a:pt x="343" y="388"/>
                    <a:pt x="307" y="388"/>
                    <a:pt x="285" y="366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176" y="257"/>
                    <a:pt x="140" y="257"/>
                    <a:pt x="118" y="279"/>
                  </a:cubicBezTo>
                  <a:cubicBezTo>
                    <a:pt x="22" y="375"/>
                    <a:pt x="22" y="375"/>
                    <a:pt x="22" y="375"/>
                  </a:cubicBezTo>
                  <a:cubicBezTo>
                    <a:pt x="0" y="397"/>
                    <a:pt x="0" y="432"/>
                    <a:pt x="22" y="454"/>
                  </a:cubicBezTo>
                  <a:cubicBezTo>
                    <a:pt x="285" y="718"/>
                    <a:pt x="285" y="718"/>
                    <a:pt x="285" y="718"/>
                  </a:cubicBezTo>
                  <a:cubicBezTo>
                    <a:pt x="307" y="740"/>
                    <a:pt x="343" y="740"/>
                    <a:pt x="365" y="718"/>
                  </a:cubicBezTo>
                  <a:lnTo>
                    <a:pt x="885" y="19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20355" y="1634128"/>
            <a:ext cx="10286790" cy="3508061"/>
            <a:chOff x="2926686" y="2166423"/>
            <a:chExt cx="6290359" cy="1286787"/>
          </a:xfrm>
        </p:grpSpPr>
        <p:sp>
          <p:nvSpPr>
            <p:cNvPr id="7" name="TextBox 6"/>
            <p:cNvSpPr txBox="1"/>
            <p:nvPr/>
          </p:nvSpPr>
          <p:spPr>
            <a:xfrm>
              <a:off x="2926686" y="2166423"/>
              <a:ext cx="944161" cy="135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/>
                <a:t>햇볕량</a:t>
              </a:r>
              <a:r>
                <a:rPr lang="ko-KR" altLang="en-US" b="1" dirty="0"/>
                <a:t> 측정   </a:t>
              </a:r>
              <a:endParaRPr lang="en-GB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26686" y="3080656"/>
              <a:ext cx="3928279" cy="372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1200" dirty="0"/>
                <a:t>햇볕 감지 센서를 적절한 위치에 둔다</a:t>
              </a:r>
              <a:endParaRPr lang="en-US" altLang="ko-KR" sz="1200" dirty="0"/>
            </a:p>
            <a:p>
              <a:pPr marL="228600" indent="-228600">
                <a:buAutoNum type="arabicPeriod"/>
              </a:pPr>
              <a:r>
                <a:rPr lang="ko-KR" altLang="en-US" sz="1200" dirty="0"/>
                <a:t>스마트 화분과 어플리케이션을 연동한다</a:t>
              </a:r>
              <a:endParaRPr lang="en-US" altLang="ko-KR" sz="1200" dirty="0"/>
            </a:p>
            <a:p>
              <a:pPr marL="228600" indent="-228600">
                <a:buAutoNum type="arabicPeriod"/>
              </a:pPr>
              <a:r>
                <a:rPr lang="ko-KR" altLang="en-US" sz="1200" dirty="0"/>
                <a:t>사용자는 기르는 식물의 종류를 선택 후 저장합니다</a:t>
              </a:r>
              <a:r>
                <a:rPr lang="en-US" altLang="ko-KR" sz="1200" dirty="0"/>
                <a:t>.</a:t>
              </a:r>
            </a:p>
            <a:p>
              <a:pPr marL="228600" indent="-228600">
                <a:buAutoNum type="arabicPeriod"/>
              </a:pPr>
              <a:r>
                <a:rPr lang="ko-KR" altLang="en-US" sz="1200" dirty="0"/>
                <a:t>스마트 화분은 측정된 </a:t>
              </a:r>
              <a:r>
                <a:rPr lang="ko-KR" altLang="en-US" sz="1200" dirty="0" err="1"/>
                <a:t>햇볕량을</a:t>
              </a:r>
              <a:r>
                <a:rPr lang="ko-KR" altLang="en-US" sz="1200" dirty="0"/>
                <a:t> 어플리케이션으로 전송합니다</a:t>
              </a:r>
              <a:r>
                <a:rPr lang="en-US" altLang="ko-KR" sz="1200" dirty="0"/>
                <a:t>.</a:t>
              </a:r>
            </a:p>
            <a:p>
              <a:pPr marL="228600" indent="-228600">
                <a:buAutoNum type="arabicPeriod"/>
              </a:pPr>
              <a:r>
                <a:rPr lang="ko-KR" altLang="en-US" sz="1200" dirty="0"/>
                <a:t>사용자는 </a:t>
              </a:r>
              <a:r>
                <a:rPr lang="ko-KR" altLang="en-US" sz="1200" dirty="0" err="1"/>
                <a:t>햇볕량을</a:t>
              </a:r>
              <a:r>
                <a:rPr lang="ko-KR" altLang="en-US" sz="1200" dirty="0"/>
                <a:t> 조회 할 수 있습니다</a:t>
              </a:r>
              <a:endParaRPr lang="en-US" sz="1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26686" y="2440740"/>
              <a:ext cx="6290359" cy="5983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 err="1"/>
                <a:t>햇볕량</a:t>
              </a:r>
              <a:r>
                <a:rPr lang="ko-KR" altLang="en-US" sz="2000" b="1" dirty="0"/>
                <a:t> 측정 기능은 기본적으로 스마트 화분의 햇볕 측정 센서를 적절한 위치에 조정후</a:t>
              </a:r>
              <a:endParaRPr lang="en-US" altLang="ko-KR" sz="2000" b="1" dirty="0"/>
            </a:p>
            <a:p>
              <a:r>
                <a:rPr lang="ko-KR" altLang="en-US" sz="2000" b="1" dirty="0"/>
                <a:t>햇볕 측정 센서는 </a:t>
              </a:r>
              <a:r>
                <a:rPr lang="ko-KR" altLang="en-US" sz="2000" b="1" dirty="0" err="1"/>
                <a:t>햇볕량을</a:t>
              </a:r>
              <a:r>
                <a:rPr lang="ko-KR" altLang="en-US" sz="2000" b="1" dirty="0"/>
                <a:t> 측정합니다 </a:t>
              </a:r>
              <a:r>
                <a:rPr lang="en-US" altLang="ko-KR" sz="2000" b="1" dirty="0"/>
                <a:t>.</a:t>
              </a:r>
              <a:r>
                <a:rPr lang="ko-KR" altLang="en-US" sz="2000" b="1" dirty="0"/>
                <a:t>그리고 어플리케이션 내에</a:t>
              </a:r>
              <a:r>
                <a:rPr lang="en-US" altLang="ko-KR" sz="2000" b="1" dirty="0"/>
                <a:t> </a:t>
              </a:r>
              <a:r>
                <a:rPr lang="ko-KR" altLang="en-US" sz="2000" b="1" dirty="0"/>
                <a:t>사용자가</a:t>
              </a:r>
              <a:r>
                <a:rPr lang="en-US" altLang="ko-KR" sz="2000" b="1" dirty="0"/>
                <a:t> </a:t>
              </a:r>
              <a:r>
                <a:rPr lang="ko-KR" altLang="en-US" sz="2000" b="1" dirty="0"/>
                <a:t>기르는 </a:t>
              </a:r>
              <a:endParaRPr lang="en-US" altLang="ko-KR" sz="2000" b="1" dirty="0"/>
            </a:p>
            <a:p>
              <a:r>
                <a:rPr lang="ko-KR" altLang="en-US" sz="2000" b="1" dirty="0"/>
                <a:t>식물의 종류를 선택 후 저장을 합니다</a:t>
              </a:r>
              <a:r>
                <a:rPr lang="en-US" altLang="ko-KR" sz="2000" b="1" dirty="0"/>
                <a:t>. </a:t>
              </a:r>
              <a:r>
                <a:rPr lang="ko-KR" altLang="en-US" sz="2000" b="1" dirty="0"/>
                <a:t>사용자는 </a:t>
              </a:r>
              <a:r>
                <a:rPr lang="ko-KR" altLang="en-US" sz="2000" b="1" dirty="0" err="1"/>
                <a:t>햇볕량</a:t>
              </a:r>
              <a:r>
                <a:rPr lang="ko-KR" altLang="en-US" sz="2000" b="1" dirty="0"/>
                <a:t> 조회를 할 수 있으며 스마트 화분은 </a:t>
              </a:r>
              <a:endParaRPr lang="en-US" altLang="ko-KR" sz="2000" b="1" dirty="0"/>
            </a:p>
            <a:p>
              <a:r>
                <a:rPr lang="ko-KR" altLang="en-US" sz="2000" b="1" dirty="0"/>
                <a:t>실시간 </a:t>
              </a:r>
              <a:r>
                <a:rPr lang="ko-KR" altLang="en-US" sz="2000" b="1" dirty="0" err="1"/>
                <a:t>햇볕량을</a:t>
              </a:r>
              <a:r>
                <a:rPr lang="ko-KR" altLang="en-US" sz="2000" b="1" dirty="0"/>
                <a:t> 어플리케이션을</a:t>
              </a:r>
              <a:r>
                <a:rPr lang="en-US" altLang="ko-KR" sz="2000" b="1" dirty="0"/>
                <a:t> </a:t>
              </a:r>
              <a:r>
                <a:rPr lang="ko-KR" altLang="en-US" sz="2000" b="1" dirty="0"/>
                <a:t>통하여 알려줍니다  그리고 식물에 필요한 </a:t>
              </a:r>
              <a:r>
                <a:rPr lang="ko-KR" altLang="en-US" sz="2000" b="1" dirty="0" err="1"/>
                <a:t>햇볕량보다</a:t>
              </a:r>
              <a:endParaRPr lang="en-US" altLang="ko-KR" sz="2000" b="1" dirty="0"/>
            </a:p>
            <a:p>
              <a:r>
                <a:rPr lang="ko-KR" altLang="en-US" sz="2000" b="1" dirty="0" err="1"/>
                <a:t>햇볕량이</a:t>
              </a:r>
              <a:r>
                <a:rPr lang="ko-KR" altLang="en-US" sz="2000" b="1" dirty="0"/>
                <a:t> 적으면 사용자에게 알림을 줍니다</a:t>
              </a:r>
              <a:endParaRPr lang="en-GB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3068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Use Case View 2</a:t>
            </a:r>
            <a:r>
              <a:rPr lang="ko-KR" altLang="en-US" dirty="0"/>
              <a:t>단계</a:t>
            </a:r>
            <a:r>
              <a:rPr lang="en-GB" altLang="ko-KR" dirty="0"/>
              <a:t> (</a:t>
            </a:r>
            <a:r>
              <a:rPr lang="ko-KR" altLang="en-US" dirty="0"/>
              <a:t>기능</a:t>
            </a:r>
            <a:r>
              <a:rPr lang="en-US" altLang="ko-KR" dirty="0"/>
              <a:t>1)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E3F541-7DB8-472C-87F3-B0CA94D12C89}"/>
              </a:ext>
            </a:extLst>
          </p:cNvPr>
          <p:cNvGrpSpPr/>
          <p:nvPr/>
        </p:nvGrpSpPr>
        <p:grpSpPr>
          <a:xfrm>
            <a:off x="899783" y="2498756"/>
            <a:ext cx="1619916" cy="1619916"/>
            <a:chOff x="899783" y="2498756"/>
            <a:chExt cx="1619916" cy="1619916"/>
          </a:xfrm>
        </p:grpSpPr>
        <p:grpSp>
          <p:nvGrpSpPr>
            <p:cNvPr id="17" name="Group 16"/>
            <p:cNvGrpSpPr/>
            <p:nvPr/>
          </p:nvGrpSpPr>
          <p:grpSpPr>
            <a:xfrm>
              <a:off x="899783" y="2498757"/>
              <a:ext cx="1619916" cy="1619915"/>
              <a:chOff x="2488916" y="3076243"/>
              <a:chExt cx="1619916" cy="1619915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488917" y="3076243"/>
                <a:ext cx="1619915" cy="161991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488916" y="4220308"/>
                <a:ext cx="1619915" cy="47584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 dirty="0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6D2250A-EA05-498D-B632-0CF6AF4AA445}"/>
                </a:ext>
              </a:extLst>
            </p:cNvPr>
            <p:cNvGrpSpPr/>
            <p:nvPr/>
          </p:nvGrpSpPr>
          <p:grpSpPr>
            <a:xfrm>
              <a:off x="1176907" y="2498756"/>
              <a:ext cx="1134251" cy="1460463"/>
              <a:chOff x="1339451" y="2933503"/>
              <a:chExt cx="1134251" cy="1460463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C4E37179-19CA-47EB-87A8-FB8C4BDEB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9451" y="2933503"/>
                <a:ext cx="1124107" cy="1152686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3AFA08D-9CEF-4A4F-9755-E0AAEE3272D5}"/>
                  </a:ext>
                </a:extLst>
              </p:cNvPr>
              <p:cNvSpPr txBox="1"/>
              <p:nvPr/>
            </p:nvSpPr>
            <p:spPr>
              <a:xfrm>
                <a:off x="1349595" y="4086189"/>
                <a:ext cx="11241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 err="1">
                    <a:solidFill>
                      <a:schemeClr val="tx2"/>
                    </a:solidFill>
                  </a:rPr>
                  <a:t>스마트화분</a:t>
                </a:r>
                <a:endParaRPr lang="ko-KR" altLang="en-US" sz="1400" b="1" dirty="0">
                  <a:solidFill>
                    <a:schemeClr val="tx2"/>
                  </a:solidFill>
                </a:endParaRP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CB3D6B2-A0CE-432C-8145-04F368703137}"/>
              </a:ext>
            </a:extLst>
          </p:cNvPr>
          <p:cNvGrpSpPr/>
          <p:nvPr/>
        </p:nvGrpSpPr>
        <p:grpSpPr>
          <a:xfrm>
            <a:off x="3425568" y="2490587"/>
            <a:ext cx="1619916" cy="1619916"/>
            <a:chOff x="3531012" y="2490587"/>
            <a:chExt cx="1619916" cy="1619916"/>
          </a:xfrm>
        </p:grpSpPr>
        <p:grpSp>
          <p:nvGrpSpPr>
            <p:cNvPr id="22" name="Group 21"/>
            <p:cNvGrpSpPr/>
            <p:nvPr/>
          </p:nvGrpSpPr>
          <p:grpSpPr>
            <a:xfrm>
              <a:off x="3531012" y="2490588"/>
              <a:ext cx="1619916" cy="1619915"/>
              <a:chOff x="2488916" y="3076243"/>
              <a:chExt cx="1619916" cy="1619915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488917" y="3076243"/>
                <a:ext cx="1619915" cy="161991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488916" y="4220308"/>
                <a:ext cx="1619915" cy="47584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C598F49-EBEA-4A20-9146-819F3E6A740D}"/>
                </a:ext>
              </a:extLst>
            </p:cNvPr>
            <p:cNvGrpSpPr/>
            <p:nvPr/>
          </p:nvGrpSpPr>
          <p:grpSpPr>
            <a:xfrm>
              <a:off x="3773839" y="2490587"/>
              <a:ext cx="1134251" cy="1522018"/>
              <a:chOff x="1339451" y="2933503"/>
              <a:chExt cx="1134251" cy="1522018"/>
            </a:xfrm>
          </p:grpSpPr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277FFA83-F45E-4FA6-BA57-22158BFB85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9451" y="2933503"/>
                <a:ext cx="1124107" cy="1152686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C2ABE4-7E87-4DB1-B487-F21177384934}"/>
                  </a:ext>
                </a:extLst>
              </p:cNvPr>
              <p:cNvSpPr txBox="1"/>
              <p:nvPr/>
            </p:nvSpPr>
            <p:spPr>
              <a:xfrm>
                <a:off x="1349595" y="4086189"/>
                <a:ext cx="1124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2"/>
                    </a:solidFill>
                  </a:rPr>
                  <a:t>사용자</a:t>
                </a:r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E32FA77-4705-420B-97E4-A12A1DBC0096}"/>
              </a:ext>
            </a:extLst>
          </p:cNvPr>
          <p:cNvGrpSpPr/>
          <p:nvPr/>
        </p:nvGrpSpPr>
        <p:grpSpPr>
          <a:xfrm>
            <a:off x="5951353" y="2498755"/>
            <a:ext cx="1619916" cy="1619916"/>
            <a:chOff x="5951353" y="2498755"/>
            <a:chExt cx="1619916" cy="1619916"/>
          </a:xfrm>
        </p:grpSpPr>
        <p:grpSp>
          <p:nvGrpSpPr>
            <p:cNvPr id="33" name="Group 16">
              <a:extLst>
                <a:ext uri="{FF2B5EF4-FFF2-40B4-BE49-F238E27FC236}">
                  <a16:creationId xmlns:a16="http://schemas.microsoft.com/office/drawing/2014/main" id="{B6DFC84C-6ECA-4A8F-A5CA-18E82FCF303E}"/>
                </a:ext>
              </a:extLst>
            </p:cNvPr>
            <p:cNvGrpSpPr/>
            <p:nvPr/>
          </p:nvGrpSpPr>
          <p:grpSpPr>
            <a:xfrm>
              <a:off x="5951353" y="2498756"/>
              <a:ext cx="1619916" cy="1619915"/>
              <a:chOff x="2488916" y="3076243"/>
              <a:chExt cx="1619916" cy="1619915"/>
            </a:xfrm>
          </p:grpSpPr>
          <p:sp>
            <p:nvSpPr>
              <p:cNvPr id="34" name="Rectangle 18">
                <a:extLst>
                  <a:ext uri="{FF2B5EF4-FFF2-40B4-BE49-F238E27FC236}">
                    <a16:creationId xmlns:a16="http://schemas.microsoft.com/office/drawing/2014/main" id="{2C4D2AF6-6049-4CAC-B268-AFDC3E520F95}"/>
                  </a:ext>
                </a:extLst>
              </p:cNvPr>
              <p:cNvSpPr/>
              <p:nvPr/>
            </p:nvSpPr>
            <p:spPr>
              <a:xfrm>
                <a:off x="2488917" y="3076243"/>
                <a:ext cx="1619915" cy="161991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19">
                <a:extLst>
                  <a:ext uri="{FF2B5EF4-FFF2-40B4-BE49-F238E27FC236}">
                    <a16:creationId xmlns:a16="http://schemas.microsoft.com/office/drawing/2014/main" id="{37BD61DA-D1FE-4D95-8967-BCB64E941281}"/>
                  </a:ext>
                </a:extLst>
              </p:cNvPr>
              <p:cNvSpPr/>
              <p:nvPr/>
            </p:nvSpPr>
            <p:spPr>
              <a:xfrm>
                <a:off x="2488916" y="4220308"/>
                <a:ext cx="1619915" cy="47584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 dirty="0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9D9C1A2-5AF3-47E1-B850-3CA00828C7E3}"/>
                </a:ext>
              </a:extLst>
            </p:cNvPr>
            <p:cNvGrpSpPr/>
            <p:nvPr/>
          </p:nvGrpSpPr>
          <p:grpSpPr>
            <a:xfrm>
              <a:off x="6124206" y="2498755"/>
              <a:ext cx="1332647" cy="1460464"/>
              <a:chOff x="1235180" y="2933503"/>
              <a:chExt cx="1332647" cy="1460464"/>
            </a:xfrm>
          </p:grpSpPr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C96E99F4-D063-400B-8956-DD70E62D6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4284" y="2933503"/>
                <a:ext cx="1124107" cy="1152686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E12405F-63FA-4D36-BABC-698B381C9E64}"/>
                  </a:ext>
                </a:extLst>
              </p:cNvPr>
              <p:cNvSpPr txBox="1"/>
              <p:nvPr/>
            </p:nvSpPr>
            <p:spPr>
              <a:xfrm>
                <a:off x="1235180" y="4086190"/>
                <a:ext cx="1332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tx2"/>
                    </a:solidFill>
                  </a:rPr>
                  <a:t>햇볕 측정 센서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109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Use Case View 3</a:t>
            </a:r>
            <a:r>
              <a:rPr lang="ko-KR" altLang="en-US" dirty="0"/>
              <a:t>단계</a:t>
            </a:r>
            <a:r>
              <a:rPr lang="en-GB" altLang="ko-KR" dirty="0"/>
              <a:t> (</a:t>
            </a:r>
            <a:r>
              <a:rPr lang="ko-KR" altLang="en-US" dirty="0"/>
              <a:t>기능</a:t>
            </a:r>
            <a:r>
              <a:rPr lang="en-US" altLang="ko-KR" dirty="0"/>
              <a:t>1)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673184"/>
            <a:ext cx="12192000" cy="3545932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99ECC5D-6D4C-447C-9842-58F26CB6A9B1}"/>
              </a:ext>
            </a:extLst>
          </p:cNvPr>
          <p:cNvGrpSpPr/>
          <p:nvPr/>
        </p:nvGrpSpPr>
        <p:grpSpPr>
          <a:xfrm>
            <a:off x="666750" y="2981325"/>
            <a:ext cx="1438275" cy="628650"/>
            <a:chOff x="742950" y="2457450"/>
            <a:chExt cx="1438275" cy="62865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898B0C6-D0C9-4393-AE5A-59F72A7BEE37}"/>
                </a:ext>
              </a:extLst>
            </p:cNvPr>
            <p:cNvSpPr/>
            <p:nvPr/>
          </p:nvSpPr>
          <p:spPr>
            <a:xfrm>
              <a:off x="742950" y="2457450"/>
              <a:ext cx="1438275" cy="6286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A49359-C089-43DB-9CF8-48E6B30B35FF}"/>
                </a:ext>
              </a:extLst>
            </p:cNvPr>
            <p:cNvSpPr txBox="1"/>
            <p:nvPr/>
          </p:nvSpPr>
          <p:spPr>
            <a:xfrm>
              <a:off x="1004887" y="2640970"/>
              <a:ext cx="914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>
                  <a:solidFill>
                    <a:schemeClr val="tx2"/>
                  </a:solidFill>
                </a:rPr>
                <a:t>햇볕량측정</a:t>
              </a:r>
              <a:endParaRPr lang="ko-KR" altLang="en-US" sz="11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315F82B-8D39-435A-8525-6F92D81F44DD}"/>
              </a:ext>
            </a:extLst>
          </p:cNvPr>
          <p:cNvGrpSpPr/>
          <p:nvPr/>
        </p:nvGrpSpPr>
        <p:grpSpPr>
          <a:xfrm>
            <a:off x="2412751" y="2981325"/>
            <a:ext cx="1438275" cy="628650"/>
            <a:chOff x="742950" y="2457450"/>
            <a:chExt cx="1438275" cy="62865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3D66E7-4CA3-44EC-B8A2-612E77D4BD7A}"/>
                </a:ext>
              </a:extLst>
            </p:cNvPr>
            <p:cNvSpPr/>
            <p:nvPr/>
          </p:nvSpPr>
          <p:spPr>
            <a:xfrm>
              <a:off x="742950" y="2457450"/>
              <a:ext cx="1438275" cy="6286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8AF148-6B6C-4913-A343-E080847E6FD5}"/>
                </a:ext>
              </a:extLst>
            </p:cNvPr>
            <p:cNvSpPr txBox="1"/>
            <p:nvPr/>
          </p:nvSpPr>
          <p:spPr>
            <a:xfrm>
              <a:off x="1081087" y="2640970"/>
              <a:ext cx="914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2"/>
                  </a:solidFill>
                </a:rPr>
                <a:t>식물선택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85E782E-7614-4F1E-8D77-29D06EBA1988}"/>
              </a:ext>
            </a:extLst>
          </p:cNvPr>
          <p:cNvGrpSpPr/>
          <p:nvPr/>
        </p:nvGrpSpPr>
        <p:grpSpPr>
          <a:xfrm>
            <a:off x="4158752" y="2981325"/>
            <a:ext cx="1438275" cy="628650"/>
            <a:chOff x="742950" y="2457450"/>
            <a:chExt cx="1438275" cy="628650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4487B0A-BC6B-4C23-8A3B-F9AB364626BD}"/>
                </a:ext>
              </a:extLst>
            </p:cNvPr>
            <p:cNvSpPr/>
            <p:nvPr/>
          </p:nvSpPr>
          <p:spPr>
            <a:xfrm>
              <a:off x="742950" y="2457450"/>
              <a:ext cx="1438275" cy="6286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AD27CD5-E55C-473E-9313-0851EE3184F6}"/>
                </a:ext>
              </a:extLst>
            </p:cNvPr>
            <p:cNvSpPr txBox="1"/>
            <p:nvPr/>
          </p:nvSpPr>
          <p:spPr>
            <a:xfrm>
              <a:off x="1004887" y="2640970"/>
              <a:ext cx="914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>
                  <a:solidFill>
                    <a:schemeClr val="tx2"/>
                  </a:solidFill>
                </a:rPr>
                <a:t>햇볕량</a:t>
              </a:r>
              <a:r>
                <a:rPr lang="ko-KR" altLang="en-US" sz="1100" dirty="0">
                  <a:solidFill>
                    <a:schemeClr val="tx2"/>
                  </a:solidFill>
                </a:rPr>
                <a:t> 조회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D1D4819-A042-47C9-BA9A-56E3CB73E9E1}"/>
              </a:ext>
            </a:extLst>
          </p:cNvPr>
          <p:cNvGrpSpPr/>
          <p:nvPr/>
        </p:nvGrpSpPr>
        <p:grpSpPr>
          <a:xfrm>
            <a:off x="5904754" y="2981325"/>
            <a:ext cx="1438275" cy="628650"/>
            <a:chOff x="742950" y="2457450"/>
            <a:chExt cx="1438275" cy="628650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13B0692-9959-45D8-9A3D-48F02F4B12C9}"/>
                </a:ext>
              </a:extLst>
            </p:cNvPr>
            <p:cNvSpPr/>
            <p:nvPr/>
          </p:nvSpPr>
          <p:spPr>
            <a:xfrm>
              <a:off x="742950" y="2457450"/>
              <a:ext cx="1438275" cy="6286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7970850-494B-494F-BB36-48DA9FEAA548}"/>
                </a:ext>
              </a:extLst>
            </p:cNvPr>
            <p:cNvSpPr txBox="1"/>
            <p:nvPr/>
          </p:nvSpPr>
          <p:spPr>
            <a:xfrm>
              <a:off x="1004887" y="2640970"/>
              <a:ext cx="914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>
                  <a:solidFill>
                    <a:schemeClr val="tx2"/>
                  </a:solidFill>
                </a:rPr>
                <a:t>햇볕량</a:t>
              </a:r>
              <a:r>
                <a:rPr lang="ko-KR" altLang="en-US" sz="1100" dirty="0">
                  <a:solidFill>
                    <a:schemeClr val="tx2"/>
                  </a:solidFill>
                </a:rPr>
                <a:t> 알림</a:t>
              </a:r>
              <a:endParaRPr lang="en-US" altLang="ko-KR" sz="11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80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View 4</a:t>
            </a:r>
            <a:r>
              <a:rPr lang="ko-KR" altLang="en-US" dirty="0"/>
              <a:t>단계</a:t>
            </a:r>
            <a:r>
              <a:rPr lang="en-GB" dirty="0"/>
              <a:t> (</a:t>
            </a:r>
            <a:r>
              <a:rPr lang="ko-KR" altLang="en-US" dirty="0"/>
              <a:t>기능</a:t>
            </a:r>
            <a:r>
              <a:rPr lang="en-US" altLang="ko-KR" dirty="0"/>
              <a:t>1)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5567" y="1603717"/>
            <a:ext cx="8956431" cy="476894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0" y="1603717"/>
            <a:ext cx="3235566" cy="47689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9"/>
          <p:cNvSpPr>
            <a:spLocks noEditPoints="1"/>
          </p:cNvSpPr>
          <p:nvPr/>
        </p:nvSpPr>
        <p:spPr bwMode="auto">
          <a:xfrm>
            <a:off x="727120" y="2099685"/>
            <a:ext cx="1781325" cy="1516532"/>
          </a:xfrm>
          <a:custGeom>
            <a:avLst/>
            <a:gdLst>
              <a:gd name="T0" fmla="*/ 47 w 91"/>
              <a:gd name="T1" fmla="*/ 59 h 77"/>
              <a:gd name="T2" fmla="*/ 59 w 91"/>
              <a:gd name="T3" fmla="*/ 42 h 77"/>
              <a:gd name="T4" fmla="*/ 72 w 91"/>
              <a:gd name="T5" fmla="*/ 49 h 77"/>
              <a:gd name="T6" fmla="*/ 91 w 91"/>
              <a:gd name="T7" fmla="*/ 49 h 77"/>
              <a:gd name="T8" fmla="*/ 91 w 91"/>
              <a:gd name="T9" fmla="*/ 46 h 77"/>
              <a:gd name="T10" fmla="*/ 73 w 91"/>
              <a:gd name="T11" fmla="*/ 46 h 77"/>
              <a:gd name="T12" fmla="*/ 58 w 91"/>
              <a:gd name="T13" fmla="*/ 37 h 77"/>
              <a:gd name="T14" fmla="*/ 49 w 91"/>
              <a:gd name="T15" fmla="*/ 51 h 77"/>
              <a:gd name="T16" fmla="*/ 39 w 91"/>
              <a:gd name="T17" fmla="*/ 17 h 77"/>
              <a:gd name="T18" fmla="*/ 33 w 91"/>
              <a:gd name="T19" fmla="*/ 54 h 77"/>
              <a:gd name="T20" fmla="*/ 26 w 91"/>
              <a:gd name="T21" fmla="*/ 34 h 77"/>
              <a:gd name="T22" fmla="*/ 20 w 91"/>
              <a:gd name="T23" fmla="*/ 46 h 77"/>
              <a:gd name="T24" fmla="*/ 8 w 91"/>
              <a:gd name="T25" fmla="*/ 46 h 77"/>
              <a:gd name="T26" fmla="*/ 8 w 91"/>
              <a:gd name="T27" fmla="*/ 15 h 77"/>
              <a:gd name="T28" fmla="*/ 6 w 91"/>
              <a:gd name="T29" fmla="*/ 15 h 77"/>
              <a:gd name="T30" fmla="*/ 6 w 91"/>
              <a:gd name="T31" fmla="*/ 68 h 77"/>
              <a:gd name="T32" fmla="*/ 0 w 91"/>
              <a:gd name="T33" fmla="*/ 68 h 77"/>
              <a:gd name="T34" fmla="*/ 0 w 91"/>
              <a:gd name="T35" fmla="*/ 70 h 77"/>
              <a:gd name="T36" fmla="*/ 6 w 91"/>
              <a:gd name="T37" fmla="*/ 70 h 77"/>
              <a:gd name="T38" fmla="*/ 6 w 91"/>
              <a:gd name="T39" fmla="*/ 77 h 77"/>
              <a:gd name="T40" fmla="*/ 8 w 91"/>
              <a:gd name="T41" fmla="*/ 77 h 77"/>
              <a:gd name="T42" fmla="*/ 8 w 91"/>
              <a:gd name="T43" fmla="*/ 70 h 77"/>
              <a:gd name="T44" fmla="*/ 91 w 91"/>
              <a:gd name="T45" fmla="*/ 70 h 77"/>
              <a:gd name="T46" fmla="*/ 91 w 91"/>
              <a:gd name="T47" fmla="*/ 68 h 77"/>
              <a:gd name="T48" fmla="*/ 35 w 91"/>
              <a:gd name="T49" fmla="*/ 68 h 77"/>
              <a:gd name="T50" fmla="*/ 40 w 91"/>
              <a:gd name="T51" fmla="*/ 34 h 77"/>
              <a:gd name="T52" fmla="*/ 47 w 91"/>
              <a:gd name="T53" fmla="*/ 59 h 77"/>
              <a:gd name="T54" fmla="*/ 8 w 91"/>
              <a:gd name="T55" fmla="*/ 68 h 77"/>
              <a:gd name="T56" fmla="*/ 8 w 91"/>
              <a:gd name="T57" fmla="*/ 49 h 77"/>
              <a:gd name="T58" fmla="*/ 22 w 91"/>
              <a:gd name="T59" fmla="*/ 49 h 77"/>
              <a:gd name="T60" fmla="*/ 25 w 91"/>
              <a:gd name="T61" fmla="*/ 43 h 77"/>
              <a:gd name="T62" fmla="*/ 34 w 91"/>
              <a:gd name="T63" fmla="*/ 68 h 77"/>
              <a:gd name="T64" fmla="*/ 8 w 91"/>
              <a:gd name="T65" fmla="*/ 68 h 77"/>
              <a:gd name="T66" fmla="*/ 70 w 91"/>
              <a:gd name="T67" fmla="*/ 26 h 77"/>
              <a:gd name="T68" fmla="*/ 75 w 91"/>
              <a:gd name="T69" fmla="*/ 8 h 77"/>
              <a:gd name="T70" fmla="*/ 57 w 91"/>
              <a:gd name="T71" fmla="*/ 4 h 77"/>
              <a:gd name="T72" fmla="*/ 53 w 91"/>
              <a:gd name="T73" fmla="*/ 21 h 77"/>
              <a:gd name="T74" fmla="*/ 70 w 91"/>
              <a:gd name="T75" fmla="*/ 26 h 77"/>
              <a:gd name="T76" fmla="*/ 59 w 91"/>
              <a:gd name="T77" fmla="*/ 6 h 77"/>
              <a:gd name="T78" fmla="*/ 73 w 91"/>
              <a:gd name="T79" fmla="*/ 10 h 77"/>
              <a:gd name="T80" fmla="*/ 69 w 91"/>
              <a:gd name="T81" fmla="*/ 24 h 77"/>
              <a:gd name="T82" fmla="*/ 55 w 91"/>
              <a:gd name="T83" fmla="*/ 20 h 77"/>
              <a:gd name="T84" fmla="*/ 59 w 91"/>
              <a:gd name="T85" fmla="*/ 6 h 77"/>
              <a:gd name="T86" fmla="*/ 74 w 91"/>
              <a:gd name="T87" fmla="*/ 25 h 77"/>
              <a:gd name="T88" fmla="*/ 78 w 91"/>
              <a:gd name="T89" fmla="*/ 33 h 77"/>
              <a:gd name="T90" fmla="*/ 72 w 91"/>
              <a:gd name="T91" fmla="*/ 36 h 77"/>
              <a:gd name="T92" fmla="*/ 68 w 91"/>
              <a:gd name="T93" fmla="*/ 29 h 77"/>
              <a:gd name="T94" fmla="*/ 74 w 91"/>
              <a:gd name="T95" fmla="*/ 25 h 77"/>
              <a:gd name="T96" fmla="*/ 73 w 91"/>
              <a:gd name="T97" fmla="*/ 37 h 77"/>
              <a:gd name="T98" fmla="*/ 79 w 91"/>
              <a:gd name="T99" fmla="*/ 34 h 77"/>
              <a:gd name="T100" fmla="*/ 77 w 91"/>
              <a:gd name="T101" fmla="*/ 38 h 77"/>
              <a:gd name="T102" fmla="*/ 73 w 91"/>
              <a:gd name="T103" fmla="*/ 37 h 77"/>
              <a:gd name="T104" fmla="*/ 73 w 91"/>
              <a:gd name="T105" fmla="*/ 37 h 77"/>
              <a:gd name="T106" fmla="*/ 73 w 91"/>
              <a:gd name="T107" fmla="*/ 3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" h="77">
                <a:moveTo>
                  <a:pt x="47" y="59"/>
                </a:moveTo>
                <a:cubicBezTo>
                  <a:pt x="59" y="42"/>
                  <a:pt x="59" y="42"/>
                  <a:pt x="59" y="42"/>
                </a:cubicBezTo>
                <a:cubicBezTo>
                  <a:pt x="72" y="49"/>
                  <a:pt x="72" y="49"/>
                  <a:pt x="72" y="49"/>
                </a:cubicBezTo>
                <a:cubicBezTo>
                  <a:pt x="91" y="49"/>
                  <a:pt x="91" y="49"/>
                  <a:pt x="91" y="49"/>
                </a:cubicBezTo>
                <a:cubicBezTo>
                  <a:pt x="91" y="46"/>
                  <a:pt x="91" y="46"/>
                  <a:pt x="91" y="46"/>
                </a:cubicBezTo>
                <a:cubicBezTo>
                  <a:pt x="73" y="46"/>
                  <a:pt x="73" y="46"/>
                  <a:pt x="73" y="46"/>
                </a:cubicBezTo>
                <a:cubicBezTo>
                  <a:pt x="58" y="37"/>
                  <a:pt x="58" y="37"/>
                  <a:pt x="58" y="37"/>
                </a:cubicBezTo>
                <a:cubicBezTo>
                  <a:pt x="49" y="51"/>
                  <a:pt x="49" y="51"/>
                  <a:pt x="49" y="51"/>
                </a:cubicBezTo>
                <a:cubicBezTo>
                  <a:pt x="39" y="17"/>
                  <a:pt x="39" y="17"/>
                  <a:pt x="39" y="17"/>
                </a:cubicBezTo>
                <a:cubicBezTo>
                  <a:pt x="33" y="54"/>
                  <a:pt x="33" y="54"/>
                  <a:pt x="33" y="54"/>
                </a:cubicBezTo>
                <a:cubicBezTo>
                  <a:pt x="26" y="34"/>
                  <a:pt x="26" y="34"/>
                  <a:pt x="26" y="34"/>
                </a:cubicBezTo>
                <a:cubicBezTo>
                  <a:pt x="20" y="46"/>
                  <a:pt x="20" y="46"/>
                  <a:pt x="20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8" y="15"/>
                  <a:pt x="8" y="15"/>
                  <a:pt x="8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68"/>
                  <a:pt x="6" y="68"/>
                  <a:pt x="6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0"/>
                  <a:pt x="0" y="70"/>
                  <a:pt x="0" y="70"/>
                </a:cubicBezTo>
                <a:cubicBezTo>
                  <a:pt x="6" y="70"/>
                  <a:pt x="6" y="70"/>
                  <a:pt x="6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8" y="77"/>
                  <a:pt x="8" y="77"/>
                  <a:pt x="8" y="77"/>
                </a:cubicBezTo>
                <a:cubicBezTo>
                  <a:pt x="8" y="70"/>
                  <a:pt x="8" y="70"/>
                  <a:pt x="8" y="70"/>
                </a:cubicBezTo>
                <a:cubicBezTo>
                  <a:pt x="91" y="70"/>
                  <a:pt x="91" y="70"/>
                  <a:pt x="91" y="70"/>
                </a:cubicBezTo>
                <a:cubicBezTo>
                  <a:pt x="91" y="68"/>
                  <a:pt x="91" y="68"/>
                  <a:pt x="91" y="68"/>
                </a:cubicBezTo>
                <a:cubicBezTo>
                  <a:pt x="35" y="68"/>
                  <a:pt x="35" y="68"/>
                  <a:pt x="35" y="68"/>
                </a:cubicBezTo>
                <a:cubicBezTo>
                  <a:pt x="40" y="34"/>
                  <a:pt x="40" y="34"/>
                  <a:pt x="40" y="34"/>
                </a:cubicBezTo>
                <a:lnTo>
                  <a:pt x="47" y="59"/>
                </a:lnTo>
                <a:close/>
                <a:moveTo>
                  <a:pt x="8" y="68"/>
                </a:moveTo>
                <a:cubicBezTo>
                  <a:pt x="8" y="49"/>
                  <a:pt x="8" y="49"/>
                  <a:pt x="8" y="49"/>
                </a:cubicBezTo>
                <a:cubicBezTo>
                  <a:pt x="22" y="49"/>
                  <a:pt x="22" y="49"/>
                  <a:pt x="22" y="49"/>
                </a:cubicBezTo>
                <a:cubicBezTo>
                  <a:pt x="25" y="43"/>
                  <a:pt x="25" y="43"/>
                  <a:pt x="25" y="43"/>
                </a:cubicBezTo>
                <a:cubicBezTo>
                  <a:pt x="34" y="68"/>
                  <a:pt x="34" y="68"/>
                  <a:pt x="34" y="68"/>
                </a:cubicBezTo>
                <a:lnTo>
                  <a:pt x="8" y="68"/>
                </a:lnTo>
                <a:close/>
                <a:moveTo>
                  <a:pt x="70" y="26"/>
                </a:moveTo>
                <a:cubicBezTo>
                  <a:pt x="77" y="23"/>
                  <a:pt x="79" y="15"/>
                  <a:pt x="75" y="8"/>
                </a:cubicBezTo>
                <a:cubicBezTo>
                  <a:pt x="72" y="2"/>
                  <a:pt x="64" y="0"/>
                  <a:pt x="57" y="4"/>
                </a:cubicBezTo>
                <a:cubicBezTo>
                  <a:pt x="51" y="7"/>
                  <a:pt x="49" y="15"/>
                  <a:pt x="53" y="21"/>
                </a:cubicBezTo>
                <a:cubicBezTo>
                  <a:pt x="56" y="28"/>
                  <a:pt x="64" y="30"/>
                  <a:pt x="70" y="26"/>
                </a:cubicBezTo>
                <a:close/>
                <a:moveTo>
                  <a:pt x="59" y="6"/>
                </a:moveTo>
                <a:cubicBezTo>
                  <a:pt x="64" y="3"/>
                  <a:pt x="70" y="4"/>
                  <a:pt x="73" y="10"/>
                </a:cubicBezTo>
                <a:cubicBezTo>
                  <a:pt x="76" y="15"/>
                  <a:pt x="75" y="21"/>
                  <a:pt x="69" y="24"/>
                </a:cubicBezTo>
                <a:cubicBezTo>
                  <a:pt x="64" y="27"/>
                  <a:pt x="58" y="26"/>
                  <a:pt x="55" y="20"/>
                </a:cubicBezTo>
                <a:cubicBezTo>
                  <a:pt x="52" y="15"/>
                  <a:pt x="53" y="9"/>
                  <a:pt x="59" y="6"/>
                </a:cubicBezTo>
                <a:close/>
                <a:moveTo>
                  <a:pt x="74" y="25"/>
                </a:moveTo>
                <a:cubicBezTo>
                  <a:pt x="78" y="33"/>
                  <a:pt x="78" y="33"/>
                  <a:pt x="78" y="33"/>
                </a:cubicBezTo>
                <a:cubicBezTo>
                  <a:pt x="72" y="36"/>
                  <a:pt x="72" y="36"/>
                  <a:pt x="72" y="36"/>
                </a:cubicBezTo>
                <a:cubicBezTo>
                  <a:pt x="68" y="29"/>
                  <a:pt x="68" y="29"/>
                  <a:pt x="68" y="29"/>
                </a:cubicBezTo>
                <a:lnTo>
                  <a:pt x="74" y="25"/>
                </a:lnTo>
                <a:close/>
                <a:moveTo>
                  <a:pt x="73" y="37"/>
                </a:moveTo>
                <a:cubicBezTo>
                  <a:pt x="79" y="34"/>
                  <a:pt x="79" y="34"/>
                  <a:pt x="79" y="34"/>
                </a:cubicBezTo>
                <a:cubicBezTo>
                  <a:pt x="79" y="35"/>
                  <a:pt x="79" y="37"/>
                  <a:pt x="77" y="38"/>
                </a:cubicBezTo>
                <a:cubicBezTo>
                  <a:pt x="76" y="39"/>
                  <a:pt x="74" y="39"/>
                  <a:pt x="73" y="37"/>
                </a:cubicBezTo>
                <a:close/>
                <a:moveTo>
                  <a:pt x="73" y="37"/>
                </a:moveTo>
                <a:cubicBezTo>
                  <a:pt x="73" y="37"/>
                  <a:pt x="73" y="37"/>
                  <a:pt x="73" y="37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A94F30BF-AAAC-475F-A174-098053004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131" y="1853959"/>
            <a:ext cx="6963769" cy="426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56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E8DAB-99B5-4BCA-ADD7-0EA9C54A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식물선택 </a:t>
            </a:r>
            <a:r>
              <a:rPr lang="ko-KR" altLang="en-US" dirty="0" err="1"/>
              <a:t>클래스다이어그램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93A95E-5D7E-44C3-8BAF-5BB08E09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4B0FDD38-D790-438B-BE29-327CC6F77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099" y="1739840"/>
            <a:ext cx="7887801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0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53">
      <a:dk1>
        <a:srgbClr val="5C5C5C"/>
      </a:dk1>
      <a:lt1>
        <a:srgbClr val="FFFFFF"/>
      </a:lt1>
      <a:dk2>
        <a:srgbClr val="3F3F3F"/>
      </a:dk2>
      <a:lt2>
        <a:srgbClr val="FCFCFC"/>
      </a:lt2>
      <a:accent1>
        <a:srgbClr val="7C5509"/>
      </a:accent1>
      <a:accent2>
        <a:srgbClr val="BA800E"/>
      </a:accent2>
      <a:accent3>
        <a:srgbClr val="EEA81D"/>
      </a:accent3>
      <a:accent4>
        <a:srgbClr val="F4CA77"/>
      </a:accent4>
      <a:accent5>
        <a:srgbClr val="F8DCA4"/>
      </a:accent5>
      <a:accent6>
        <a:srgbClr val="FBEDD1"/>
      </a:accent6>
      <a:hlink>
        <a:srgbClr val="0563C1"/>
      </a:hlink>
      <a:folHlink>
        <a:srgbClr val="954F72"/>
      </a:folHlink>
    </a:clrScheme>
    <a:fontScheme name="Custom 20">
      <a:majorFont>
        <a:latin typeface="Roboto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8575</TotalTime>
  <Words>579</Words>
  <Application>Microsoft Office PowerPoint</Application>
  <PresentationFormat>와이드스크린</PresentationFormat>
  <Paragraphs>138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Arial</vt:lpstr>
      <vt:lpstr>Bodoni MT Poster Compressed</vt:lpstr>
      <vt:lpstr>Calibri</vt:lpstr>
      <vt:lpstr>Calibri Light</vt:lpstr>
      <vt:lpstr>Roboto</vt:lpstr>
      <vt:lpstr>Office Theme</vt:lpstr>
      <vt:lpstr>PowerPoint 프레젠테이션</vt:lpstr>
      <vt:lpstr>Introduction</vt:lpstr>
      <vt:lpstr>Why We Do?</vt:lpstr>
      <vt:lpstr>간트 차트</vt:lpstr>
      <vt:lpstr>기능1</vt:lpstr>
      <vt:lpstr>Use Case View 2단계 (기능1)</vt:lpstr>
      <vt:lpstr>Use Case View 3단계 (기능1)</vt:lpstr>
      <vt:lpstr>Use Case View 4단계 (기능1)</vt:lpstr>
      <vt:lpstr>식물선택 클래스다이어그램</vt:lpstr>
      <vt:lpstr>햇볕량알림 클래스다이어그램</vt:lpstr>
      <vt:lpstr>기능2</vt:lpstr>
      <vt:lpstr>Use Case View 2단계 (기능2)</vt:lpstr>
      <vt:lpstr>Use Case View 3단계 (기능2)</vt:lpstr>
      <vt:lpstr>Use Case View 4단계(기능2)</vt:lpstr>
      <vt:lpstr>습도조회 클래스다이어그램</vt:lpstr>
      <vt:lpstr>기능3</vt:lpstr>
      <vt:lpstr>Use Case View 2단계 (기능3)</vt:lpstr>
      <vt:lpstr>Use Case View 3단계 (기능3)</vt:lpstr>
      <vt:lpstr>Use Case View 4단계(기능3)</vt:lpstr>
      <vt:lpstr>모임개설신청 클래스다이어그램</vt:lpstr>
      <vt:lpstr>노하우등록 클래스다이어그램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Thanh Binh</dc:creator>
  <cp:lastModifiedBy>ansungho</cp:lastModifiedBy>
  <cp:revision>180</cp:revision>
  <dcterms:created xsi:type="dcterms:W3CDTF">2015-06-28T07:42:02Z</dcterms:created>
  <dcterms:modified xsi:type="dcterms:W3CDTF">2020-05-28T01:28:03Z</dcterms:modified>
</cp:coreProperties>
</file>