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7B4260-90F9-4278-A123-027B00AAF589}">
  <a:tblStyle styleId="{F87B4260-90F9-4278-A123-027B00AAF5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51a7fe2b6_1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51a7fe2b6_1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51a7fe2b6_1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51a7fe2b6_1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51a7fe2b6_1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f51a7fe2b6_1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531f3ebc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531f3ebc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531f3ebc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531f3ebc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51a7fe2b6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51a7fe2b6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52a07a4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52a07a4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51a7fe2b6_1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51a7fe2b6_1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Blue whale 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6750" y="428375"/>
            <a:ext cx="2217949" cy="2217949"/>
          </a:xfrm>
          <a:prstGeom prst="rect">
            <a:avLst/>
          </a:prstGeom>
          <a:noFill/>
          <a:ln>
            <a:noFill/>
          </a:ln>
          <a:effectLst>
            <a:reflection blurRad="0" dir="5400000" dist="104775" endA="0" endPos="30000" fadeDir="5400012" kx="0" rotWithShape="0" algn="bl" stA="61000" stPos="0" sy="-100000" ky="0"/>
          </a:effectLst>
        </p:spPr>
      </p:pic>
      <p:sp>
        <p:nvSpPr>
          <p:cNvPr id="66" name="Google Shape;66;p13"/>
          <p:cNvSpPr/>
          <p:nvPr/>
        </p:nvSpPr>
        <p:spPr>
          <a:xfrm>
            <a:off x="5829725" y="2678688"/>
            <a:ext cx="3312000" cy="338400"/>
          </a:xfrm>
          <a:prstGeom prst="doubleWave">
            <a:avLst>
              <a:gd fmla="val 6250" name="adj1"/>
              <a:gd fmla="val 3336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Гипотеза</a:t>
            </a:r>
            <a:endParaRPr/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У дайверов возникают проблемы с поиском напарника для погружения</a:t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4132" y="0"/>
            <a:ext cx="561381" cy="561375"/>
          </a:xfrm>
          <a:prstGeom prst="rect">
            <a:avLst/>
          </a:prstGeom>
          <a:noFill/>
          <a:ln>
            <a:noFill/>
          </a:ln>
          <a:effectLst>
            <a:reflection blurRad="0" dir="5400000" dist="104775" endA="0" endPos="30000" fadeDir="5400012" kx="0" rotWithShape="0" algn="bl" stA="61000" stPos="0" sy="-100000" ky="0"/>
          </a:effectLst>
        </p:spPr>
      </p:pic>
      <p:sp>
        <p:nvSpPr>
          <p:cNvPr id="75" name="Google Shape;75;p14"/>
          <p:cNvSpPr/>
          <p:nvPr/>
        </p:nvSpPr>
        <p:spPr>
          <a:xfrm>
            <a:off x="8305675" y="569566"/>
            <a:ext cx="838500" cy="85800"/>
          </a:xfrm>
          <a:prstGeom prst="doubleWave">
            <a:avLst>
              <a:gd fmla="val 6250" name="adj1"/>
              <a:gd fmla="val 3336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Какую проблему решаем?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У более 50% дайверов периодически возникает необходимость поиска напарника для погружений 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4132" y="0"/>
            <a:ext cx="561381" cy="561375"/>
          </a:xfrm>
          <a:prstGeom prst="rect">
            <a:avLst/>
          </a:prstGeom>
          <a:noFill/>
          <a:ln>
            <a:noFill/>
          </a:ln>
          <a:effectLst>
            <a:reflection blurRad="0" dir="5400000" dist="104775" endA="0" endPos="30000" fadeDir="5400012" kx="0" rotWithShape="0" algn="bl" stA="61000" stPos="0" sy="-100000" ky="0"/>
          </a:effectLst>
        </p:spPr>
      </p:pic>
      <p:sp>
        <p:nvSpPr>
          <p:cNvPr id="83" name="Google Shape;83;p15"/>
          <p:cNvSpPr/>
          <p:nvPr/>
        </p:nvSpPr>
        <p:spPr>
          <a:xfrm>
            <a:off x="8305675" y="569566"/>
            <a:ext cx="838500" cy="85800"/>
          </a:xfrm>
          <a:prstGeom prst="doubleWave">
            <a:avLst>
              <a:gd fmla="val 6250" name="adj1"/>
              <a:gd fmla="val 3336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8300" y="807766"/>
            <a:ext cx="5643300" cy="3532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87900" y="555600"/>
            <a:ext cx="3060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Целевая аудитория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87900" y="1594025"/>
            <a:ext cx="51105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18-45 лет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Средний достаток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Увлекаются дайвингом и имеют сертификат PADI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" sz="1400"/>
              <a:t>Не имеют постоянной команды и/или ищут новые знакомства</a:t>
            </a:r>
            <a:endParaRPr sz="14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475" y="152400"/>
            <a:ext cx="362572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4132" y="0"/>
            <a:ext cx="561381" cy="561375"/>
          </a:xfrm>
          <a:prstGeom prst="rect">
            <a:avLst/>
          </a:prstGeom>
          <a:noFill/>
          <a:ln>
            <a:noFill/>
          </a:ln>
          <a:effectLst>
            <a:reflection blurRad="0" dir="5400000" dist="104775" endA="0" endPos="30000" fadeDir="5400012" kx="0" rotWithShape="0" algn="bl" stA="61000" stPos="0" sy="-100000" ky="0"/>
          </a:effectLst>
        </p:spPr>
      </p:pic>
      <p:sp>
        <p:nvSpPr>
          <p:cNvPr id="93" name="Google Shape;93;p16"/>
          <p:cNvSpPr/>
          <p:nvPr/>
        </p:nvSpPr>
        <p:spPr>
          <a:xfrm>
            <a:off x="8305675" y="569566"/>
            <a:ext cx="838500" cy="85800"/>
          </a:xfrm>
          <a:prstGeom prst="doubleWave">
            <a:avLst>
              <a:gd fmla="val 6250" name="adj1"/>
              <a:gd fmla="val 3336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19825" y="1899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рынка</a:t>
            </a:r>
            <a:endParaRPr/>
          </a:p>
        </p:txBody>
      </p:sp>
      <p:graphicFrame>
        <p:nvGraphicFramePr>
          <p:cNvPr id="99" name="Google Shape;99;p17"/>
          <p:cNvGraphicFramePr/>
          <p:nvPr/>
        </p:nvGraphicFramePr>
        <p:xfrm>
          <a:off x="394200" y="110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{F87B4260-90F9-4278-A123-027B00AAF589}</a:tableStyleId>
              </a:tblPr>
              <a:tblGrid>
                <a:gridCol w="2647500"/>
                <a:gridCol w="1450350"/>
                <a:gridCol w="1480925"/>
                <a:gridCol w="1385225"/>
                <a:gridCol w="13916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Параметр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Группы вконтакте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Частные клубы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dive.site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Blue whale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Поиск партнера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Список мест</a:t>
                      </a:r>
                      <a:r>
                        <a:rPr lang="ru">
                          <a:solidFill>
                            <a:schemeClr val="dk1"/>
                          </a:solidFill>
                        </a:rPr>
                        <a:t> для погружения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-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+/-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Возможность предложить место для погружения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Фильтрация потенциальных партнеров и мест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Отслеживание профиля пользователя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+/-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+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4132" y="0"/>
            <a:ext cx="561381" cy="561375"/>
          </a:xfrm>
          <a:prstGeom prst="rect">
            <a:avLst/>
          </a:prstGeom>
          <a:noFill/>
          <a:ln>
            <a:noFill/>
          </a:ln>
          <a:effectLst>
            <a:reflection blurRad="0" dir="5400000" dist="104775" endA="0" endPos="30000" fadeDir="5400012" kx="0" rotWithShape="0" algn="bl" stA="61000" stPos="0" sy="-100000" ky="0"/>
          </a:effectLst>
        </p:spPr>
      </p:pic>
      <p:sp>
        <p:nvSpPr>
          <p:cNvPr id="101" name="Google Shape;101;p17"/>
          <p:cNvSpPr/>
          <p:nvPr/>
        </p:nvSpPr>
        <p:spPr>
          <a:xfrm>
            <a:off x="8305675" y="569566"/>
            <a:ext cx="838500" cy="85800"/>
          </a:xfrm>
          <a:prstGeom prst="doubleWave">
            <a:avLst>
              <a:gd fmla="val 6250" name="adj1"/>
              <a:gd fmla="val 3336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Blue Whale?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Возможность удобного выбора подходящего партнёра для комфортного и безопасного дайвинга: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подбор напарников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поиск интересных мест для погружений</a:t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4132" y="0"/>
            <a:ext cx="561381" cy="561375"/>
          </a:xfrm>
          <a:prstGeom prst="rect">
            <a:avLst/>
          </a:prstGeom>
          <a:noFill/>
          <a:ln>
            <a:noFill/>
          </a:ln>
          <a:effectLst>
            <a:reflection blurRad="0" dir="5400000" dist="104775" endA="0" endPos="30000" fadeDir="5400012" kx="0" rotWithShape="0" algn="bl" stA="61000" stPos="0" sy="-100000" ky="0"/>
          </a:effectLst>
        </p:spPr>
      </p:pic>
      <p:sp>
        <p:nvSpPr>
          <p:cNvPr id="109" name="Google Shape;109;p18"/>
          <p:cNvSpPr/>
          <p:nvPr/>
        </p:nvSpPr>
        <p:spPr>
          <a:xfrm>
            <a:off x="8305675" y="569566"/>
            <a:ext cx="838500" cy="85800"/>
          </a:xfrm>
          <a:prstGeom prst="doubleWave">
            <a:avLst>
              <a:gd fmla="val 6250" name="adj1"/>
              <a:gd fmla="val 3336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0600" y="2263425"/>
            <a:ext cx="2590799" cy="259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100" y="3833125"/>
            <a:ext cx="1021100" cy="10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развития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1229775" y="2089275"/>
            <a:ext cx="32265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ru" sz="1675"/>
              <a:t>Р</a:t>
            </a:r>
            <a:r>
              <a:rPr lang="ru" sz="1675"/>
              <a:t>еализация основной функциональности</a:t>
            </a:r>
            <a:endParaRPr sz="1675"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5169200" y="1885575"/>
            <a:ext cx="32265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/>
              <a:t>Интеграция с социальными сетями и туристическими сервисами</a:t>
            </a:r>
            <a:endParaRPr sz="16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650"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5169175" y="3002325"/>
            <a:ext cx="32265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/>
              <a:t>Выход на международный уровень</a:t>
            </a:r>
            <a:endParaRPr sz="16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650"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993" y="2195439"/>
            <a:ext cx="454051" cy="45406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1229775" y="3002325"/>
            <a:ext cx="32265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/>
              <a:t>Добавление популярных мест с рейтинговыми оценками</a:t>
            </a:r>
            <a:endParaRPr sz="16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650"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763" y="3074587"/>
            <a:ext cx="604925" cy="6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8" y="2195450"/>
            <a:ext cx="454051" cy="45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5700" y="3150025"/>
            <a:ext cx="454051" cy="45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60305" y="3679525"/>
            <a:ext cx="3616150" cy="18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44132" y="0"/>
            <a:ext cx="561381" cy="561375"/>
          </a:xfrm>
          <a:prstGeom prst="rect">
            <a:avLst/>
          </a:prstGeom>
          <a:noFill/>
          <a:ln>
            <a:noFill/>
          </a:ln>
          <a:effectLst>
            <a:reflection blurRad="0" dir="5400000" dist="104775" endA="0" endPos="30000" fadeDir="5400012" kx="0" rotWithShape="0" algn="bl" stA="61000" stPos="0" sy="-100000" ky="0"/>
          </a:effectLst>
        </p:spPr>
      </p:pic>
      <p:sp>
        <p:nvSpPr>
          <p:cNvPr id="127" name="Google Shape;127;p19"/>
          <p:cNvSpPr/>
          <p:nvPr/>
        </p:nvSpPr>
        <p:spPr>
          <a:xfrm>
            <a:off x="8305675" y="569566"/>
            <a:ext cx="838500" cy="85800"/>
          </a:xfrm>
          <a:prstGeom prst="doubleWave">
            <a:avLst>
              <a:gd fmla="val 6250" name="adj1"/>
              <a:gd fmla="val 3336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Денежки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87900" y="1707950"/>
            <a:ext cx="2808000" cy="268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 дохода: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Партнерские соглашения и контекстная реклама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Премиум подписка, раскрывающая доп. функционал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Рассматривается неоплачиваемая разработка с возможностью поддержки на добровольной основе (Краудфандинг, донаты)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480350" y="1707950"/>
            <a:ext cx="2808000" cy="19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Расходы</a:t>
            </a:r>
            <a:r>
              <a:rPr lang="ru"/>
              <a:t>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Инструменты разработки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Продвижение продукта в медиапространстве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Аренда серверов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/>
              <a:t>Корпоративы 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675" y="158950"/>
            <a:ext cx="1549000" cy="154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9875" y="704550"/>
            <a:ext cx="1549000" cy="154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4132" y="0"/>
            <a:ext cx="561381" cy="561375"/>
          </a:xfrm>
          <a:prstGeom prst="rect">
            <a:avLst/>
          </a:prstGeom>
          <a:noFill/>
          <a:ln>
            <a:noFill/>
          </a:ln>
          <a:effectLst>
            <a:reflection blurRad="0" dir="5400000" dist="104775" endA="0" endPos="30000" fadeDir="5400012" kx="0" rotWithShape="0" algn="bl" stA="61000" stPos="0" sy="-100000" ky="0"/>
          </a:effectLst>
        </p:spPr>
      </p:pic>
      <p:sp>
        <p:nvSpPr>
          <p:cNvPr id="138" name="Google Shape;138;p20"/>
          <p:cNvSpPr/>
          <p:nvPr/>
        </p:nvSpPr>
        <p:spPr>
          <a:xfrm>
            <a:off x="8305675" y="569566"/>
            <a:ext cx="838500" cy="85800"/>
          </a:xfrm>
          <a:prstGeom prst="doubleWave">
            <a:avLst>
              <a:gd fmla="val 6250" name="adj1"/>
              <a:gd fmla="val 3336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2424" y="3031100"/>
            <a:ext cx="2993100" cy="2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Иванов Дмитрий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Будкин Григорий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Мирзоян Сергей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Доманов Константин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Сушина Анастасия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4132" y="0"/>
            <a:ext cx="561381" cy="561375"/>
          </a:xfrm>
          <a:prstGeom prst="rect">
            <a:avLst/>
          </a:prstGeom>
          <a:noFill/>
          <a:ln>
            <a:noFill/>
          </a:ln>
          <a:effectLst>
            <a:reflection blurRad="0" dir="5400000" dist="104775" endA="0" endPos="30000" fadeDir="5400012" kx="0" rotWithShape="0" algn="bl" stA="61000" stPos="0" sy="-100000" ky="0"/>
          </a:effectLst>
        </p:spPr>
      </p:pic>
      <p:sp>
        <p:nvSpPr>
          <p:cNvPr id="147" name="Google Shape;147;p21"/>
          <p:cNvSpPr/>
          <p:nvPr/>
        </p:nvSpPr>
        <p:spPr>
          <a:xfrm>
            <a:off x="8305675" y="569566"/>
            <a:ext cx="838500" cy="85800"/>
          </a:xfrm>
          <a:prstGeom prst="doubleWave">
            <a:avLst>
              <a:gd fmla="val 6250" name="adj1"/>
              <a:gd fmla="val 3336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