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c2b2bf13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c2b2bf13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2b2bf13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c2b2bf13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c2b2bf13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c2b2bf13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c2b2bf138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c2b2bf13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2b2bf13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c2b2bf13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c2b2bf13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c2b2bf13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c2b2bf13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c2b2bf13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c2b2bf13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c2b2bf13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c2b2bf13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c2b2bf13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c2b2bf13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c2b2bf13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c2b2bf138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c2b2bf13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c2b2bf13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c2b2bf13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1864575"/>
            <a:ext cx="85206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>
                <a:latin typeface="Times New Roman"/>
                <a:ea typeface="Times New Roman"/>
                <a:cs typeface="Times New Roman"/>
                <a:sym typeface="Times New Roman"/>
              </a:rPr>
              <a:t>Межотраслевые комплексы.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>
                <a:latin typeface="Times New Roman"/>
                <a:ea typeface="Times New Roman"/>
                <a:cs typeface="Times New Roman"/>
                <a:sym typeface="Times New Roman"/>
              </a:rPr>
              <a:t>Машиностроительный комплекс. Инфраструктурный комплекс. Транспортный комплекс. Научный комплекс. </a:t>
            </a:r>
            <a:endParaRPr sz="4300"/>
          </a:p>
        </p:txBody>
      </p:sp>
      <p:sp>
        <p:nvSpPr>
          <p:cNvPr id="129" name="Google Shape;129;p13"/>
          <p:cNvSpPr txBox="1"/>
          <p:nvPr/>
        </p:nvSpPr>
        <p:spPr>
          <a:xfrm>
            <a:off x="6008775" y="4028375"/>
            <a:ext cx="31353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Группа: ИУ7-71б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Студентка: Сушина А.Д.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Преподаватель: Герцик Ю.Г.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819150" y="253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Грузооборот РФ</a:t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600" y="855850"/>
            <a:ext cx="6160801" cy="402944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819150" y="240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Пассажирооборот РФ</a:t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925" y="778050"/>
            <a:ext cx="6327575" cy="41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819150" y="240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Научный комплекс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920000" y="98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/>
              <a:t> Научный комплекс</a:t>
            </a:r>
            <a:r>
              <a:rPr lang="ru" sz="1600"/>
              <a:t> – это совокупность отраслей экономики, создающих новые технологии и знания.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8" name="Google Shape;218;p24"/>
          <p:cNvSpPr/>
          <p:nvPr/>
        </p:nvSpPr>
        <p:spPr>
          <a:xfrm>
            <a:off x="3626125" y="2975150"/>
            <a:ext cx="1916100" cy="66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Научный комплекс</a:t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1483075" y="2307050"/>
            <a:ext cx="1916100" cy="66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Вузовский сектор</a:t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4699950" y="1997050"/>
            <a:ext cx="1916100" cy="66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Академический</a:t>
            </a:r>
            <a:r>
              <a:rPr lang="ru"/>
              <a:t> сектор</a:t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6125600" y="2975150"/>
            <a:ext cx="1916100" cy="66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Отраслевой</a:t>
            </a:r>
            <a:r>
              <a:rPr lang="ru"/>
              <a:t> сектор</a:t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4572000" y="4066725"/>
            <a:ext cx="1751400" cy="66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Заводской</a:t>
            </a:r>
            <a:r>
              <a:rPr lang="ru"/>
              <a:t> сектор</a:t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1223875" y="3794525"/>
            <a:ext cx="2175300" cy="66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Предпринимательский сектор</a:t>
            </a:r>
            <a:endParaRPr/>
          </a:p>
        </p:txBody>
      </p:sp>
      <p:cxnSp>
        <p:nvCxnSpPr>
          <p:cNvPr id="224" name="Google Shape;224;p24"/>
          <p:cNvCxnSpPr>
            <a:endCxn id="219" idx="3"/>
          </p:cNvCxnSpPr>
          <p:nvPr/>
        </p:nvCxnSpPr>
        <p:spPr>
          <a:xfrm rot="10800000">
            <a:off x="3399175" y="2641100"/>
            <a:ext cx="4917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4"/>
          <p:cNvCxnSpPr>
            <a:stCxn id="218" idx="0"/>
            <a:endCxn id="220" idx="2"/>
          </p:cNvCxnSpPr>
          <p:nvPr/>
        </p:nvCxnSpPr>
        <p:spPr>
          <a:xfrm flipH="1" rot="10800000">
            <a:off x="4584175" y="2665250"/>
            <a:ext cx="107370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4"/>
          <p:cNvCxnSpPr>
            <a:stCxn id="218" idx="3"/>
            <a:endCxn id="221" idx="1"/>
          </p:cNvCxnSpPr>
          <p:nvPr/>
        </p:nvCxnSpPr>
        <p:spPr>
          <a:xfrm>
            <a:off x="5542225" y="3309200"/>
            <a:ext cx="58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4"/>
          <p:cNvCxnSpPr>
            <a:stCxn id="218" idx="2"/>
            <a:endCxn id="222" idx="0"/>
          </p:cNvCxnSpPr>
          <p:nvPr/>
        </p:nvCxnSpPr>
        <p:spPr>
          <a:xfrm>
            <a:off x="4584175" y="3643250"/>
            <a:ext cx="863400" cy="4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4"/>
          <p:cNvCxnSpPr>
            <a:stCxn id="218" idx="1"/>
            <a:endCxn id="223" idx="0"/>
          </p:cNvCxnSpPr>
          <p:nvPr/>
        </p:nvCxnSpPr>
        <p:spPr>
          <a:xfrm flipH="1">
            <a:off x="2311525" y="3309200"/>
            <a:ext cx="13146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819150" y="568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819150" y="1632000"/>
            <a:ext cx="7505700" cy="18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Межотраслевые комплексы являются элементами организации экономики и могут служить действенным механизмом экономического развития территории и отраслей.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России многие производственные комплексы относятся к межотраслевому типу.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4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Межотраслевые комплексы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/>
              <a:t> Межотраслевой комплекс</a:t>
            </a:r>
            <a:r>
              <a:rPr lang="ru" sz="2000"/>
              <a:t> представляет собой объединение отраслей, осуществляющих взаимообусловленную деятельность в рамках национальной экономики.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429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межотраслевые комплексы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86" y="1109350"/>
            <a:ext cx="6890625" cy="35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416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межотраслевых комплексов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3096650" y="1474675"/>
            <a:ext cx="2697900" cy="81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Межотраслевые комплексы </a:t>
            </a:r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 flipH="1">
            <a:off x="3021025" y="2294100"/>
            <a:ext cx="579900" cy="4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6"/>
          <p:cNvCxnSpPr/>
          <p:nvPr/>
        </p:nvCxnSpPr>
        <p:spPr>
          <a:xfrm>
            <a:off x="5025475" y="2294100"/>
            <a:ext cx="693300" cy="4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6"/>
          <p:cNvSpPr/>
          <p:nvPr/>
        </p:nvSpPr>
        <p:spPr>
          <a:xfrm>
            <a:off x="2113325" y="2735525"/>
            <a:ext cx="1601100" cy="3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Целевые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4900500" y="2735525"/>
            <a:ext cx="1763700" cy="3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Функциональные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1609050" y="2962550"/>
            <a:ext cx="26979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машиностроительный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топливно-энергетический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агропромышленный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минерально-сырьевой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транспортный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4672850" y="2962550"/>
            <a:ext cx="25707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инвестиционный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научно-технический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инфраструктурный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19150" y="404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Машиностроительный комплекс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819150" y="1730250"/>
            <a:ext cx="7505700" cy="16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/>
              <a:t> </a:t>
            </a:r>
            <a:r>
              <a:rPr b="1" lang="ru" sz="1800"/>
              <a:t>Машиностроительный комплекс </a:t>
            </a:r>
            <a:r>
              <a:rPr lang="ru" sz="1800"/>
              <a:t>представляет собой совокупность отраслей машиностроения, металлообработки и ремонтного производства, органически связанных в единый процесс воспроизводства орудий труда, и является наиболее многопрофильным сектором.</a:t>
            </a:r>
            <a:endParaRPr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480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отрасли машиностроения 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819150" y="1562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Тяжелое и энергетическое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Станкостроение.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Транспортное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Сельскохозяйственное машиностроение и тракторостроение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Машиностроение для легкой и пищевой промышленности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Точное машиностроение </a:t>
            </a:r>
            <a:endParaRPr sz="1800"/>
          </a:p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19150" y="467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Инфраструктурный комплекс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819150" y="1190700"/>
            <a:ext cx="7505700" cy="27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800"/>
              <a:t>Инфраструктура</a:t>
            </a:r>
            <a:r>
              <a:rPr lang="ru" sz="1800"/>
              <a:t> — совокупность сооружений, зданий, систем и служб, обеспечивающих условия для нормальной работы различных отраслей экономики и жизни населения.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800"/>
              <a:t>Инфраструктурный комплекс</a:t>
            </a:r>
            <a:r>
              <a:rPr lang="ru" sz="1800"/>
              <a:t> – это совокупность отраслей и видов деятельности, создающих необходимые условия для функционирования базовых отраслей материального производства и обеспечивающих благоприятные условия жизни населения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19150" y="216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инфраструктурного комплекса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084050" y="1171325"/>
            <a:ext cx="2811300" cy="529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Инфраструктурный комплекс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916825" y="1942500"/>
            <a:ext cx="2811300" cy="529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Коммуникативная система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5040300" y="1942500"/>
            <a:ext cx="2811300" cy="529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Сфера обслуживания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953525" y="2622175"/>
            <a:ext cx="25338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ru" sz="1600">
                <a:latin typeface="Calibri"/>
                <a:ea typeface="Calibri"/>
                <a:cs typeface="Calibri"/>
                <a:sym typeface="Calibri"/>
              </a:rPr>
              <a:t>транспорт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ru" sz="1600">
                <a:latin typeface="Calibri"/>
                <a:ea typeface="Calibri"/>
                <a:cs typeface="Calibri"/>
                <a:sym typeface="Calibri"/>
              </a:rPr>
              <a:t>связь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4914225" y="2402125"/>
            <a:ext cx="35148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торговля и общественное питание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бытовое обслуживание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ЖКХ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культура и искусство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наука и образование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здравоохранение и физкультура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социальное обеспечение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финансово-кредитная сфера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государственное управление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20"/>
          <p:cNvCxnSpPr>
            <a:endCxn id="184" idx="0"/>
          </p:cNvCxnSpPr>
          <p:nvPr/>
        </p:nvCxnSpPr>
        <p:spPr>
          <a:xfrm flipH="1">
            <a:off x="2322475" y="1436100"/>
            <a:ext cx="7617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0"/>
          <p:cNvCxnSpPr>
            <a:stCxn id="183" idx="3"/>
            <a:endCxn id="185" idx="0"/>
          </p:cNvCxnSpPr>
          <p:nvPr/>
        </p:nvCxnSpPr>
        <p:spPr>
          <a:xfrm>
            <a:off x="5895350" y="1436075"/>
            <a:ext cx="5505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819150" y="391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Транспортный комплекс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819150" y="1077300"/>
            <a:ext cx="7505700" cy="29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/>
              <a:t>Транспортная система</a:t>
            </a:r>
            <a:r>
              <a:rPr lang="ru" sz="1600"/>
              <a:t> — совокупность всех видов транспорта, объединённых между собой транспортными узлами, т. е. пунктами, в которых сходятся несколько видов транспорта и осуществляется обмен грузов между ними.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/>
              <a:t> Грузооборот </a:t>
            </a:r>
            <a:r>
              <a:rPr lang="ru" sz="1600"/>
              <a:t>(т • км) — произведение количества перевезённого груза (т) на дальность его перевозки (км).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/>
              <a:t>Пассажирооборот</a:t>
            </a:r>
            <a:r>
              <a:rPr lang="ru" sz="1600"/>
              <a:t> – показатель отражения объёма перевоза пассажиров в </a:t>
            </a:r>
            <a:r>
              <a:rPr i="1" lang="ru" sz="1600"/>
              <a:t>пассажирокилометрах</a:t>
            </a:r>
            <a:r>
              <a:rPr lang="ru" sz="1600"/>
              <a:t>, который исчисляется как произведение количества пассажиров на расстояние перевозки по каждому виду транспорта.  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