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6"/>
  </p:notesMasterIdLst>
  <p:sldIdLst>
    <p:sldId id="1787" r:id="rId6"/>
    <p:sldId id="1796" r:id="rId7"/>
    <p:sldId id="1788" r:id="rId8"/>
    <p:sldId id="1789" r:id="rId9"/>
    <p:sldId id="1791" r:id="rId10"/>
    <p:sldId id="1790" r:id="rId11"/>
    <p:sldId id="1793" r:id="rId12"/>
    <p:sldId id="1797" r:id="rId13"/>
    <p:sldId id="1795" r:id="rId14"/>
    <p:sldId id="45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68E04E0-6AA5-5C68-0165-DADE103BECC4}" name="Diakun, Nate" initials="DN" userId="S::ndiakun@deloitte.com::67767802-98b3-4dd8-84ae-8c18dc1f42b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7D83A-C5AC-A33C-AF45-8612FCB1C34F}" v="36" dt="2024-06-26T22:21:10.907"/>
    <p1510:client id="{7084249A-F481-124F-A044-020E89CE5420}" v="1" dt="2024-06-27T22:16:18.227"/>
    <p1510:client id="{C5C4D972-DFFD-4718-816F-7834CAFFBD3D}" v="14" dt="2024-06-26T20:19:13.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4A4F-77D2-48DB-9BAF-A408DF803E1A}"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36525-CC51-435E-8155-6A4F3CBAEC88}" type="slidenum">
              <a:rPr lang="en-US" smtClean="0"/>
              <a:t>‹#›</a:t>
            </a:fld>
            <a:endParaRPr lang="en-US"/>
          </a:p>
        </p:txBody>
      </p:sp>
    </p:spTree>
    <p:extLst>
      <p:ext uri="{BB962C8B-B14F-4D97-AF65-F5344CB8AC3E}">
        <p14:creationId xmlns:p14="http://schemas.microsoft.com/office/powerpoint/2010/main" val="421543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rtl="0">
              <a:buFont typeface="+mj-lt"/>
              <a:buAutoNum type="arabicPeriod"/>
            </a:pPr>
            <a:r>
              <a:rPr lang="en-US" strike="sngStrike">
                <a:effectLst/>
              </a:rPr>
              <a:t>corrected numbers</a:t>
            </a:r>
          </a:p>
          <a:p>
            <a:pPr marL="228600" indent="-228600" rtl="0">
              <a:buFont typeface="+mj-lt"/>
              <a:buAutoNum type="arabicPeriod"/>
            </a:pPr>
            <a:r>
              <a:rPr lang="en-US" strike="sngStrike"/>
              <a:t>title slide</a:t>
            </a:r>
          </a:p>
          <a:p>
            <a:pPr marL="228600" indent="-228600" rtl="0">
              <a:buFont typeface="+mj-lt"/>
              <a:buAutoNum type="arabicPeriod"/>
            </a:pPr>
            <a:r>
              <a:rPr lang="en-US" strike="sngStrike"/>
              <a:t>slide with prioritized use cases 1-4 (summary view)</a:t>
            </a:r>
          </a:p>
          <a:p>
            <a:pPr marL="228600" indent="-228600" rtl="0">
              <a:buFont typeface="+mj-lt"/>
              <a:buAutoNum type="arabicPeriod"/>
            </a:pPr>
            <a:r>
              <a:rPr lang="en-US"/>
              <a:t>detailed slides explaining use case priority level, milestones, and milestone prioritization for use cases 1-4</a:t>
            </a:r>
          </a:p>
          <a:p>
            <a:pPr marL="685800" lvl="1" indent="-228600" rtl="0">
              <a:buFont typeface="+mj-lt"/>
              <a:buAutoNum type="arabicPeriod"/>
            </a:pPr>
            <a:r>
              <a:rPr lang="en-US"/>
              <a:t>more polished slide format</a:t>
            </a:r>
          </a:p>
          <a:p>
            <a:pPr marL="228600" indent="-228600" rtl="0">
              <a:buFont typeface="+mj-lt"/>
              <a:buAutoNum type="arabicPeriod"/>
            </a:pPr>
            <a:r>
              <a:rPr lang="en-US"/>
              <a:t>slide listing additional (deprioritized) use cases 5-27 including use case priority level (but no milestones)</a:t>
            </a:r>
          </a:p>
          <a:p>
            <a:pPr marL="228600" indent="-228600" rtl="0">
              <a:buFont typeface="+mj-lt"/>
              <a:buAutoNum type="arabicPeriod"/>
            </a:pPr>
            <a:r>
              <a:rPr lang="en-US"/>
              <a:t>elevated formatting across the deck for a PPMD audience</a:t>
            </a:r>
          </a:p>
          <a:p>
            <a:pPr marL="685800" lvl="1" indent="-228600" rtl="0">
              <a:buFont typeface="+mj-lt"/>
              <a:buAutoNum type="arabicPeriod"/>
            </a:pPr>
            <a:r>
              <a:rPr lang="en-US"/>
              <a:t>making things more visual where possible using CM scrapbook/template slides/icons</a:t>
            </a:r>
          </a:p>
          <a:p>
            <a:pPr marL="685800" lvl="1" indent="-228600" rtl="0">
              <a:buFont typeface="+mj-lt"/>
              <a:buAutoNum type="arabicPeriod"/>
            </a:pPr>
            <a:r>
              <a:rPr lang="en-US"/>
              <a:t>minimizing white space</a:t>
            </a:r>
          </a:p>
          <a:p>
            <a:pPr marL="685800" lvl="1" indent="-228600" rtl="0">
              <a:buFont typeface="+mj-lt"/>
              <a:buAutoNum type="arabicPeriod"/>
            </a:pPr>
            <a:r>
              <a:rPr lang="en-US"/>
              <a:t>including draft stamps, etc (I will share some examples to help illustrate the look/feel we are going for)</a:t>
            </a:r>
          </a:p>
        </p:txBody>
      </p:sp>
      <p:sp>
        <p:nvSpPr>
          <p:cNvPr id="4" name="Slide Number Placeholder 3"/>
          <p:cNvSpPr>
            <a:spLocks noGrp="1"/>
          </p:cNvSpPr>
          <p:nvPr>
            <p:ph type="sldNum" sz="quarter" idx="5"/>
          </p:nvPr>
        </p:nvSpPr>
        <p:spPr/>
        <p:txBody>
          <a:bodyPr/>
          <a:lstStyle/>
          <a:p>
            <a:fld id="{5DE36525-CC51-435E-8155-6A4F3CBAEC88}" type="slidenum">
              <a:rPr lang="en-US" smtClean="0"/>
              <a:t>1</a:t>
            </a:fld>
            <a:endParaRPr lang="en-US"/>
          </a:p>
        </p:txBody>
      </p:sp>
    </p:spTree>
    <p:extLst>
      <p:ext uri="{BB962C8B-B14F-4D97-AF65-F5344CB8AC3E}">
        <p14:creationId xmlns:p14="http://schemas.microsoft.com/office/powerpoint/2010/main" val="51634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Too much whitespace</a:t>
            </a:r>
          </a:p>
        </p:txBody>
      </p:sp>
      <p:sp>
        <p:nvSpPr>
          <p:cNvPr id="4" name="Slide Number Placeholder 3"/>
          <p:cNvSpPr>
            <a:spLocks noGrp="1"/>
          </p:cNvSpPr>
          <p:nvPr>
            <p:ph type="sldNum" sz="quarter" idx="5"/>
          </p:nvPr>
        </p:nvSpPr>
        <p:spPr/>
        <p:txBody>
          <a:bodyPr/>
          <a:lstStyle/>
          <a:p>
            <a:fld id="{5DE36525-CC51-435E-8155-6A4F3CBAEC88}" type="slidenum">
              <a:rPr lang="en-US" smtClean="0"/>
              <a:t>3</a:t>
            </a:fld>
            <a:endParaRPr lang="en-US"/>
          </a:p>
        </p:txBody>
      </p:sp>
    </p:spTree>
    <p:extLst>
      <p:ext uri="{BB962C8B-B14F-4D97-AF65-F5344CB8AC3E}">
        <p14:creationId xmlns:p14="http://schemas.microsoft.com/office/powerpoint/2010/main" val="388020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E36525-CC51-435E-8155-6A4F3CBAEC88}" type="slidenum">
              <a:rPr lang="en-US" smtClean="0"/>
              <a:t>7</a:t>
            </a:fld>
            <a:endParaRPr lang="en-US"/>
          </a:p>
        </p:txBody>
      </p:sp>
    </p:spTree>
    <p:extLst>
      <p:ext uri="{BB962C8B-B14F-4D97-AF65-F5344CB8AC3E}">
        <p14:creationId xmlns:p14="http://schemas.microsoft.com/office/powerpoint/2010/main" val="354881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E36525-CC51-435E-8155-6A4F3CBAEC88}" type="slidenum">
              <a:rPr lang="en-US" smtClean="0"/>
              <a:t>9</a:t>
            </a:fld>
            <a:endParaRPr lang="en-US"/>
          </a:p>
        </p:txBody>
      </p:sp>
    </p:spTree>
    <p:extLst>
      <p:ext uri="{BB962C8B-B14F-4D97-AF65-F5344CB8AC3E}">
        <p14:creationId xmlns:p14="http://schemas.microsoft.com/office/powerpoint/2010/main" val="86281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2503-05B5-3F70-AD86-671CFBAA3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2A40E-740B-23EF-F0E9-E522CDE47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AB0687-B222-A8D5-3E81-AA2916E1FB89}"/>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5" name="Footer Placeholder 4">
            <a:extLst>
              <a:ext uri="{FF2B5EF4-FFF2-40B4-BE49-F238E27FC236}">
                <a16:creationId xmlns:a16="http://schemas.microsoft.com/office/drawing/2014/main" id="{B50B1999-9FB9-C59D-E24A-8B835C4A7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A5107-8B82-0DC8-688C-B815BF6A9224}"/>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40753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D9BF-6BE0-67E7-9814-9C8AE2C9CE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BCD4C4-C361-C316-4460-A1AEE1C48F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E6E52-FE9A-6D22-E450-EA3F15800844}"/>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5" name="Footer Placeholder 4">
            <a:extLst>
              <a:ext uri="{FF2B5EF4-FFF2-40B4-BE49-F238E27FC236}">
                <a16:creationId xmlns:a16="http://schemas.microsoft.com/office/drawing/2014/main" id="{B1CDC71E-39D8-6659-8909-F3B315A12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15EA4-A76B-5D0E-F59D-5956B7CB75F6}"/>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46017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85DA79-C20F-9DFB-3EC1-0E529E677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C32B21-250E-7C11-9CF9-76C4EEC961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AB308-36FB-D1C7-4396-3909D76D2FDE}"/>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5" name="Footer Placeholder 4">
            <a:extLst>
              <a:ext uri="{FF2B5EF4-FFF2-40B4-BE49-F238E27FC236}">
                <a16:creationId xmlns:a16="http://schemas.microsoft.com/office/drawing/2014/main" id="{62267273-BBE7-BE33-09B9-A18FE0AC8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BA1DF-B31E-EA07-6E2C-6D8187B82391}"/>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469067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102779829"/>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06249587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253199497"/>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61753690"/>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784531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816258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10834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1930834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0862-50AF-6D30-8296-F418BE3A6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CB2D54-906A-ECD3-9A7C-48A0FF85BF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AF836-3C13-37E3-32EF-4AFA6B907F6B}"/>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5" name="Footer Placeholder 4">
            <a:extLst>
              <a:ext uri="{FF2B5EF4-FFF2-40B4-BE49-F238E27FC236}">
                <a16:creationId xmlns:a16="http://schemas.microsoft.com/office/drawing/2014/main" id="{D4A04EB3-2254-5B2D-B614-03410FC61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1A6AC-2C4A-7E34-6830-A8EA0568E812}"/>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3925370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7172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6194495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25453541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1412471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1901521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3407292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93038260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95716471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466203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28110016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AFF3-D765-E052-3FD6-A5152EE665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703831-B0CE-C476-D3FD-256047E0A2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B5DD7-C9E5-5F01-6C4B-54E15A9CA894}"/>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5" name="Footer Placeholder 4">
            <a:extLst>
              <a:ext uri="{FF2B5EF4-FFF2-40B4-BE49-F238E27FC236}">
                <a16:creationId xmlns:a16="http://schemas.microsoft.com/office/drawing/2014/main" id="{1E426DC9-62ED-2EFB-D25E-FDAAE788C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59C20-4B6E-3C59-90AC-BE1E60B96AA4}"/>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3210226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65670899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hart Placeholder 2"/>
          <p:cNvSpPr>
            <a:spLocks noGrp="1"/>
          </p:cNvSpPr>
          <p:nvPr>
            <p:ph type="chart" sz="quarter" idx="21"/>
          </p:nvPr>
        </p:nvSpPr>
        <p:spPr>
          <a:xfrm>
            <a:off x="6338155" y="2125013"/>
            <a:ext cx="5325845" cy="3996000"/>
          </a:xfrm>
        </p:spPr>
        <p:txBody>
          <a:bodyPr/>
          <a:lstStyle/>
          <a:p>
            <a:r>
              <a:rPr lang="en-US"/>
              <a:t>Click icon to add chart</a:t>
            </a:r>
            <a:endParaRPr lang="en-GB"/>
          </a:p>
        </p:txBody>
      </p:sp>
      <p:sp>
        <p:nvSpPr>
          <p:cNvPr id="6" name="Text Placeholder 5"/>
          <p:cNvSpPr>
            <a:spLocks noGrp="1"/>
          </p:cNvSpPr>
          <p:nvPr>
            <p:ph type="body" sz="quarter" idx="22"/>
          </p:nvPr>
        </p:nvSpPr>
        <p:spPr>
          <a:xfrm>
            <a:off x="6338157" y="1700213"/>
            <a:ext cx="5325844" cy="385762"/>
          </a:xfrm>
        </p:spPr>
        <p:txBody>
          <a:bodyPr/>
          <a:lstStyle/>
          <a:p>
            <a:pPr lvl="0"/>
            <a:r>
              <a:rPr lang="en-US"/>
              <a:t>Click to 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0" y="2125013"/>
            <a:ext cx="5316825" cy="3996000"/>
          </a:xfrm>
        </p:spPr>
        <p:txBody>
          <a:bodyPr/>
          <a:lstStyle/>
          <a:p>
            <a:r>
              <a:rPr lang="en-US"/>
              <a:t>Click icon to add chart</a:t>
            </a:r>
            <a:endParaRPr lang="en-GB"/>
          </a:p>
        </p:txBody>
      </p:sp>
      <p:sp>
        <p:nvSpPr>
          <p:cNvPr id="12" name="Text Placeholder 5"/>
          <p:cNvSpPr>
            <a:spLocks noGrp="1"/>
          </p:cNvSpPr>
          <p:nvPr>
            <p:ph type="body" sz="quarter" idx="25"/>
          </p:nvPr>
        </p:nvSpPr>
        <p:spPr>
          <a:xfrm>
            <a:off x="502920" y="1700213"/>
            <a:ext cx="5319272" cy="385762"/>
          </a:xfrm>
        </p:spPr>
        <p:txBody>
          <a:bodyPr/>
          <a:lstStyle/>
          <a:p>
            <a:pPr lvl="0"/>
            <a:r>
              <a:rPr lang="en-US"/>
              <a:t>Click to edit Master text styles</a:t>
            </a:r>
          </a:p>
        </p:txBody>
      </p:sp>
    </p:spTree>
    <p:extLst>
      <p:ext uri="{BB962C8B-B14F-4D97-AF65-F5344CB8AC3E}">
        <p14:creationId xmlns:p14="http://schemas.microsoft.com/office/powerpoint/2010/main" val="1327717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r>
              <a:rPr lang="en-US"/>
              <a:t>Click icon to add chart</a:t>
            </a:r>
            <a:endParaRPr lang="en-GB"/>
          </a:p>
        </p:txBody>
      </p:sp>
      <p:sp>
        <p:nvSpPr>
          <p:cNvPr id="18" name="Text Placeholder 8"/>
          <p:cNvSpPr>
            <a:spLocks noGrp="1"/>
          </p:cNvSpPr>
          <p:nvPr>
            <p:ph type="body" sz="quarter" idx="18"/>
          </p:nvPr>
        </p:nvSpPr>
        <p:spPr>
          <a:xfrm>
            <a:off x="502920" y="1700214"/>
            <a:ext cx="11136001" cy="357187"/>
          </a:xfrm>
        </p:spPr>
        <p:txBody>
          <a:bodyPr/>
          <a:lstStyle/>
          <a:p>
            <a:pPr lvl="0"/>
            <a:r>
              <a:rPr lang="en-US"/>
              <a:t>Click to 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1510288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r>
              <a:rPr lang="en-US"/>
              <a:t>Click icon to add chart</a:t>
            </a:r>
            <a:endParaRPr lang="en-GB"/>
          </a:p>
        </p:txBody>
      </p:sp>
      <p:sp>
        <p:nvSpPr>
          <p:cNvPr id="18" name="Text Placeholder 8"/>
          <p:cNvSpPr>
            <a:spLocks noGrp="1"/>
          </p:cNvSpPr>
          <p:nvPr>
            <p:ph type="body" sz="quarter" idx="18"/>
          </p:nvPr>
        </p:nvSpPr>
        <p:spPr>
          <a:xfrm>
            <a:off x="502920" y="1700214"/>
            <a:ext cx="3537600" cy="357187"/>
          </a:xfrm>
        </p:spPr>
        <p:txBody>
          <a:body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r>
              <a:rPr lang="en-US"/>
              <a:t>Click icon to add chart</a:t>
            </a:r>
            <a:endParaRPr lang="en-GB"/>
          </a:p>
        </p:txBody>
      </p:sp>
      <p:sp>
        <p:nvSpPr>
          <p:cNvPr id="8" name="Text Placeholder 8"/>
          <p:cNvSpPr>
            <a:spLocks noGrp="1"/>
          </p:cNvSpPr>
          <p:nvPr>
            <p:ph type="body" sz="quarter" idx="20"/>
          </p:nvPr>
        </p:nvSpPr>
        <p:spPr>
          <a:xfrm>
            <a:off x="4327199" y="1700214"/>
            <a:ext cx="3537600" cy="357187"/>
          </a:xfrm>
        </p:spPr>
        <p:txBody>
          <a:bodyPr/>
          <a:lstStyle/>
          <a:p>
            <a:pPr lvl="0"/>
            <a:r>
              <a:rPr lang="en-US"/>
              <a:t>Click to 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r>
              <a:rPr lang="en-US"/>
              <a:t>Click icon to add chart</a:t>
            </a:r>
            <a:endParaRPr lang="en-GB"/>
          </a:p>
        </p:txBody>
      </p:sp>
      <p:sp>
        <p:nvSpPr>
          <p:cNvPr id="10" name="Text Placeholder 8"/>
          <p:cNvSpPr>
            <a:spLocks noGrp="1"/>
          </p:cNvSpPr>
          <p:nvPr>
            <p:ph type="body" sz="quarter" idx="22"/>
          </p:nvPr>
        </p:nvSpPr>
        <p:spPr>
          <a:xfrm>
            <a:off x="8144286" y="1700214"/>
            <a:ext cx="3540671" cy="357187"/>
          </a:xfrm>
        </p:spPr>
        <p:txBody>
          <a:bodyPr/>
          <a:lstStyle/>
          <a:p>
            <a:pPr lvl="0"/>
            <a:r>
              <a:rPr lang="en-US"/>
              <a:t>Click to 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Click to edit Master text styles</a:t>
            </a:r>
          </a:p>
        </p:txBody>
      </p:sp>
    </p:spTree>
    <p:extLst>
      <p:ext uri="{BB962C8B-B14F-4D97-AF65-F5344CB8AC3E}">
        <p14:creationId xmlns:p14="http://schemas.microsoft.com/office/powerpoint/2010/main" val="26902920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Tree>
    <p:extLst>
      <p:ext uri="{BB962C8B-B14F-4D97-AF65-F5344CB8AC3E}">
        <p14:creationId xmlns:p14="http://schemas.microsoft.com/office/powerpoint/2010/main" val="1862693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subtitle, 1 column text with charts">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9" name="Title Placeholder 1"/>
          <p:cNvSpPr>
            <a:spLocks noGrp="1"/>
          </p:cNvSpPr>
          <p:nvPr>
            <p:ph type="title" hasCustomPrompt="1"/>
          </p:nvPr>
        </p:nvSpPr>
        <p:spPr>
          <a:xfrm>
            <a:off x="502920" y="320040"/>
            <a:ext cx="111360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0" name="Text Placeholder 18"/>
          <p:cNvSpPr>
            <a:spLocks noGrp="1"/>
          </p:cNvSpPr>
          <p:nvPr>
            <p:ph idx="1"/>
          </p:nvPr>
        </p:nvSpPr>
        <p:spPr>
          <a:xfrm>
            <a:off x="502919" y="1700213"/>
            <a:ext cx="11164147" cy="4681538"/>
          </a:xfrm>
          <a:prstGeom prst="rect">
            <a:avLst/>
          </a:prstGeom>
        </p:spPr>
        <p:txBody>
          <a:bodyPr vert="horz" lIns="0" tIns="0" rIns="0" bIns="0" rtlCol="0">
            <a:normAutofit/>
          </a:bodyPr>
          <a:lstStyle>
            <a:lvl1pPr>
              <a:defRPr sz="1300"/>
            </a:lvl1pPr>
            <a:lvl2pPr>
              <a:defRPr sz="1300"/>
            </a:lvl2pPr>
            <a:lvl3pPr>
              <a:defRPr sz="13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Box 4"/>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38976272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4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2959753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585141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5811522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8760520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6364-7223-25C7-D9DD-90681A40A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2E80C-17DF-EFBB-8A42-5F8439CB06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7C7844-C6B2-AFCC-6A74-62F836C6D8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9BF1D-6147-1732-E28B-442AE33266F7}"/>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6" name="Footer Placeholder 5">
            <a:extLst>
              <a:ext uri="{FF2B5EF4-FFF2-40B4-BE49-F238E27FC236}">
                <a16:creationId xmlns:a16="http://schemas.microsoft.com/office/drawing/2014/main" id="{71FABDC5-D835-C01B-89A6-B7634C59B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08922-8635-1ABB-49F5-5B27677A01B5}"/>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6359441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7166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ED09-E353-056B-65EB-AC668E871B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B33D83-A36D-1C86-2D47-9294DAB57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3C221-A369-CD5E-8A05-AAF940283B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D55657-61A2-DADB-4DC0-C930AD6B1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80DAD9-6243-A67C-01DC-2B6715D359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25C4ED-8385-26F0-808A-2A1AF64CDCA7}"/>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8" name="Footer Placeholder 7">
            <a:extLst>
              <a:ext uri="{FF2B5EF4-FFF2-40B4-BE49-F238E27FC236}">
                <a16:creationId xmlns:a16="http://schemas.microsoft.com/office/drawing/2014/main" id="{3B85C406-01D4-DEC5-0D5B-A936D33BCD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044EA9-82DD-B9E2-6597-616A0182034F}"/>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379826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945C-DC5A-F85A-23AE-D50CA7EBA3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CB85A-D9B0-DF09-B3A6-92D08C853797}"/>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4" name="Footer Placeholder 3">
            <a:extLst>
              <a:ext uri="{FF2B5EF4-FFF2-40B4-BE49-F238E27FC236}">
                <a16:creationId xmlns:a16="http://schemas.microsoft.com/office/drawing/2014/main" id="{F0DFB72A-9EF7-BB81-58F6-BE95EEB54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50175-5C02-DA79-B078-45ABA388C829}"/>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397822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A9371-C163-D162-A65B-433C630D0CD1}"/>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3" name="Footer Placeholder 2">
            <a:extLst>
              <a:ext uri="{FF2B5EF4-FFF2-40B4-BE49-F238E27FC236}">
                <a16:creationId xmlns:a16="http://schemas.microsoft.com/office/drawing/2014/main" id="{86550639-290F-D4BD-4812-45558EC42D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BF2ECA-E052-3A98-9D7B-EDD85C24B8EB}"/>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239817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28FA-08F7-AD68-87FD-4EF8DA00D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8CF9C9-2F39-A7CA-9779-0DC0791D2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B55B8A-E554-61FB-AE7D-DE446EF6C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3222C-1673-97C1-8638-687C3C56CAAD}"/>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6" name="Footer Placeholder 5">
            <a:extLst>
              <a:ext uri="{FF2B5EF4-FFF2-40B4-BE49-F238E27FC236}">
                <a16:creationId xmlns:a16="http://schemas.microsoft.com/office/drawing/2014/main" id="{E2CC5960-019E-B858-20EC-A77EE2E06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0FF79-C7DD-2096-79A7-7C6E2F63043D}"/>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239090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8FEA-D922-0BFA-0762-F2039954D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B03D80-C064-5B44-9C07-24428A9CD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9C03CB-FD7C-8EA7-35FD-1A634AD08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91D4F-071F-0CD9-68C7-BBD94E039D98}"/>
              </a:ext>
            </a:extLst>
          </p:cNvPr>
          <p:cNvSpPr>
            <a:spLocks noGrp="1"/>
          </p:cNvSpPr>
          <p:nvPr>
            <p:ph type="dt" sz="half" idx="10"/>
          </p:nvPr>
        </p:nvSpPr>
        <p:spPr/>
        <p:txBody>
          <a:bodyPr/>
          <a:lstStyle/>
          <a:p>
            <a:fld id="{D79D6852-D187-4833-99AA-7AA7C54437E0}" type="datetimeFigureOut">
              <a:rPr lang="en-US" smtClean="0"/>
              <a:t>6/27/2024</a:t>
            </a:fld>
            <a:endParaRPr lang="en-US"/>
          </a:p>
        </p:txBody>
      </p:sp>
      <p:sp>
        <p:nvSpPr>
          <p:cNvPr id="6" name="Footer Placeholder 5">
            <a:extLst>
              <a:ext uri="{FF2B5EF4-FFF2-40B4-BE49-F238E27FC236}">
                <a16:creationId xmlns:a16="http://schemas.microsoft.com/office/drawing/2014/main" id="{B0E6AE2A-FF86-2BC0-EBF5-054FA7863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687A2-1E43-8550-9190-C6EA25A188BF}"/>
              </a:ext>
            </a:extLst>
          </p:cNvPr>
          <p:cNvSpPr>
            <a:spLocks noGrp="1"/>
          </p:cNvSpPr>
          <p:nvPr>
            <p:ph type="sldNum" sz="quarter" idx="12"/>
          </p:nvPr>
        </p:nvSpPr>
        <p:spPr/>
        <p:txBody>
          <a:bodyPr/>
          <a:lstStyle/>
          <a:p>
            <a:fld id="{5B73CD2D-CF7F-4D5C-86F6-6DB556AE32F1}" type="slidenum">
              <a:rPr lang="en-US" smtClean="0"/>
              <a:t>‹#›</a:t>
            </a:fld>
            <a:endParaRPr lang="en-US"/>
          </a:p>
        </p:txBody>
      </p:sp>
    </p:spTree>
    <p:extLst>
      <p:ext uri="{BB962C8B-B14F-4D97-AF65-F5344CB8AC3E}">
        <p14:creationId xmlns:p14="http://schemas.microsoft.com/office/powerpoint/2010/main" val="27273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image" Target="../media/image1.emf"/><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oleObject" Target="../embeddings/oleObject1.bin"/><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02A94-01D6-953F-7291-3DF6A84E0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F208F6-3912-9A72-EE85-816484069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FFC3C-7439-09A2-F047-51CC2B829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D6852-D187-4833-99AA-7AA7C54437E0}" type="datetimeFigureOut">
              <a:rPr lang="en-US" smtClean="0"/>
              <a:t>6/27/2024</a:t>
            </a:fld>
            <a:endParaRPr lang="en-US"/>
          </a:p>
        </p:txBody>
      </p:sp>
      <p:sp>
        <p:nvSpPr>
          <p:cNvPr id="5" name="Footer Placeholder 4">
            <a:extLst>
              <a:ext uri="{FF2B5EF4-FFF2-40B4-BE49-F238E27FC236}">
                <a16:creationId xmlns:a16="http://schemas.microsoft.com/office/drawing/2014/main" id="{6ADBD9D5-06FE-42F7-C285-FD1FE0DA5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F381C6-E57E-6AD7-BF0F-84B1477E1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3CD2D-CF7F-4D5C-86F6-6DB556AE32F1}" type="slidenum">
              <a:rPr lang="en-US" smtClean="0"/>
              <a:t>‹#›</a:t>
            </a:fld>
            <a:endParaRPr lang="en-US"/>
          </a:p>
        </p:txBody>
      </p:sp>
    </p:spTree>
    <p:extLst>
      <p:ext uri="{BB962C8B-B14F-4D97-AF65-F5344CB8AC3E}">
        <p14:creationId xmlns:p14="http://schemas.microsoft.com/office/powerpoint/2010/main" val="4244435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0"/>
            </p:custDataLst>
            <p:extLst>
              <p:ext uri="{D42A27DB-BD31-4B8C-83A1-F6EECF244321}">
                <p14:modId xmlns:p14="http://schemas.microsoft.com/office/powerpoint/2010/main" val="342380256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1" imgW="270" imgH="270" progId="TCLayout.ActiveDocument.1">
                  <p:embed/>
                </p:oleObj>
              </mc:Choice>
              <mc:Fallback>
                <p:oleObj name="think-cell Slide" r:id="rId31" imgW="270" imgH="270" progId="TCLayout.ActiveDocument.1">
                  <p:embed/>
                  <p:pic>
                    <p:nvPicPr>
                      <p:cNvPr id="4" name="Object 3" hidden="1"/>
                      <p:cNvPicPr/>
                      <p:nvPr/>
                    </p:nvPicPr>
                    <p:blipFill>
                      <a:blip r:embed="rId32"/>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Presentation title</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a:solidFill>
                  <a:schemeClr val="tx1"/>
                </a:solidFill>
                <a:latin typeface="Calibri" panose="020F0502020204030204" pitchFamily="34" charset="0"/>
                <a:cs typeface="Calibri" panose="020F0502020204030204" pitchFamily="34" charset="0"/>
              </a:rPr>
            </a:br>
            <a:r>
              <a:rPr lang="en-US" sz="900" noProof="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79381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p15:clr>
            <a:srgbClr val="F26B43"/>
          </p15:clr>
        </p15:guide>
        <p15:guide id="51" orient="horz" pos="4080">
          <p15:clr>
            <a:srgbClr val="F26B43"/>
          </p15:clr>
        </p15:guide>
        <p15:guide id="52" pos="3840">
          <p15:clr>
            <a:srgbClr val="F26B43"/>
          </p15:clr>
        </p15:guide>
        <p15:guide id="53" pos="3912">
          <p15:clr>
            <a:srgbClr val="F26B43"/>
          </p15:clr>
        </p15:guide>
        <p15:guide id="54" pos="3768">
          <p15:clr>
            <a:srgbClr val="F26B43"/>
          </p15:clr>
        </p15:guide>
        <p15:guide id="55" pos="4968">
          <p15:clr>
            <a:srgbClr val="F26B43"/>
          </p15:clr>
        </p15:guide>
        <p15:guide id="56" pos="5088">
          <p15:clr>
            <a:srgbClr val="F26B43"/>
          </p15:clr>
        </p15:guide>
        <p15:guide id="57" pos="6168">
          <p15:clr>
            <a:srgbClr val="F26B43"/>
          </p15:clr>
        </p15:guide>
        <p15:guide id="58" pos="6288">
          <p15:clr>
            <a:srgbClr val="F26B43"/>
          </p15:clr>
        </p15:guide>
        <p15:guide id="59" pos="2712">
          <p15:clr>
            <a:srgbClr val="F26B43"/>
          </p15:clr>
        </p15:guide>
        <p15:guide id="60" pos="2592">
          <p15:clr>
            <a:srgbClr val="F26B43"/>
          </p15:clr>
        </p15:guide>
        <p15:guide id="61" pos="1512">
          <p15:clr>
            <a:srgbClr val="F26B43"/>
          </p15:clr>
        </p15:guide>
        <p15:guide id="62" pos="1392">
          <p15:clr>
            <a:srgbClr val="F26B43"/>
          </p15:clr>
        </p15:guide>
        <p15:guide id="63" pos="312">
          <p15:clr>
            <a:srgbClr val="F26B43"/>
          </p15:clr>
        </p15:guide>
        <p15:guide id="64" orient="horz" pos="1056">
          <p15:clr>
            <a:srgbClr val="F26B43"/>
          </p15:clr>
        </p15:guide>
        <p15:guide id="65" orient="horz" pos="2232">
          <p15:clr>
            <a:srgbClr val="F26B43"/>
          </p15:clr>
        </p15:guide>
        <p15:guide id="66" orient="horz" pos="1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hyperlink" Target="https://raidhub.deloitte.com/#/login" TargetMode="External"/><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7.png"/><Relationship Id="rId5" Type="http://schemas.openxmlformats.org/officeDocument/2006/relationships/hyperlink" Target="../../../../:p:/r/sites/TPRMAITransformation/Shared%20Documents/General/GenAI%20Evidence%20Review_Website%20Mockups%201.pptx?d=w2ab39078a9f844ca821a940ad15e04e1&amp;csf=1&amp;web=1&amp;e=uwNeCQ&amp;nav=eyJzSWQiOjI2MCwiY0lkIjoxMDY0NDc2NTQyfQ" TargetMode="External"/><Relationship Id="rId4" Type="http://schemas.openxmlformats.org/officeDocument/2006/relationships/hyperlink" Target="../../../../:p:/r/sites/TPRMAITransformation/Shared%20Documents/General/GenAI%20Evidence%20Review_Website%20Mockups%201.pptx?d=w2ab39078a9f844ca821a940ad15e04e1&amp;csf=1&amp;web=1&amp;e=CfOVy6&amp;nav=eyJzSWQiOjI2NSwiY0lkIjoyMjkyMjY4MjkxfQ"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p:/r/sites/TPRMAITransformation/Shared%20Documents/General/GenAI%20Evidence%20Review_Website%20Mockups%201.pptx?d=w2ab39078a9f844ca821a940ad15e04e1&amp;csf=1&amp;web=1&amp;e=8JbtIl&amp;nav=eyJzSWQiOjI4NiwiY0lkIjo3MTk2NzEwNDl9" TargetMode="External"/><Relationship Id="rId2" Type="http://schemas.openxmlformats.org/officeDocument/2006/relationships/hyperlink" Target="../../../../:p:/r/sites/TPRMAITransformation/Shared%20Documents/General/GenAI%20Evidence%20Review_Website%20Mockups%201.pptx?d=w2ab39078a9f844ca821a940ad15e04e1&amp;csf=1&amp;web=1&amp;e=LKP9fn&amp;nav=eyJzSWQiOjI4MywiY0lkIjoxNTAxOTExODIyfQ" TargetMode="Externa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CCAB432B-E0E7-4F80-A4A1-76DCDC1FBF7B}"/>
              </a:ext>
            </a:extLst>
          </p:cNvPr>
          <p:cNvPicPr>
            <a:picLocks noGrp="1" noChangeAspect="1"/>
          </p:cNvPicPr>
          <p:nvPr>
            <p:ph type="pic" sz="quarter" idx="11"/>
          </p:nvPr>
        </p:nvPicPr>
        <p:blipFill>
          <a:blip r:embed="rId3" cstate="email">
            <a:extLst>
              <a:ext uri="{28A0092B-C50C-407E-A947-70E740481C1C}">
                <a14:useLocalDpi xmlns:a14="http://schemas.microsoft.com/office/drawing/2010/main"/>
              </a:ext>
            </a:extLst>
          </a:blip>
          <a:srcRect l="15" r="15"/>
          <a:stretch>
            <a:fillRect/>
          </a:stretch>
        </p:blipFill>
        <p:spPr/>
      </p:pic>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298268" y="5401322"/>
            <a:ext cx="5617673" cy="934565"/>
          </a:xfrm>
        </p:spPr>
        <p:txBody>
          <a:bodyPr anchor="ctr"/>
          <a:lstStyle/>
          <a:p>
            <a:r>
              <a:rPr lang="en-US" b="1">
                <a:solidFill>
                  <a:schemeClr val="bg1"/>
                </a:solidFill>
                <a:latin typeface="Aptos"/>
                <a:ea typeface="Open Sans"/>
                <a:cs typeface="Biome"/>
              </a:rPr>
              <a:t>TPRM </a:t>
            </a:r>
            <a:r>
              <a:rPr lang="en-US" b="1" err="1">
                <a:solidFill>
                  <a:schemeClr val="bg1"/>
                </a:solidFill>
                <a:latin typeface="Aptos"/>
                <a:ea typeface="Open Sans"/>
                <a:cs typeface="Biome"/>
              </a:rPr>
              <a:t>GenAI</a:t>
            </a:r>
            <a:r>
              <a:rPr lang="en-US" b="1">
                <a:solidFill>
                  <a:schemeClr val="bg1"/>
                </a:solidFill>
                <a:latin typeface="Aptos"/>
                <a:ea typeface="Open Sans"/>
                <a:cs typeface="Biome"/>
              </a:rPr>
              <a:t> Use Cases</a:t>
            </a:r>
          </a:p>
        </p:txBody>
      </p:sp>
      <p:pic>
        <p:nvPicPr>
          <p:cNvPr id="11" name="Picture 10">
            <a:extLst>
              <a:ext uri="{FF2B5EF4-FFF2-40B4-BE49-F238E27FC236}">
                <a16:creationId xmlns:a16="http://schemas.microsoft.com/office/drawing/2014/main" id="{24091ED7-C412-487B-88AC-F1B76F6BA2F2}"/>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sp>
        <p:nvSpPr>
          <p:cNvPr id="4" name="TextBox 3">
            <a:extLst>
              <a:ext uri="{FF2B5EF4-FFF2-40B4-BE49-F238E27FC236}">
                <a16:creationId xmlns:a16="http://schemas.microsoft.com/office/drawing/2014/main" id="{3B83D686-57E4-5FFB-7327-68240550D48C}"/>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
        <p:nvSpPr>
          <p:cNvPr id="2" name="TextBox 1">
            <a:extLst>
              <a:ext uri="{FF2B5EF4-FFF2-40B4-BE49-F238E27FC236}">
                <a16:creationId xmlns:a16="http://schemas.microsoft.com/office/drawing/2014/main" id="{C06CDDA3-E2CD-5672-968F-EDDC31A1D7F1}"/>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pic>
        <p:nvPicPr>
          <p:cNvPr id="3" name="Picture 2" descr="A white text on a black background&#10;&#10;Description automatically generated">
            <a:extLst>
              <a:ext uri="{FF2B5EF4-FFF2-40B4-BE49-F238E27FC236}">
                <a16:creationId xmlns:a16="http://schemas.microsoft.com/office/drawing/2014/main" id="{8786058E-3576-715F-C0BA-DCB2079249B6}"/>
              </a:ext>
            </a:extLst>
          </p:cNvPr>
          <p:cNvPicPr>
            <a:picLocks noChangeAspect="1"/>
          </p:cNvPicPr>
          <p:nvPr/>
        </p:nvPicPr>
        <p:blipFill>
          <a:blip r:embed="rId5"/>
          <a:stretch>
            <a:fillRect/>
          </a:stretch>
        </p:blipFill>
        <p:spPr>
          <a:xfrm>
            <a:off x="473619" y="451798"/>
            <a:ext cx="2009775" cy="506673"/>
          </a:xfrm>
          <a:prstGeom prst="rect">
            <a:avLst/>
          </a:prstGeom>
        </p:spPr>
      </p:pic>
    </p:spTree>
    <p:extLst>
      <p:ext uri="{BB962C8B-B14F-4D97-AF65-F5344CB8AC3E}">
        <p14:creationId xmlns:p14="http://schemas.microsoft.com/office/powerpoint/2010/main" val="13956915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0F48A5-3342-B8ED-C654-932CE0DD82A5}"/>
              </a:ext>
            </a:extLst>
          </p:cNvPr>
          <p:cNvSpPr>
            <a:spLocks noGrp="1"/>
          </p:cNvSpPr>
          <p:nvPr>
            <p:ph type="body" sz="quarter" idx="13"/>
          </p:nvPr>
        </p:nvSpPr>
        <p:spPr/>
        <p:txBody>
          <a:bodyPr/>
          <a:lstStyle/>
          <a:p>
            <a:pPr marL="0" indent="0">
              <a:buNone/>
            </a:pPr>
            <a:r>
              <a:rPr lang="en-US" b="1" i="0" u="none" strike="noStrike" baseline="0">
                <a:solidFill>
                  <a:srgbClr val="FFFFFF"/>
                </a:solidFill>
              </a:rPr>
              <a:t>About Deloitte </a:t>
            </a:r>
            <a:endParaRPr lang="en-US" b="0" i="0" u="none" strike="noStrike" baseline="0">
              <a:solidFill>
                <a:srgbClr val="FFFFFF"/>
              </a:solidFill>
            </a:endParaRPr>
          </a:p>
          <a:p>
            <a:pPr marL="0" indent="0">
              <a:buNone/>
            </a:pPr>
            <a:r>
              <a:rPr lang="en-US" b="0" i="0" u="none" strike="noStrike" baseline="0">
                <a:solidFill>
                  <a:srgbClr val="FFFFFF"/>
                </a:solidFill>
              </a:rPr>
              <a:t>Deloitte refers to one or more of Deloitte Touche Tohmatsu Limited, a UK private company limited by guarantee (“DTTL”), its network of member firms, and their related entities. DTTL and each of its member firms are legally separate and independent entities. DTTL (also referred to as “Deloitte </a:t>
            </a:r>
            <a:endParaRPr lang="en-US" b="0" i="0" u="none" strike="noStrike" baseline="0">
              <a:solidFill>
                <a:srgbClr val="000000"/>
              </a:solidFill>
            </a:endParaRPr>
          </a:p>
          <a:p>
            <a:pPr marL="0" indent="0">
              <a:buNone/>
            </a:pPr>
            <a:r>
              <a:rPr lang="en-US" b="0" i="0" u="none" strike="noStrike" baseline="0">
                <a:solidFill>
                  <a:srgbClr val="FFFFFF"/>
                </a:solidFill>
              </a:rPr>
              <a:t>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b="0" i="0" u="none" strike="noStrike" baseline="0">
                <a:solidFill>
                  <a:srgbClr val="00A2DF"/>
                </a:solidFill>
                <a:hlinkClick r:id="rId2"/>
              </a:rPr>
              <a:t>www.deloitte.com/about</a:t>
            </a:r>
            <a:r>
              <a:rPr lang="en-US" b="0" i="0" u="none" strike="noStrike" baseline="0">
                <a:solidFill>
                  <a:srgbClr val="00A2DF"/>
                </a:solidFill>
              </a:rPr>
              <a:t> </a:t>
            </a:r>
            <a:r>
              <a:rPr lang="en-US" b="0" i="0" u="none" strike="noStrike" baseline="0">
                <a:solidFill>
                  <a:srgbClr val="FFFFFF"/>
                </a:solidFill>
              </a:rPr>
              <a:t>to learn more about our global network of member firms.</a:t>
            </a:r>
          </a:p>
          <a:p>
            <a:pPr marL="0" indent="0">
              <a:buNone/>
            </a:pPr>
            <a:r>
              <a:rPr lang="en-US" b="0" i="0" u="none" strike="noStrike" baseline="0">
                <a:solidFill>
                  <a:srgbClr val="FFFFFF"/>
                </a:solidFill>
              </a:rPr>
              <a:t>Copyright © 2024 Deloitte Development LLC. All rights reserved.</a:t>
            </a:r>
            <a:br>
              <a:rPr lang="en-US" b="0" i="0" u="none" strike="noStrike" baseline="0">
                <a:solidFill>
                  <a:srgbClr val="FFFFFF"/>
                </a:solidFill>
              </a:rPr>
            </a:br>
            <a:endParaRPr lang="en-US"/>
          </a:p>
        </p:txBody>
      </p:sp>
    </p:spTree>
    <p:extLst>
      <p:ext uri="{BB962C8B-B14F-4D97-AF65-F5344CB8AC3E}">
        <p14:creationId xmlns:p14="http://schemas.microsoft.com/office/powerpoint/2010/main" val="140208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4" name="Title 2">
            <a:extLst>
              <a:ext uri="{FF2B5EF4-FFF2-40B4-BE49-F238E27FC236}">
                <a16:creationId xmlns:a16="http://schemas.microsoft.com/office/drawing/2014/main" id="{2B1A2A1D-DF0C-0DA3-0507-719F8D0B7F6E}"/>
              </a:ext>
            </a:extLst>
          </p:cNvPr>
          <p:cNvSpPr txBox="1">
            <a:spLocks/>
          </p:cNvSpPr>
          <p:nvPr/>
        </p:nvSpPr>
        <p:spPr>
          <a:xfrm>
            <a:off x="501650" y="317500"/>
            <a:ext cx="11188700" cy="334099"/>
          </a:xfrm>
          <a:prstGeom prst="rect">
            <a:avLst/>
          </a:prstGeom>
        </p:spPr>
        <p:txBody>
          <a:bodyPr lIns="91440" tIns="45720" rIns="9144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a:solidFill>
                  <a:schemeClr val="bg1"/>
                </a:solidFill>
                <a:cs typeface="Calibri Light"/>
              </a:rPr>
              <a:t>Priority Use Cases</a:t>
            </a:r>
            <a:endParaRPr lang="en-US"/>
          </a:p>
        </p:txBody>
      </p:sp>
      <p:sp>
        <p:nvSpPr>
          <p:cNvPr id="2" name="Rectangle 1">
            <a:extLst>
              <a:ext uri="{FF2B5EF4-FFF2-40B4-BE49-F238E27FC236}">
                <a16:creationId xmlns:a16="http://schemas.microsoft.com/office/drawing/2014/main" id="{BC39748D-0B67-B7B5-9CB6-8035A9A1EA53}"/>
              </a:ext>
            </a:extLst>
          </p:cNvPr>
          <p:cNvSpPr/>
          <p:nvPr/>
        </p:nvSpPr>
        <p:spPr bwMode="gray">
          <a:xfrm>
            <a:off x="17425" y="701557"/>
            <a:ext cx="12192000" cy="2843363"/>
          </a:xfrm>
          <a:prstGeom prst="rect">
            <a:avLst/>
          </a:prstGeom>
          <a:gradFill flip="none" rotWithShape="1">
            <a:gsLst>
              <a:gs pos="98000">
                <a:srgbClr val="BEDB89"/>
              </a:gs>
              <a:gs pos="86000">
                <a:srgbClr val="86BC25"/>
              </a:gs>
              <a:gs pos="73000">
                <a:srgbClr val="26890D"/>
              </a:gs>
              <a:gs pos="57000">
                <a:srgbClr val="046A38"/>
              </a:gs>
              <a:gs pos="28000">
                <a:srgbClr val="86BC25"/>
              </a:gs>
              <a:gs pos="44000">
                <a:srgbClr val="BEDB89"/>
              </a:gs>
              <a:gs pos="0">
                <a:srgbClr val="046A38"/>
              </a:gs>
              <a:gs pos="16000">
                <a:srgbClr val="26890D"/>
              </a:gs>
            </a:gsLst>
            <a:lin ang="0" scaled="0"/>
            <a:tileRect/>
          </a:gra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grpSp>
        <p:nvGrpSpPr>
          <p:cNvPr id="3" name="Group 2">
            <a:extLst>
              <a:ext uri="{FF2B5EF4-FFF2-40B4-BE49-F238E27FC236}">
                <a16:creationId xmlns:a16="http://schemas.microsoft.com/office/drawing/2014/main" id="{12F772A0-B4CE-6DC7-CB38-68899EB8E0B1}"/>
              </a:ext>
            </a:extLst>
          </p:cNvPr>
          <p:cNvGrpSpPr/>
          <p:nvPr/>
        </p:nvGrpSpPr>
        <p:grpSpPr>
          <a:xfrm rot="2700000">
            <a:off x="1156455" y="439574"/>
            <a:ext cx="569843" cy="3403737"/>
            <a:chOff x="11410121" y="1001827"/>
            <a:chExt cx="569843" cy="4494704"/>
          </a:xfrm>
        </p:grpSpPr>
        <p:cxnSp>
          <p:nvCxnSpPr>
            <p:cNvPr id="36" name="Straight Connector 35">
              <a:extLst>
                <a:ext uri="{FF2B5EF4-FFF2-40B4-BE49-F238E27FC236}">
                  <a16:creationId xmlns:a16="http://schemas.microsoft.com/office/drawing/2014/main" id="{A0389839-0F60-E9E6-E9F9-3EFD8047E4A2}"/>
                </a:ext>
              </a:extLst>
            </p:cNvPr>
            <p:cNvCxnSpPr>
              <a:cxnSpLocks/>
            </p:cNvCxnSpPr>
            <p:nvPr/>
          </p:nvCxnSpPr>
          <p:spPr>
            <a:xfrm>
              <a:off x="11410121"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67681F6-FECC-9231-242C-7845AA79AA48}"/>
                </a:ext>
              </a:extLst>
            </p:cNvPr>
            <p:cNvCxnSpPr>
              <a:cxnSpLocks/>
            </p:cNvCxnSpPr>
            <p:nvPr/>
          </p:nvCxnSpPr>
          <p:spPr>
            <a:xfrm>
              <a:off x="11695042"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38AF6D-FA66-FED3-E592-BA0E8100EE55}"/>
                </a:ext>
              </a:extLst>
            </p:cNvPr>
            <p:cNvCxnSpPr>
              <a:cxnSpLocks/>
            </p:cNvCxnSpPr>
            <p:nvPr/>
          </p:nvCxnSpPr>
          <p:spPr>
            <a:xfrm>
              <a:off x="11979964"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grpSp>
      <p:sp>
        <p:nvSpPr>
          <p:cNvPr id="4" name="Oval 3">
            <a:extLst>
              <a:ext uri="{FF2B5EF4-FFF2-40B4-BE49-F238E27FC236}">
                <a16:creationId xmlns:a16="http://schemas.microsoft.com/office/drawing/2014/main" id="{DD69E14A-4EC4-4FF1-0318-8A94AD48FDAE}"/>
              </a:ext>
            </a:extLst>
          </p:cNvPr>
          <p:cNvSpPr>
            <a:spLocks noChangeAspect="1"/>
          </p:cNvSpPr>
          <p:nvPr/>
        </p:nvSpPr>
        <p:spPr bwMode="gray">
          <a:xfrm rot="10800000">
            <a:off x="412627" y="1450271"/>
            <a:ext cx="1617771" cy="1617998"/>
          </a:xfrm>
          <a:prstGeom prst="ellipse">
            <a:avLst/>
          </a:prstGeom>
          <a:solidFill>
            <a:schemeClr val="bg1"/>
          </a:soli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grpSp>
        <p:nvGrpSpPr>
          <p:cNvPr id="5" name="Group 4">
            <a:extLst>
              <a:ext uri="{FF2B5EF4-FFF2-40B4-BE49-F238E27FC236}">
                <a16:creationId xmlns:a16="http://schemas.microsoft.com/office/drawing/2014/main" id="{E7689E20-F0D1-B888-39B5-48A64A17A97B}"/>
              </a:ext>
            </a:extLst>
          </p:cNvPr>
          <p:cNvGrpSpPr>
            <a:grpSpLocks noChangeAspect="1"/>
          </p:cNvGrpSpPr>
          <p:nvPr/>
        </p:nvGrpSpPr>
        <p:grpSpPr>
          <a:xfrm>
            <a:off x="748029" y="1816571"/>
            <a:ext cx="924570" cy="924570"/>
            <a:chOff x="1035709" y="1847898"/>
            <a:chExt cx="1765300" cy="1765300"/>
          </a:xfrm>
        </p:grpSpPr>
        <p:sp>
          <p:nvSpPr>
            <p:cNvPr id="34" name="Oval 33">
              <a:extLst>
                <a:ext uri="{FF2B5EF4-FFF2-40B4-BE49-F238E27FC236}">
                  <a16:creationId xmlns:a16="http://schemas.microsoft.com/office/drawing/2014/main" id="{C6282FC2-AFB9-2B63-0DFE-F6AF168C7933}"/>
                </a:ext>
              </a:extLst>
            </p:cNvPr>
            <p:cNvSpPr/>
            <p:nvPr/>
          </p:nvSpPr>
          <p:spPr bwMode="gray">
            <a:xfrm>
              <a:off x="1035709" y="1847898"/>
              <a:ext cx="1765300" cy="1765300"/>
            </a:xfrm>
            <a:prstGeom prst="ellipse">
              <a:avLst/>
            </a:prstGeom>
            <a:gradFill flip="none" rotWithShape="1">
              <a:gsLst>
                <a:gs pos="99000">
                  <a:srgbClr val="BEDB89"/>
                </a:gs>
                <a:gs pos="1000">
                  <a:srgbClr val="26890D"/>
                </a:gs>
              </a:gsLst>
              <a:lin ang="2700000" scaled="0"/>
              <a:tileRect/>
            </a:gra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pPr>
              <a:endParaRPr lang="en-US" sz="1600" b="1">
                <a:solidFill>
                  <a:schemeClr val="bg1"/>
                </a:solidFill>
              </a:endParaRPr>
            </a:p>
          </p:txBody>
        </p:sp>
        <p:sp>
          <p:nvSpPr>
            <p:cNvPr id="35" name="Freeform 210">
              <a:extLst>
                <a:ext uri="{FF2B5EF4-FFF2-40B4-BE49-F238E27FC236}">
                  <a16:creationId xmlns:a16="http://schemas.microsoft.com/office/drawing/2014/main" id="{566B5D1D-33DC-2DAD-5095-0E5271197B8C}"/>
                </a:ext>
              </a:extLst>
            </p:cNvPr>
            <p:cNvSpPr>
              <a:spLocks noChangeAspect="1" noEditPoints="1"/>
            </p:cNvSpPr>
            <p:nvPr/>
          </p:nvSpPr>
          <p:spPr bwMode="auto">
            <a:xfrm>
              <a:off x="1219200" y="2032000"/>
              <a:ext cx="1408176" cy="1408176"/>
            </a:xfrm>
            <a:custGeom>
              <a:avLst/>
              <a:gdLst>
                <a:gd name="T0" fmla="*/ 352 w 512"/>
                <a:gd name="T1" fmla="*/ 394 h 512"/>
                <a:gd name="T2" fmla="*/ 224 w 512"/>
                <a:gd name="T3" fmla="*/ 224 h 512"/>
                <a:gd name="T4" fmla="*/ 256 w 512"/>
                <a:gd name="T5" fmla="*/ 256 h 512"/>
                <a:gd name="T6" fmla="*/ 330 w 512"/>
                <a:gd name="T7" fmla="*/ 266 h 512"/>
                <a:gd name="T8" fmla="*/ 256 w 512"/>
                <a:gd name="T9" fmla="*/ 277 h 512"/>
                <a:gd name="T10" fmla="*/ 256 w 512"/>
                <a:gd name="T11" fmla="*/ 256 h 512"/>
                <a:gd name="T12" fmla="*/ 320 w 512"/>
                <a:gd name="T13" fmla="*/ 298 h 512"/>
                <a:gd name="T14" fmla="*/ 320 w 512"/>
                <a:gd name="T15" fmla="*/ 320 h 512"/>
                <a:gd name="T16" fmla="*/ 245 w 512"/>
                <a:gd name="T17" fmla="*/ 309 h 512"/>
                <a:gd name="T18" fmla="*/ 256 w 512"/>
                <a:gd name="T19" fmla="*/ 341 h 512"/>
                <a:gd name="T20" fmla="*/ 330 w 512"/>
                <a:gd name="T21" fmla="*/ 352 h 512"/>
                <a:gd name="T22" fmla="*/ 256 w 512"/>
                <a:gd name="T23" fmla="*/ 362 h 512"/>
                <a:gd name="T24" fmla="*/ 256 w 512"/>
                <a:gd name="T25" fmla="*/ 341 h 512"/>
                <a:gd name="T26" fmla="*/ 213 w 512"/>
                <a:gd name="T27" fmla="*/ 202 h 512"/>
                <a:gd name="T28" fmla="*/ 202 w 512"/>
                <a:gd name="T29" fmla="*/ 394 h 512"/>
                <a:gd name="T30" fmla="*/ 160 w 512"/>
                <a:gd name="T31" fmla="*/ 138 h 512"/>
                <a:gd name="T32" fmla="*/ 181 w 512"/>
                <a:gd name="T33" fmla="*/ 149 h 512"/>
                <a:gd name="T34" fmla="*/ 298 w 512"/>
                <a:gd name="T35" fmla="*/ 160 h 512"/>
                <a:gd name="T36" fmla="*/ 309 w 512"/>
                <a:gd name="T37" fmla="*/ 138 h 512"/>
                <a:gd name="T38" fmla="*/ 330 w 512"/>
                <a:gd name="T39" fmla="*/ 202 h 512"/>
                <a:gd name="T40" fmla="*/ 202 w 512"/>
                <a:gd name="T41" fmla="*/ 138 h 512"/>
                <a:gd name="T42" fmla="*/ 202 w 512"/>
                <a:gd name="T43" fmla="*/ 128 h 512"/>
                <a:gd name="T44" fmla="*/ 202 w 512"/>
                <a:gd name="T45" fmla="*/ 117 h 512"/>
                <a:gd name="T46" fmla="*/ 288 w 512"/>
                <a:gd name="T47" fmla="*/ 138 h 512"/>
                <a:gd name="T48" fmla="*/ 0 w 512"/>
                <a:gd name="T49" fmla="*/ 256 h 512"/>
                <a:gd name="T50" fmla="*/ 512 w 512"/>
                <a:gd name="T51" fmla="*/ 256 h 512"/>
                <a:gd name="T52" fmla="*/ 373 w 512"/>
                <a:gd name="T53" fmla="*/ 405 h 512"/>
                <a:gd name="T54" fmla="*/ 149 w 512"/>
                <a:gd name="T55" fmla="*/ 416 h 512"/>
                <a:gd name="T56" fmla="*/ 138 w 512"/>
                <a:gd name="T57" fmla="*/ 128 h 512"/>
                <a:gd name="T58" fmla="*/ 181 w 512"/>
                <a:gd name="T59" fmla="*/ 117 h 512"/>
                <a:gd name="T60" fmla="*/ 192 w 512"/>
                <a:gd name="T61" fmla="*/ 96 h 512"/>
                <a:gd name="T62" fmla="*/ 309 w 512"/>
                <a:gd name="T63" fmla="*/ 106 h 512"/>
                <a:gd name="T64" fmla="*/ 341 w 512"/>
                <a:gd name="T65" fmla="*/ 117 h 512"/>
                <a:gd name="T66" fmla="*/ 352 w 512"/>
                <a:gd name="T67" fmla="*/ 202 h 512"/>
                <a:gd name="T68" fmla="*/ 373 w 512"/>
                <a:gd name="T69"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24" y="394"/>
                  </a:moveTo>
                  <a:cubicBezTo>
                    <a:pt x="352" y="394"/>
                    <a:pt x="352" y="394"/>
                    <a:pt x="352" y="394"/>
                  </a:cubicBezTo>
                  <a:cubicBezTo>
                    <a:pt x="352" y="224"/>
                    <a:pt x="352" y="224"/>
                    <a:pt x="352" y="224"/>
                  </a:cubicBezTo>
                  <a:cubicBezTo>
                    <a:pt x="224" y="224"/>
                    <a:pt x="224" y="224"/>
                    <a:pt x="224" y="224"/>
                  </a:cubicBezTo>
                  <a:lnTo>
                    <a:pt x="224" y="394"/>
                  </a:lnTo>
                  <a:close/>
                  <a:moveTo>
                    <a:pt x="256" y="256"/>
                  </a:moveTo>
                  <a:cubicBezTo>
                    <a:pt x="320" y="256"/>
                    <a:pt x="320" y="256"/>
                    <a:pt x="320" y="256"/>
                  </a:cubicBezTo>
                  <a:cubicBezTo>
                    <a:pt x="326" y="256"/>
                    <a:pt x="330" y="260"/>
                    <a:pt x="330" y="266"/>
                  </a:cubicBezTo>
                  <a:cubicBezTo>
                    <a:pt x="330" y="272"/>
                    <a:pt x="326" y="277"/>
                    <a:pt x="320" y="277"/>
                  </a:cubicBezTo>
                  <a:cubicBezTo>
                    <a:pt x="256" y="277"/>
                    <a:pt x="256" y="277"/>
                    <a:pt x="256" y="277"/>
                  </a:cubicBezTo>
                  <a:cubicBezTo>
                    <a:pt x="250" y="277"/>
                    <a:pt x="245" y="272"/>
                    <a:pt x="245" y="266"/>
                  </a:cubicBezTo>
                  <a:cubicBezTo>
                    <a:pt x="245" y="260"/>
                    <a:pt x="250" y="256"/>
                    <a:pt x="256" y="256"/>
                  </a:cubicBezTo>
                  <a:close/>
                  <a:moveTo>
                    <a:pt x="256" y="298"/>
                  </a:moveTo>
                  <a:cubicBezTo>
                    <a:pt x="320" y="298"/>
                    <a:pt x="320" y="298"/>
                    <a:pt x="320" y="298"/>
                  </a:cubicBezTo>
                  <a:cubicBezTo>
                    <a:pt x="326" y="298"/>
                    <a:pt x="330" y="303"/>
                    <a:pt x="330" y="309"/>
                  </a:cubicBezTo>
                  <a:cubicBezTo>
                    <a:pt x="330" y="315"/>
                    <a:pt x="326" y="320"/>
                    <a:pt x="320" y="320"/>
                  </a:cubicBezTo>
                  <a:cubicBezTo>
                    <a:pt x="256" y="320"/>
                    <a:pt x="256" y="320"/>
                    <a:pt x="256" y="320"/>
                  </a:cubicBezTo>
                  <a:cubicBezTo>
                    <a:pt x="250" y="320"/>
                    <a:pt x="245" y="315"/>
                    <a:pt x="245" y="309"/>
                  </a:cubicBezTo>
                  <a:cubicBezTo>
                    <a:pt x="245" y="303"/>
                    <a:pt x="250" y="298"/>
                    <a:pt x="256" y="298"/>
                  </a:cubicBezTo>
                  <a:close/>
                  <a:moveTo>
                    <a:pt x="256" y="341"/>
                  </a:moveTo>
                  <a:cubicBezTo>
                    <a:pt x="320" y="341"/>
                    <a:pt x="320" y="341"/>
                    <a:pt x="320" y="341"/>
                  </a:cubicBezTo>
                  <a:cubicBezTo>
                    <a:pt x="326" y="341"/>
                    <a:pt x="330" y="346"/>
                    <a:pt x="330" y="352"/>
                  </a:cubicBezTo>
                  <a:cubicBezTo>
                    <a:pt x="330" y="358"/>
                    <a:pt x="326" y="362"/>
                    <a:pt x="320" y="362"/>
                  </a:cubicBezTo>
                  <a:cubicBezTo>
                    <a:pt x="256" y="362"/>
                    <a:pt x="256" y="362"/>
                    <a:pt x="256" y="362"/>
                  </a:cubicBezTo>
                  <a:cubicBezTo>
                    <a:pt x="250" y="362"/>
                    <a:pt x="245" y="358"/>
                    <a:pt x="245" y="352"/>
                  </a:cubicBezTo>
                  <a:cubicBezTo>
                    <a:pt x="245" y="346"/>
                    <a:pt x="250" y="341"/>
                    <a:pt x="256" y="341"/>
                  </a:cubicBezTo>
                  <a:close/>
                  <a:moveTo>
                    <a:pt x="330" y="202"/>
                  </a:moveTo>
                  <a:cubicBezTo>
                    <a:pt x="213" y="202"/>
                    <a:pt x="213" y="202"/>
                    <a:pt x="213" y="202"/>
                  </a:cubicBezTo>
                  <a:cubicBezTo>
                    <a:pt x="207" y="202"/>
                    <a:pt x="202" y="207"/>
                    <a:pt x="202" y="213"/>
                  </a:cubicBezTo>
                  <a:cubicBezTo>
                    <a:pt x="202" y="394"/>
                    <a:pt x="202" y="394"/>
                    <a:pt x="202" y="394"/>
                  </a:cubicBezTo>
                  <a:cubicBezTo>
                    <a:pt x="160" y="394"/>
                    <a:pt x="160" y="394"/>
                    <a:pt x="160" y="394"/>
                  </a:cubicBezTo>
                  <a:cubicBezTo>
                    <a:pt x="160" y="138"/>
                    <a:pt x="160" y="138"/>
                    <a:pt x="160" y="138"/>
                  </a:cubicBezTo>
                  <a:cubicBezTo>
                    <a:pt x="181" y="138"/>
                    <a:pt x="181" y="138"/>
                    <a:pt x="181" y="138"/>
                  </a:cubicBezTo>
                  <a:cubicBezTo>
                    <a:pt x="181" y="149"/>
                    <a:pt x="181" y="149"/>
                    <a:pt x="181" y="149"/>
                  </a:cubicBezTo>
                  <a:cubicBezTo>
                    <a:pt x="181" y="155"/>
                    <a:pt x="186" y="160"/>
                    <a:pt x="192" y="160"/>
                  </a:cubicBezTo>
                  <a:cubicBezTo>
                    <a:pt x="298" y="160"/>
                    <a:pt x="298" y="160"/>
                    <a:pt x="298" y="160"/>
                  </a:cubicBezTo>
                  <a:cubicBezTo>
                    <a:pt x="304" y="160"/>
                    <a:pt x="309" y="155"/>
                    <a:pt x="309" y="149"/>
                  </a:cubicBezTo>
                  <a:cubicBezTo>
                    <a:pt x="309" y="138"/>
                    <a:pt x="309" y="138"/>
                    <a:pt x="309" y="138"/>
                  </a:cubicBezTo>
                  <a:cubicBezTo>
                    <a:pt x="330" y="138"/>
                    <a:pt x="330" y="138"/>
                    <a:pt x="330" y="138"/>
                  </a:cubicBezTo>
                  <a:lnTo>
                    <a:pt x="330" y="202"/>
                  </a:lnTo>
                  <a:close/>
                  <a:moveTo>
                    <a:pt x="288" y="138"/>
                  </a:moveTo>
                  <a:cubicBezTo>
                    <a:pt x="202" y="138"/>
                    <a:pt x="202" y="138"/>
                    <a:pt x="202" y="138"/>
                  </a:cubicBezTo>
                  <a:cubicBezTo>
                    <a:pt x="202" y="128"/>
                    <a:pt x="202" y="128"/>
                    <a:pt x="202" y="128"/>
                  </a:cubicBezTo>
                  <a:cubicBezTo>
                    <a:pt x="202" y="128"/>
                    <a:pt x="202" y="128"/>
                    <a:pt x="202" y="128"/>
                  </a:cubicBezTo>
                  <a:cubicBezTo>
                    <a:pt x="202" y="128"/>
                    <a:pt x="202" y="128"/>
                    <a:pt x="202" y="128"/>
                  </a:cubicBezTo>
                  <a:cubicBezTo>
                    <a:pt x="202" y="117"/>
                    <a:pt x="202" y="117"/>
                    <a:pt x="202" y="117"/>
                  </a:cubicBezTo>
                  <a:cubicBezTo>
                    <a:pt x="288" y="117"/>
                    <a:pt x="288" y="117"/>
                    <a:pt x="288" y="117"/>
                  </a:cubicBezTo>
                  <a:lnTo>
                    <a:pt x="288" y="138"/>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28"/>
                    <a:pt x="138" y="128"/>
                    <a:pt x="138" y="128"/>
                  </a:cubicBezTo>
                  <a:cubicBezTo>
                    <a:pt x="138" y="122"/>
                    <a:pt x="143" y="117"/>
                    <a:pt x="149" y="117"/>
                  </a:cubicBezTo>
                  <a:cubicBezTo>
                    <a:pt x="181" y="117"/>
                    <a:pt x="181" y="117"/>
                    <a:pt x="181" y="117"/>
                  </a:cubicBezTo>
                  <a:cubicBezTo>
                    <a:pt x="181" y="106"/>
                    <a:pt x="181" y="106"/>
                    <a:pt x="181" y="106"/>
                  </a:cubicBezTo>
                  <a:cubicBezTo>
                    <a:pt x="181" y="100"/>
                    <a:pt x="186" y="96"/>
                    <a:pt x="192" y="96"/>
                  </a:cubicBezTo>
                  <a:cubicBezTo>
                    <a:pt x="298" y="96"/>
                    <a:pt x="298" y="96"/>
                    <a:pt x="298" y="96"/>
                  </a:cubicBezTo>
                  <a:cubicBezTo>
                    <a:pt x="304" y="96"/>
                    <a:pt x="309" y="100"/>
                    <a:pt x="309" y="106"/>
                  </a:cubicBezTo>
                  <a:cubicBezTo>
                    <a:pt x="309" y="117"/>
                    <a:pt x="309" y="117"/>
                    <a:pt x="309" y="117"/>
                  </a:cubicBezTo>
                  <a:cubicBezTo>
                    <a:pt x="341" y="117"/>
                    <a:pt x="341" y="117"/>
                    <a:pt x="341" y="117"/>
                  </a:cubicBezTo>
                  <a:cubicBezTo>
                    <a:pt x="347" y="117"/>
                    <a:pt x="352" y="122"/>
                    <a:pt x="352" y="128"/>
                  </a:cubicBezTo>
                  <a:cubicBezTo>
                    <a:pt x="352" y="202"/>
                    <a:pt x="352" y="202"/>
                    <a:pt x="352" y="202"/>
                  </a:cubicBezTo>
                  <a:cubicBezTo>
                    <a:pt x="362" y="202"/>
                    <a:pt x="362" y="202"/>
                    <a:pt x="362" y="202"/>
                  </a:cubicBezTo>
                  <a:cubicBezTo>
                    <a:pt x="368" y="202"/>
                    <a:pt x="373" y="207"/>
                    <a:pt x="373" y="213"/>
                  </a:cubicBezTo>
                  <a:lnTo>
                    <a:pt x="373" y="4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
        <p:nvSpPr>
          <p:cNvPr id="6" name="TextBox 17">
            <a:extLst>
              <a:ext uri="{FF2B5EF4-FFF2-40B4-BE49-F238E27FC236}">
                <a16:creationId xmlns:a16="http://schemas.microsoft.com/office/drawing/2014/main" id="{DB78909F-3DD8-62D0-06D8-E4814D99D51E}"/>
              </a:ext>
            </a:extLst>
          </p:cNvPr>
          <p:cNvSpPr txBox="1"/>
          <p:nvPr/>
        </p:nvSpPr>
        <p:spPr>
          <a:xfrm>
            <a:off x="0" y="3703947"/>
            <a:ext cx="2503909" cy="123110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142609">
              <a:spcBef>
                <a:spcPts val="562"/>
              </a:spcBef>
              <a:buSzPct val="100000"/>
              <a:defRPr/>
            </a:pPr>
            <a:r>
              <a:rPr lang="en-US" sz="1600" b="1" kern="0" spc="300">
                <a:solidFill>
                  <a:schemeClr val="bg1"/>
                </a:solidFill>
                <a:latin typeface="Open Sans"/>
                <a:ea typeface="Open Sans Light" panose="020B0306030504020204" pitchFamily="34" charset="0"/>
                <a:cs typeface="Open Sans Light" panose="020B0306030504020204" pitchFamily="34" charset="0"/>
                <a:sym typeface="Gotham Book" charset="0"/>
              </a:rPr>
              <a:t>1. Enhance Demo for Automated Evidence Review Capability      (incl. UX/UI)</a:t>
            </a:r>
            <a:endParaRPr lang="en-US" sz="1600" kern="0">
              <a:solidFill>
                <a:srgbClr val="046A38"/>
              </a:solidFill>
              <a:latin typeface="Open Sans Light"/>
              <a:ea typeface="Open Sans Light" panose="020B0306030504020204" pitchFamily="34" charset="0"/>
              <a:cs typeface="Open Sans Light" panose="020B0306030504020204" pitchFamily="34" charset="0"/>
              <a:sym typeface="Gotham Book" charset="0"/>
            </a:endParaRPr>
          </a:p>
        </p:txBody>
      </p:sp>
      <p:grpSp>
        <p:nvGrpSpPr>
          <p:cNvPr id="7" name="Group 6">
            <a:extLst>
              <a:ext uri="{FF2B5EF4-FFF2-40B4-BE49-F238E27FC236}">
                <a16:creationId xmlns:a16="http://schemas.microsoft.com/office/drawing/2014/main" id="{502BA9BE-5A6F-6257-FB10-353BC9552BE8}"/>
              </a:ext>
            </a:extLst>
          </p:cNvPr>
          <p:cNvGrpSpPr/>
          <p:nvPr/>
        </p:nvGrpSpPr>
        <p:grpSpPr>
          <a:xfrm rot="2700000">
            <a:off x="8438642" y="409018"/>
            <a:ext cx="491524" cy="3471976"/>
            <a:chOff x="11410121" y="1001827"/>
            <a:chExt cx="569843" cy="4494704"/>
          </a:xfrm>
        </p:grpSpPr>
        <p:cxnSp>
          <p:nvCxnSpPr>
            <p:cNvPr id="31" name="Straight Connector 30">
              <a:extLst>
                <a:ext uri="{FF2B5EF4-FFF2-40B4-BE49-F238E27FC236}">
                  <a16:creationId xmlns:a16="http://schemas.microsoft.com/office/drawing/2014/main" id="{2E171A82-330B-B1AD-7861-2C0E5F371AE2}"/>
                </a:ext>
              </a:extLst>
            </p:cNvPr>
            <p:cNvCxnSpPr>
              <a:cxnSpLocks/>
            </p:cNvCxnSpPr>
            <p:nvPr/>
          </p:nvCxnSpPr>
          <p:spPr>
            <a:xfrm>
              <a:off x="11410121"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BAA2FC-78FE-7D43-EFB8-0C09441F9536}"/>
                </a:ext>
              </a:extLst>
            </p:cNvPr>
            <p:cNvCxnSpPr>
              <a:cxnSpLocks/>
            </p:cNvCxnSpPr>
            <p:nvPr/>
          </p:nvCxnSpPr>
          <p:spPr>
            <a:xfrm>
              <a:off x="11695042"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E608E3-0B84-4933-A053-D259AD4C7C9B}"/>
                </a:ext>
              </a:extLst>
            </p:cNvPr>
            <p:cNvCxnSpPr>
              <a:cxnSpLocks/>
            </p:cNvCxnSpPr>
            <p:nvPr/>
          </p:nvCxnSpPr>
          <p:spPr>
            <a:xfrm>
              <a:off x="11979964"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grpSp>
      <p:sp>
        <p:nvSpPr>
          <p:cNvPr id="8" name="Oval 7">
            <a:extLst>
              <a:ext uri="{FF2B5EF4-FFF2-40B4-BE49-F238E27FC236}">
                <a16:creationId xmlns:a16="http://schemas.microsoft.com/office/drawing/2014/main" id="{ECA72227-68DD-4326-16CD-2804ABF670A5}"/>
              </a:ext>
            </a:extLst>
          </p:cNvPr>
          <p:cNvSpPr>
            <a:spLocks noChangeAspect="1"/>
          </p:cNvSpPr>
          <p:nvPr/>
        </p:nvSpPr>
        <p:spPr bwMode="gray">
          <a:xfrm rot="10800000">
            <a:off x="7780869" y="1450271"/>
            <a:ext cx="1617771" cy="1617998"/>
          </a:xfrm>
          <a:prstGeom prst="ellipse">
            <a:avLst/>
          </a:prstGeom>
          <a:solidFill>
            <a:schemeClr val="bg1"/>
          </a:soli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sp>
        <p:nvSpPr>
          <p:cNvPr id="9" name="TextBox 26">
            <a:extLst>
              <a:ext uri="{FF2B5EF4-FFF2-40B4-BE49-F238E27FC236}">
                <a16:creationId xmlns:a16="http://schemas.microsoft.com/office/drawing/2014/main" id="{5FDD824C-0025-AA05-0F7F-6F7E543FE2BA}"/>
              </a:ext>
            </a:extLst>
          </p:cNvPr>
          <p:cNvSpPr txBox="1"/>
          <p:nvPr/>
        </p:nvSpPr>
        <p:spPr>
          <a:xfrm>
            <a:off x="7432343" y="3703947"/>
            <a:ext cx="2481163" cy="73866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142609">
              <a:spcBef>
                <a:spcPts val="562"/>
              </a:spcBef>
              <a:buSzPct val="100000"/>
              <a:defRPr/>
            </a:pPr>
            <a:r>
              <a:rPr lang="en-US" sz="1600" b="1" kern="0" spc="300">
                <a:solidFill>
                  <a:schemeClr val="bg1"/>
                </a:solidFill>
                <a:latin typeface="Open Sans" panose="020B0606030504020204" pitchFamily="34" charset="0"/>
                <a:ea typeface="Open Sans" panose="020B0606030504020204" pitchFamily="34" charset="0"/>
                <a:cs typeface="Open Sans" panose="020B0606030504020204" pitchFamily="34" charset="0"/>
                <a:sym typeface="Gotham Book" charset="0"/>
              </a:rPr>
              <a:t>4. Automated Remediation Recommendations</a:t>
            </a:r>
            <a:endParaRPr kumimoji="0" lang="en-US" sz="1600" u="none" strike="noStrike" kern="0" cap="none" spc="0" normalizeH="0" baseline="0" noProof="0">
              <a:ln>
                <a:noFill/>
              </a:ln>
              <a:solidFill>
                <a:srgbClr val="046A38"/>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Gotham Book" charset="0"/>
            </a:endParaRPr>
          </a:p>
        </p:txBody>
      </p:sp>
      <p:grpSp>
        <p:nvGrpSpPr>
          <p:cNvPr id="10" name="Group 9">
            <a:extLst>
              <a:ext uri="{FF2B5EF4-FFF2-40B4-BE49-F238E27FC236}">
                <a16:creationId xmlns:a16="http://schemas.microsoft.com/office/drawing/2014/main" id="{1C90B05F-1D69-E389-638B-504F4D1B68CE}"/>
              </a:ext>
            </a:extLst>
          </p:cNvPr>
          <p:cNvGrpSpPr>
            <a:grpSpLocks noChangeAspect="1"/>
          </p:cNvGrpSpPr>
          <p:nvPr/>
        </p:nvGrpSpPr>
        <p:grpSpPr>
          <a:xfrm>
            <a:off x="8122282" y="1816571"/>
            <a:ext cx="924570" cy="924570"/>
            <a:chOff x="6486895" y="1847898"/>
            <a:chExt cx="1765300" cy="1765300"/>
          </a:xfrm>
        </p:grpSpPr>
        <p:sp>
          <p:nvSpPr>
            <p:cNvPr id="29" name="Oval 28">
              <a:extLst>
                <a:ext uri="{FF2B5EF4-FFF2-40B4-BE49-F238E27FC236}">
                  <a16:creationId xmlns:a16="http://schemas.microsoft.com/office/drawing/2014/main" id="{B6B9DA7F-7594-E01A-F1BF-8BCD72FA6D6E}"/>
                </a:ext>
              </a:extLst>
            </p:cNvPr>
            <p:cNvSpPr/>
            <p:nvPr/>
          </p:nvSpPr>
          <p:spPr bwMode="gray">
            <a:xfrm>
              <a:off x="6486895" y="1847898"/>
              <a:ext cx="1765300" cy="1765300"/>
            </a:xfrm>
            <a:prstGeom prst="ellipse">
              <a:avLst/>
            </a:prstGeom>
            <a:gradFill flip="none" rotWithShape="1">
              <a:gsLst>
                <a:gs pos="99000">
                  <a:srgbClr val="BEDB89"/>
                </a:gs>
                <a:gs pos="1000">
                  <a:srgbClr val="DFF2DB"/>
                </a:gs>
              </a:gsLst>
              <a:lin ang="2700000" scaled="0"/>
              <a:tileRect/>
            </a:gra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pPr>
              <a:endParaRPr lang="en-US" sz="1600" b="1">
                <a:solidFill>
                  <a:schemeClr val="bg1"/>
                </a:solidFill>
              </a:endParaRPr>
            </a:p>
          </p:txBody>
        </p:sp>
        <p:sp>
          <p:nvSpPr>
            <p:cNvPr id="30" name="Freeform 831">
              <a:extLst>
                <a:ext uri="{FF2B5EF4-FFF2-40B4-BE49-F238E27FC236}">
                  <a16:creationId xmlns:a16="http://schemas.microsoft.com/office/drawing/2014/main" id="{18F73336-69F2-2C1E-827A-BEB0112CDD87}"/>
                </a:ext>
              </a:extLst>
            </p:cNvPr>
            <p:cNvSpPr>
              <a:spLocks noChangeAspect="1" noEditPoints="1"/>
            </p:cNvSpPr>
            <p:nvPr/>
          </p:nvSpPr>
          <p:spPr bwMode="auto">
            <a:xfrm>
              <a:off x="6667500" y="2032001"/>
              <a:ext cx="1408176" cy="1408176"/>
            </a:xfrm>
            <a:custGeom>
              <a:avLst/>
              <a:gdLst>
                <a:gd name="T0" fmla="*/ 213 w 512"/>
                <a:gd name="T1" fmla="*/ 298 h 512"/>
                <a:gd name="T2" fmla="*/ 298 w 512"/>
                <a:gd name="T3" fmla="*/ 213 h 512"/>
                <a:gd name="T4" fmla="*/ 160 w 512"/>
                <a:gd name="T5" fmla="*/ 160 h 512"/>
                <a:gd name="T6" fmla="*/ 352 w 512"/>
                <a:gd name="T7" fmla="*/ 352 h 512"/>
                <a:gd name="T8" fmla="*/ 160 w 512"/>
                <a:gd name="T9" fmla="*/ 160 h 512"/>
                <a:gd name="T10" fmla="*/ 202 w 512"/>
                <a:gd name="T11" fmla="*/ 320 h 512"/>
                <a:gd name="T12" fmla="*/ 320 w 512"/>
                <a:gd name="T13" fmla="*/ 309 h 512"/>
                <a:gd name="T14" fmla="*/ 309 w 512"/>
                <a:gd name="T15" fmla="*/ 192 h 512"/>
                <a:gd name="T16" fmla="*/ 192 w 512"/>
                <a:gd name="T17" fmla="*/ 202 h 512"/>
                <a:gd name="T18" fmla="*/ 512 w 512"/>
                <a:gd name="T19" fmla="*/ 256 h 512"/>
                <a:gd name="T20" fmla="*/ 0 w 512"/>
                <a:gd name="T21" fmla="*/ 256 h 512"/>
                <a:gd name="T22" fmla="*/ 512 w 512"/>
                <a:gd name="T23" fmla="*/ 256 h 512"/>
                <a:gd name="T24" fmla="*/ 373 w 512"/>
                <a:gd name="T25" fmla="*/ 224 h 512"/>
                <a:gd name="T26" fmla="*/ 416 w 512"/>
                <a:gd name="T27" fmla="*/ 213 h 512"/>
                <a:gd name="T28" fmla="*/ 373 w 512"/>
                <a:gd name="T29" fmla="*/ 202 h 512"/>
                <a:gd name="T30" fmla="*/ 362 w 512"/>
                <a:gd name="T31" fmla="*/ 138 h 512"/>
                <a:gd name="T32" fmla="*/ 309 w 512"/>
                <a:gd name="T33" fmla="*/ 106 h 512"/>
                <a:gd name="T34" fmla="*/ 288 w 512"/>
                <a:gd name="T35" fmla="*/ 106 h 512"/>
                <a:gd name="T36" fmla="*/ 266 w 512"/>
                <a:gd name="T37" fmla="*/ 138 h 512"/>
                <a:gd name="T38" fmla="*/ 256 w 512"/>
                <a:gd name="T39" fmla="*/ 96 h 512"/>
                <a:gd name="T40" fmla="*/ 245 w 512"/>
                <a:gd name="T41" fmla="*/ 138 h 512"/>
                <a:gd name="T42" fmla="*/ 224 w 512"/>
                <a:gd name="T43" fmla="*/ 106 h 512"/>
                <a:gd name="T44" fmla="*/ 202 w 512"/>
                <a:gd name="T45" fmla="*/ 106 h 512"/>
                <a:gd name="T46" fmla="*/ 149 w 512"/>
                <a:gd name="T47" fmla="*/ 138 h 512"/>
                <a:gd name="T48" fmla="*/ 138 w 512"/>
                <a:gd name="T49" fmla="*/ 202 h 512"/>
                <a:gd name="T50" fmla="*/ 96 w 512"/>
                <a:gd name="T51" fmla="*/ 213 h 512"/>
                <a:gd name="T52" fmla="*/ 138 w 512"/>
                <a:gd name="T53" fmla="*/ 224 h 512"/>
                <a:gd name="T54" fmla="*/ 106 w 512"/>
                <a:gd name="T55" fmla="*/ 245 h 512"/>
                <a:gd name="T56" fmla="*/ 106 w 512"/>
                <a:gd name="T57" fmla="*/ 266 h 512"/>
                <a:gd name="T58" fmla="*/ 138 w 512"/>
                <a:gd name="T59" fmla="*/ 288 h 512"/>
                <a:gd name="T60" fmla="*/ 96 w 512"/>
                <a:gd name="T61" fmla="*/ 298 h 512"/>
                <a:gd name="T62" fmla="*/ 138 w 512"/>
                <a:gd name="T63" fmla="*/ 309 h 512"/>
                <a:gd name="T64" fmla="*/ 149 w 512"/>
                <a:gd name="T65" fmla="*/ 373 h 512"/>
                <a:gd name="T66" fmla="*/ 202 w 512"/>
                <a:gd name="T67" fmla="*/ 405 h 512"/>
                <a:gd name="T68" fmla="*/ 224 w 512"/>
                <a:gd name="T69" fmla="*/ 405 h 512"/>
                <a:gd name="T70" fmla="*/ 245 w 512"/>
                <a:gd name="T71" fmla="*/ 373 h 512"/>
                <a:gd name="T72" fmla="*/ 256 w 512"/>
                <a:gd name="T73" fmla="*/ 416 h 512"/>
                <a:gd name="T74" fmla="*/ 266 w 512"/>
                <a:gd name="T75" fmla="*/ 373 h 512"/>
                <a:gd name="T76" fmla="*/ 288 w 512"/>
                <a:gd name="T77" fmla="*/ 405 h 512"/>
                <a:gd name="T78" fmla="*/ 309 w 512"/>
                <a:gd name="T79" fmla="*/ 405 h 512"/>
                <a:gd name="T80" fmla="*/ 362 w 512"/>
                <a:gd name="T81" fmla="*/ 373 h 512"/>
                <a:gd name="T82" fmla="*/ 373 w 512"/>
                <a:gd name="T83" fmla="*/ 309 h 512"/>
                <a:gd name="T84" fmla="*/ 416 w 512"/>
                <a:gd name="T85" fmla="*/ 298 h 512"/>
                <a:gd name="T86" fmla="*/ 373 w 512"/>
                <a:gd name="T87" fmla="*/ 288 h 512"/>
                <a:gd name="T88" fmla="*/ 405 w 512"/>
                <a:gd name="T89" fmla="*/ 266 h 512"/>
                <a:gd name="T90" fmla="*/ 405 w 512"/>
                <a:gd name="T91"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298" y="298"/>
                  </a:moveTo>
                  <a:cubicBezTo>
                    <a:pt x="213" y="298"/>
                    <a:pt x="213" y="298"/>
                    <a:pt x="213" y="298"/>
                  </a:cubicBezTo>
                  <a:cubicBezTo>
                    <a:pt x="213" y="213"/>
                    <a:pt x="213" y="213"/>
                    <a:pt x="213" y="213"/>
                  </a:cubicBezTo>
                  <a:cubicBezTo>
                    <a:pt x="298" y="213"/>
                    <a:pt x="298" y="213"/>
                    <a:pt x="298" y="213"/>
                  </a:cubicBezTo>
                  <a:lnTo>
                    <a:pt x="298" y="298"/>
                  </a:lnTo>
                  <a:close/>
                  <a:moveTo>
                    <a:pt x="160" y="160"/>
                  </a:moveTo>
                  <a:cubicBezTo>
                    <a:pt x="352" y="160"/>
                    <a:pt x="352" y="160"/>
                    <a:pt x="352" y="160"/>
                  </a:cubicBezTo>
                  <a:cubicBezTo>
                    <a:pt x="352" y="352"/>
                    <a:pt x="352" y="352"/>
                    <a:pt x="352" y="352"/>
                  </a:cubicBezTo>
                  <a:cubicBezTo>
                    <a:pt x="160" y="352"/>
                    <a:pt x="160" y="352"/>
                    <a:pt x="160" y="352"/>
                  </a:cubicBezTo>
                  <a:lnTo>
                    <a:pt x="160" y="160"/>
                  </a:lnTo>
                  <a:close/>
                  <a:moveTo>
                    <a:pt x="192" y="309"/>
                  </a:moveTo>
                  <a:cubicBezTo>
                    <a:pt x="192" y="315"/>
                    <a:pt x="196" y="320"/>
                    <a:pt x="202" y="320"/>
                  </a:cubicBezTo>
                  <a:cubicBezTo>
                    <a:pt x="309" y="320"/>
                    <a:pt x="309" y="320"/>
                    <a:pt x="309" y="320"/>
                  </a:cubicBezTo>
                  <a:cubicBezTo>
                    <a:pt x="315" y="320"/>
                    <a:pt x="320" y="315"/>
                    <a:pt x="320" y="309"/>
                  </a:cubicBezTo>
                  <a:cubicBezTo>
                    <a:pt x="320" y="202"/>
                    <a:pt x="320" y="202"/>
                    <a:pt x="320" y="202"/>
                  </a:cubicBezTo>
                  <a:cubicBezTo>
                    <a:pt x="320" y="196"/>
                    <a:pt x="315" y="192"/>
                    <a:pt x="309" y="192"/>
                  </a:cubicBezTo>
                  <a:cubicBezTo>
                    <a:pt x="202" y="192"/>
                    <a:pt x="202" y="192"/>
                    <a:pt x="202" y="192"/>
                  </a:cubicBezTo>
                  <a:cubicBezTo>
                    <a:pt x="196" y="192"/>
                    <a:pt x="192" y="196"/>
                    <a:pt x="192" y="202"/>
                  </a:cubicBezTo>
                  <a:lnTo>
                    <a:pt x="192"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245"/>
                  </a:moveTo>
                  <a:cubicBezTo>
                    <a:pt x="373" y="224"/>
                    <a:pt x="373" y="224"/>
                    <a:pt x="373" y="224"/>
                  </a:cubicBezTo>
                  <a:cubicBezTo>
                    <a:pt x="405" y="224"/>
                    <a:pt x="405" y="224"/>
                    <a:pt x="405" y="224"/>
                  </a:cubicBezTo>
                  <a:cubicBezTo>
                    <a:pt x="411" y="224"/>
                    <a:pt x="416" y="219"/>
                    <a:pt x="416" y="213"/>
                  </a:cubicBezTo>
                  <a:cubicBezTo>
                    <a:pt x="416" y="207"/>
                    <a:pt x="411" y="202"/>
                    <a:pt x="405" y="202"/>
                  </a:cubicBezTo>
                  <a:cubicBezTo>
                    <a:pt x="373" y="202"/>
                    <a:pt x="373" y="202"/>
                    <a:pt x="373" y="202"/>
                  </a:cubicBezTo>
                  <a:cubicBezTo>
                    <a:pt x="373" y="149"/>
                    <a:pt x="373" y="149"/>
                    <a:pt x="373" y="149"/>
                  </a:cubicBezTo>
                  <a:cubicBezTo>
                    <a:pt x="373" y="143"/>
                    <a:pt x="368" y="138"/>
                    <a:pt x="362" y="138"/>
                  </a:cubicBezTo>
                  <a:cubicBezTo>
                    <a:pt x="309" y="138"/>
                    <a:pt x="309" y="138"/>
                    <a:pt x="309" y="138"/>
                  </a:cubicBezTo>
                  <a:cubicBezTo>
                    <a:pt x="309" y="106"/>
                    <a:pt x="309" y="106"/>
                    <a:pt x="309" y="106"/>
                  </a:cubicBezTo>
                  <a:cubicBezTo>
                    <a:pt x="309" y="100"/>
                    <a:pt x="304" y="96"/>
                    <a:pt x="298" y="96"/>
                  </a:cubicBezTo>
                  <a:cubicBezTo>
                    <a:pt x="292" y="96"/>
                    <a:pt x="288" y="100"/>
                    <a:pt x="288" y="106"/>
                  </a:cubicBezTo>
                  <a:cubicBezTo>
                    <a:pt x="288" y="138"/>
                    <a:pt x="288" y="138"/>
                    <a:pt x="288" y="138"/>
                  </a:cubicBezTo>
                  <a:cubicBezTo>
                    <a:pt x="266" y="138"/>
                    <a:pt x="266" y="138"/>
                    <a:pt x="266" y="138"/>
                  </a:cubicBezTo>
                  <a:cubicBezTo>
                    <a:pt x="266" y="106"/>
                    <a:pt x="266" y="106"/>
                    <a:pt x="266" y="106"/>
                  </a:cubicBezTo>
                  <a:cubicBezTo>
                    <a:pt x="266" y="100"/>
                    <a:pt x="262" y="96"/>
                    <a:pt x="256" y="96"/>
                  </a:cubicBezTo>
                  <a:cubicBezTo>
                    <a:pt x="250" y="96"/>
                    <a:pt x="245" y="100"/>
                    <a:pt x="245" y="106"/>
                  </a:cubicBezTo>
                  <a:cubicBezTo>
                    <a:pt x="245" y="138"/>
                    <a:pt x="245" y="138"/>
                    <a:pt x="245" y="138"/>
                  </a:cubicBezTo>
                  <a:cubicBezTo>
                    <a:pt x="224" y="138"/>
                    <a:pt x="224" y="138"/>
                    <a:pt x="224" y="138"/>
                  </a:cubicBezTo>
                  <a:cubicBezTo>
                    <a:pt x="224" y="106"/>
                    <a:pt x="224" y="106"/>
                    <a:pt x="224" y="106"/>
                  </a:cubicBezTo>
                  <a:cubicBezTo>
                    <a:pt x="224" y="100"/>
                    <a:pt x="219" y="96"/>
                    <a:pt x="213" y="96"/>
                  </a:cubicBezTo>
                  <a:cubicBezTo>
                    <a:pt x="207" y="96"/>
                    <a:pt x="202" y="100"/>
                    <a:pt x="202" y="106"/>
                  </a:cubicBezTo>
                  <a:cubicBezTo>
                    <a:pt x="202" y="138"/>
                    <a:pt x="202" y="138"/>
                    <a:pt x="202" y="138"/>
                  </a:cubicBezTo>
                  <a:cubicBezTo>
                    <a:pt x="149" y="138"/>
                    <a:pt x="149" y="138"/>
                    <a:pt x="149" y="138"/>
                  </a:cubicBezTo>
                  <a:cubicBezTo>
                    <a:pt x="143" y="138"/>
                    <a:pt x="138" y="143"/>
                    <a:pt x="138" y="149"/>
                  </a:cubicBezTo>
                  <a:cubicBezTo>
                    <a:pt x="138" y="202"/>
                    <a:pt x="138" y="202"/>
                    <a:pt x="138" y="202"/>
                  </a:cubicBezTo>
                  <a:cubicBezTo>
                    <a:pt x="106" y="202"/>
                    <a:pt x="106" y="202"/>
                    <a:pt x="106" y="202"/>
                  </a:cubicBezTo>
                  <a:cubicBezTo>
                    <a:pt x="100" y="202"/>
                    <a:pt x="96" y="207"/>
                    <a:pt x="96" y="213"/>
                  </a:cubicBezTo>
                  <a:cubicBezTo>
                    <a:pt x="96" y="219"/>
                    <a:pt x="100" y="224"/>
                    <a:pt x="106" y="224"/>
                  </a:cubicBezTo>
                  <a:cubicBezTo>
                    <a:pt x="138" y="224"/>
                    <a:pt x="138" y="224"/>
                    <a:pt x="138" y="224"/>
                  </a:cubicBezTo>
                  <a:cubicBezTo>
                    <a:pt x="138" y="245"/>
                    <a:pt x="138" y="245"/>
                    <a:pt x="138" y="245"/>
                  </a:cubicBezTo>
                  <a:cubicBezTo>
                    <a:pt x="106" y="245"/>
                    <a:pt x="106" y="245"/>
                    <a:pt x="106" y="245"/>
                  </a:cubicBezTo>
                  <a:cubicBezTo>
                    <a:pt x="100" y="245"/>
                    <a:pt x="96" y="250"/>
                    <a:pt x="96" y="256"/>
                  </a:cubicBezTo>
                  <a:cubicBezTo>
                    <a:pt x="96" y="262"/>
                    <a:pt x="100" y="266"/>
                    <a:pt x="106" y="266"/>
                  </a:cubicBezTo>
                  <a:cubicBezTo>
                    <a:pt x="138" y="266"/>
                    <a:pt x="138" y="266"/>
                    <a:pt x="138" y="266"/>
                  </a:cubicBezTo>
                  <a:cubicBezTo>
                    <a:pt x="138" y="288"/>
                    <a:pt x="138" y="288"/>
                    <a:pt x="138" y="288"/>
                  </a:cubicBezTo>
                  <a:cubicBezTo>
                    <a:pt x="106" y="288"/>
                    <a:pt x="106" y="288"/>
                    <a:pt x="106" y="288"/>
                  </a:cubicBezTo>
                  <a:cubicBezTo>
                    <a:pt x="100" y="288"/>
                    <a:pt x="96" y="292"/>
                    <a:pt x="96" y="298"/>
                  </a:cubicBezTo>
                  <a:cubicBezTo>
                    <a:pt x="96" y="304"/>
                    <a:pt x="100" y="309"/>
                    <a:pt x="106" y="309"/>
                  </a:cubicBezTo>
                  <a:cubicBezTo>
                    <a:pt x="138" y="309"/>
                    <a:pt x="138" y="309"/>
                    <a:pt x="138" y="309"/>
                  </a:cubicBezTo>
                  <a:cubicBezTo>
                    <a:pt x="138" y="362"/>
                    <a:pt x="138" y="362"/>
                    <a:pt x="138" y="362"/>
                  </a:cubicBezTo>
                  <a:cubicBezTo>
                    <a:pt x="138" y="368"/>
                    <a:pt x="143" y="373"/>
                    <a:pt x="149" y="373"/>
                  </a:cubicBezTo>
                  <a:cubicBezTo>
                    <a:pt x="202" y="373"/>
                    <a:pt x="202" y="373"/>
                    <a:pt x="202" y="373"/>
                  </a:cubicBezTo>
                  <a:cubicBezTo>
                    <a:pt x="202" y="405"/>
                    <a:pt x="202" y="405"/>
                    <a:pt x="202" y="405"/>
                  </a:cubicBezTo>
                  <a:cubicBezTo>
                    <a:pt x="202" y="411"/>
                    <a:pt x="207" y="416"/>
                    <a:pt x="213" y="416"/>
                  </a:cubicBezTo>
                  <a:cubicBezTo>
                    <a:pt x="219" y="416"/>
                    <a:pt x="224" y="411"/>
                    <a:pt x="224" y="405"/>
                  </a:cubicBezTo>
                  <a:cubicBezTo>
                    <a:pt x="224" y="373"/>
                    <a:pt x="224" y="373"/>
                    <a:pt x="224" y="373"/>
                  </a:cubicBezTo>
                  <a:cubicBezTo>
                    <a:pt x="245" y="373"/>
                    <a:pt x="245" y="373"/>
                    <a:pt x="245" y="373"/>
                  </a:cubicBezTo>
                  <a:cubicBezTo>
                    <a:pt x="245" y="405"/>
                    <a:pt x="245" y="405"/>
                    <a:pt x="245" y="405"/>
                  </a:cubicBezTo>
                  <a:cubicBezTo>
                    <a:pt x="245" y="411"/>
                    <a:pt x="250" y="416"/>
                    <a:pt x="256" y="416"/>
                  </a:cubicBezTo>
                  <a:cubicBezTo>
                    <a:pt x="262" y="416"/>
                    <a:pt x="266" y="411"/>
                    <a:pt x="266" y="405"/>
                  </a:cubicBezTo>
                  <a:cubicBezTo>
                    <a:pt x="266" y="373"/>
                    <a:pt x="266" y="373"/>
                    <a:pt x="266" y="373"/>
                  </a:cubicBezTo>
                  <a:cubicBezTo>
                    <a:pt x="288" y="373"/>
                    <a:pt x="288" y="373"/>
                    <a:pt x="288" y="373"/>
                  </a:cubicBezTo>
                  <a:cubicBezTo>
                    <a:pt x="288" y="405"/>
                    <a:pt x="288" y="405"/>
                    <a:pt x="288" y="405"/>
                  </a:cubicBezTo>
                  <a:cubicBezTo>
                    <a:pt x="288" y="411"/>
                    <a:pt x="292" y="416"/>
                    <a:pt x="298" y="416"/>
                  </a:cubicBezTo>
                  <a:cubicBezTo>
                    <a:pt x="304" y="416"/>
                    <a:pt x="309" y="411"/>
                    <a:pt x="309" y="405"/>
                  </a:cubicBezTo>
                  <a:cubicBezTo>
                    <a:pt x="309" y="373"/>
                    <a:pt x="309" y="373"/>
                    <a:pt x="309" y="373"/>
                  </a:cubicBezTo>
                  <a:cubicBezTo>
                    <a:pt x="362" y="373"/>
                    <a:pt x="362" y="373"/>
                    <a:pt x="362" y="373"/>
                  </a:cubicBezTo>
                  <a:cubicBezTo>
                    <a:pt x="368" y="373"/>
                    <a:pt x="373" y="368"/>
                    <a:pt x="373" y="362"/>
                  </a:cubicBezTo>
                  <a:cubicBezTo>
                    <a:pt x="373" y="309"/>
                    <a:pt x="373" y="309"/>
                    <a:pt x="373" y="309"/>
                  </a:cubicBezTo>
                  <a:cubicBezTo>
                    <a:pt x="405" y="309"/>
                    <a:pt x="405" y="309"/>
                    <a:pt x="405" y="309"/>
                  </a:cubicBezTo>
                  <a:cubicBezTo>
                    <a:pt x="411" y="309"/>
                    <a:pt x="416" y="304"/>
                    <a:pt x="416" y="298"/>
                  </a:cubicBezTo>
                  <a:cubicBezTo>
                    <a:pt x="416" y="292"/>
                    <a:pt x="411" y="288"/>
                    <a:pt x="405" y="288"/>
                  </a:cubicBezTo>
                  <a:cubicBezTo>
                    <a:pt x="373" y="288"/>
                    <a:pt x="373" y="288"/>
                    <a:pt x="373" y="288"/>
                  </a:cubicBezTo>
                  <a:cubicBezTo>
                    <a:pt x="373" y="266"/>
                    <a:pt x="373" y="266"/>
                    <a:pt x="373" y="266"/>
                  </a:cubicBezTo>
                  <a:cubicBezTo>
                    <a:pt x="405" y="266"/>
                    <a:pt x="405" y="266"/>
                    <a:pt x="405" y="266"/>
                  </a:cubicBezTo>
                  <a:cubicBezTo>
                    <a:pt x="411" y="266"/>
                    <a:pt x="416" y="262"/>
                    <a:pt x="416" y="256"/>
                  </a:cubicBezTo>
                  <a:cubicBezTo>
                    <a:pt x="416" y="250"/>
                    <a:pt x="411" y="245"/>
                    <a:pt x="405" y="245"/>
                  </a:cubicBezTo>
                  <a:lnTo>
                    <a:pt x="373" y="2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11" name="Group 10">
            <a:extLst>
              <a:ext uri="{FF2B5EF4-FFF2-40B4-BE49-F238E27FC236}">
                <a16:creationId xmlns:a16="http://schemas.microsoft.com/office/drawing/2014/main" id="{E4CCBD18-60C9-10B2-A584-566142E7DD6B}"/>
              </a:ext>
            </a:extLst>
          </p:cNvPr>
          <p:cNvGrpSpPr/>
          <p:nvPr/>
        </p:nvGrpSpPr>
        <p:grpSpPr>
          <a:xfrm rot="2700000">
            <a:off x="3619936" y="459678"/>
            <a:ext cx="512978" cy="3403738"/>
            <a:chOff x="11410121" y="1001827"/>
            <a:chExt cx="569843" cy="4494704"/>
          </a:xfrm>
        </p:grpSpPr>
        <p:cxnSp>
          <p:nvCxnSpPr>
            <p:cNvPr id="26" name="Straight Connector 25">
              <a:extLst>
                <a:ext uri="{FF2B5EF4-FFF2-40B4-BE49-F238E27FC236}">
                  <a16:creationId xmlns:a16="http://schemas.microsoft.com/office/drawing/2014/main" id="{6E5C6F2E-4265-3FC9-550F-838EAA08E377}"/>
                </a:ext>
              </a:extLst>
            </p:cNvPr>
            <p:cNvCxnSpPr>
              <a:cxnSpLocks/>
            </p:cNvCxnSpPr>
            <p:nvPr/>
          </p:nvCxnSpPr>
          <p:spPr>
            <a:xfrm>
              <a:off x="11410121"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5AAAFF-1010-1E1B-383A-8FDDBB66FD85}"/>
                </a:ext>
              </a:extLst>
            </p:cNvPr>
            <p:cNvCxnSpPr>
              <a:cxnSpLocks/>
            </p:cNvCxnSpPr>
            <p:nvPr/>
          </p:nvCxnSpPr>
          <p:spPr>
            <a:xfrm>
              <a:off x="11695042"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8F9E19-748D-3E66-09C1-6D00F8800DB2}"/>
                </a:ext>
              </a:extLst>
            </p:cNvPr>
            <p:cNvCxnSpPr>
              <a:cxnSpLocks/>
            </p:cNvCxnSpPr>
            <p:nvPr/>
          </p:nvCxnSpPr>
          <p:spPr>
            <a:xfrm>
              <a:off x="11979964"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5952F635-C91C-96CE-7233-C4781782EEB7}"/>
              </a:ext>
            </a:extLst>
          </p:cNvPr>
          <p:cNvSpPr>
            <a:spLocks noChangeAspect="1"/>
          </p:cNvSpPr>
          <p:nvPr/>
        </p:nvSpPr>
        <p:spPr bwMode="gray">
          <a:xfrm rot="10800000">
            <a:off x="2815804" y="1450271"/>
            <a:ext cx="1617771" cy="1617998"/>
          </a:xfrm>
          <a:prstGeom prst="ellipse">
            <a:avLst/>
          </a:prstGeom>
          <a:solidFill>
            <a:schemeClr val="bg1"/>
          </a:soli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sp>
        <p:nvSpPr>
          <p:cNvPr id="13" name="TextBox 36">
            <a:extLst>
              <a:ext uri="{FF2B5EF4-FFF2-40B4-BE49-F238E27FC236}">
                <a16:creationId xmlns:a16="http://schemas.microsoft.com/office/drawing/2014/main" id="{CF19239A-887A-E092-7541-E4B9E27304B6}"/>
              </a:ext>
            </a:extLst>
          </p:cNvPr>
          <p:cNvSpPr txBox="1"/>
          <p:nvPr/>
        </p:nvSpPr>
        <p:spPr>
          <a:xfrm>
            <a:off x="2416791" y="3703947"/>
            <a:ext cx="2503910" cy="99625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142609">
              <a:spcBef>
                <a:spcPts val="562"/>
              </a:spcBef>
              <a:defRPr/>
            </a:pPr>
            <a:r>
              <a:rPr lang="en-US" sz="1600" b="1" kern="0" spc="300">
                <a:solidFill>
                  <a:schemeClr val="bg1"/>
                </a:solidFill>
                <a:latin typeface="Open Sans"/>
                <a:ea typeface="Open Sans Light" panose="020B0306030504020204" pitchFamily="34" charset="0"/>
                <a:cs typeface="Open Sans Light" panose="020B0306030504020204" pitchFamily="34" charset="0"/>
                <a:sym typeface="Gotham Book" charset="0"/>
              </a:rPr>
              <a:t>2. Enhance Automated Evidence Review Capability</a:t>
            </a:r>
          </a:p>
        </p:txBody>
      </p:sp>
      <p:grpSp>
        <p:nvGrpSpPr>
          <p:cNvPr id="14" name="Group 13">
            <a:extLst>
              <a:ext uri="{FF2B5EF4-FFF2-40B4-BE49-F238E27FC236}">
                <a16:creationId xmlns:a16="http://schemas.microsoft.com/office/drawing/2014/main" id="{D15DE1F3-C318-BF1F-8155-ADA50B5F4DA6}"/>
              </a:ext>
            </a:extLst>
          </p:cNvPr>
          <p:cNvGrpSpPr>
            <a:grpSpLocks noChangeAspect="1"/>
          </p:cNvGrpSpPr>
          <p:nvPr/>
        </p:nvGrpSpPr>
        <p:grpSpPr>
          <a:xfrm>
            <a:off x="3175787" y="1816571"/>
            <a:ext cx="924570" cy="924570"/>
            <a:chOff x="3761302" y="1847898"/>
            <a:chExt cx="1765300" cy="1765300"/>
          </a:xfrm>
        </p:grpSpPr>
        <p:sp>
          <p:nvSpPr>
            <p:cNvPr id="24" name="Oval 23">
              <a:extLst>
                <a:ext uri="{FF2B5EF4-FFF2-40B4-BE49-F238E27FC236}">
                  <a16:creationId xmlns:a16="http://schemas.microsoft.com/office/drawing/2014/main" id="{EB409E21-0F05-3E96-02E6-F8F312FCD6BC}"/>
                </a:ext>
              </a:extLst>
            </p:cNvPr>
            <p:cNvSpPr/>
            <p:nvPr/>
          </p:nvSpPr>
          <p:spPr bwMode="gray">
            <a:xfrm>
              <a:off x="3761302" y="1847898"/>
              <a:ext cx="1765300" cy="1765300"/>
            </a:xfrm>
            <a:prstGeom prst="ellipse">
              <a:avLst/>
            </a:prstGeom>
            <a:gradFill flip="none" rotWithShape="1">
              <a:gsLst>
                <a:gs pos="99000">
                  <a:srgbClr val="BEDB89"/>
                </a:gs>
                <a:gs pos="1000">
                  <a:srgbClr val="DFF2DB"/>
                </a:gs>
              </a:gsLst>
              <a:lin ang="2700000" scaled="0"/>
              <a:tileRect/>
            </a:gra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pPr>
              <a:endParaRPr lang="en-US" sz="1600" b="1">
                <a:solidFill>
                  <a:schemeClr val="bg1"/>
                </a:solidFill>
              </a:endParaRPr>
            </a:p>
          </p:txBody>
        </p:sp>
        <p:sp>
          <p:nvSpPr>
            <p:cNvPr id="25" name="Freeform 205">
              <a:extLst>
                <a:ext uri="{FF2B5EF4-FFF2-40B4-BE49-F238E27FC236}">
                  <a16:creationId xmlns:a16="http://schemas.microsoft.com/office/drawing/2014/main" id="{FD6849FF-9692-DFCD-6A6F-518C9155DA29}"/>
                </a:ext>
              </a:extLst>
            </p:cNvPr>
            <p:cNvSpPr>
              <a:spLocks noChangeAspect="1" noEditPoints="1"/>
            </p:cNvSpPr>
            <p:nvPr/>
          </p:nvSpPr>
          <p:spPr bwMode="auto">
            <a:xfrm>
              <a:off x="3937000" y="2032000"/>
              <a:ext cx="1408176" cy="1408176"/>
            </a:xfrm>
            <a:custGeom>
              <a:avLst/>
              <a:gdLst>
                <a:gd name="T0" fmla="*/ 0 w 512"/>
                <a:gd name="T1" fmla="*/ 256 h 512"/>
                <a:gd name="T2" fmla="*/ 512 w 512"/>
                <a:gd name="T3" fmla="*/ 256 h 512"/>
                <a:gd name="T4" fmla="*/ 234 w 512"/>
                <a:gd name="T5" fmla="*/ 341 h 512"/>
                <a:gd name="T6" fmla="*/ 213 w 512"/>
                <a:gd name="T7" fmla="*/ 341 h 512"/>
                <a:gd name="T8" fmla="*/ 157 w 512"/>
                <a:gd name="T9" fmla="*/ 370 h 512"/>
                <a:gd name="T10" fmla="*/ 141 w 512"/>
                <a:gd name="T11" fmla="*/ 370 h 512"/>
                <a:gd name="T12" fmla="*/ 198 w 512"/>
                <a:gd name="T13" fmla="*/ 298 h 512"/>
                <a:gd name="T14" fmla="*/ 160 w 512"/>
                <a:gd name="T15" fmla="*/ 288 h 512"/>
                <a:gd name="T16" fmla="*/ 224 w 512"/>
                <a:gd name="T17" fmla="*/ 277 h 512"/>
                <a:gd name="T18" fmla="*/ 234 w 512"/>
                <a:gd name="T19" fmla="*/ 288 h 512"/>
                <a:gd name="T20" fmla="*/ 234 w 512"/>
                <a:gd name="T21" fmla="*/ 341 h 512"/>
                <a:gd name="T22" fmla="*/ 228 w 512"/>
                <a:gd name="T23" fmla="*/ 234 h 512"/>
                <a:gd name="T24" fmla="*/ 170 w 512"/>
                <a:gd name="T25" fmla="*/ 234 h 512"/>
                <a:gd name="T26" fmla="*/ 170 w 512"/>
                <a:gd name="T27" fmla="*/ 213 h 512"/>
                <a:gd name="T28" fmla="*/ 141 w 512"/>
                <a:gd name="T29" fmla="*/ 157 h 512"/>
                <a:gd name="T30" fmla="*/ 157 w 512"/>
                <a:gd name="T31" fmla="*/ 141 h 512"/>
                <a:gd name="T32" fmla="*/ 213 w 512"/>
                <a:gd name="T33" fmla="*/ 170 h 512"/>
                <a:gd name="T34" fmla="*/ 234 w 512"/>
                <a:gd name="T35" fmla="*/ 170 h 512"/>
                <a:gd name="T36" fmla="*/ 370 w 512"/>
                <a:gd name="T37" fmla="*/ 370 h 512"/>
                <a:gd name="T38" fmla="*/ 355 w 512"/>
                <a:gd name="T39" fmla="*/ 370 h 512"/>
                <a:gd name="T40" fmla="*/ 298 w 512"/>
                <a:gd name="T41" fmla="*/ 341 h 512"/>
                <a:gd name="T42" fmla="*/ 277 w 512"/>
                <a:gd name="T43" fmla="*/ 341 h 512"/>
                <a:gd name="T44" fmla="*/ 277 w 512"/>
                <a:gd name="T45" fmla="*/ 288 h 512"/>
                <a:gd name="T46" fmla="*/ 288 w 512"/>
                <a:gd name="T47" fmla="*/ 277 h 512"/>
                <a:gd name="T48" fmla="*/ 352 w 512"/>
                <a:gd name="T49" fmla="*/ 288 h 512"/>
                <a:gd name="T50" fmla="*/ 313 w 512"/>
                <a:gd name="T51" fmla="*/ 298 h 512"/>
                <a:gd name="T52" fmla="*/ 370 w 512"/>
                <a:gd name="T53" fmla="*/ 370 h 512"/>
                <a:gd name="T54" fmla="*/ 313 w 512"/>
                <a:gd name="T55" fmla="*/ 213 h 512"/>
                <a:gd name="T56" fmla="*/ 352 w 512"/>
                <a:gd name="T57" fmla="*/ 224 h 512"/>
                <a:gd name="T58" fmla="*/ 288 w 512"/>
                <a:gd name="T59" fmla="*/ 234 h 512"/>
                <a:gd name="T60" fmla="*/ 277 w 512"/>
                <a:gd name="T61" fmla="*/ 224 h 512"/>
                <a:gd name="T62" fmla="*/ 288 w 512"/>
                <a:gd name="T63" fmla="*/ 160 h 512"/>
                <a:gd name="T64" fmla="*/ 298 w 512"/>
                <a:gd name="T65" fmla="*/ 198 h 512"/>
                <a:gd name="T66" fmla="*/ 370 w 512"/>
                <a:gd name="T67" fmla="*/ 14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4" y="341"/>
                  </a:moveTo>
                  <a:cubicBezTo>
                    <a:pt x="234" y="347"/>
                    <a:pt x="230" y="352"/>
                    <a:pt x="224" y="352"/>
                  </a:cubicBezTo>
                  <a:cubicBezTo>
                    <a:pt x="218" y="352"/>
                    <a:pt x="213" y="347"/>
                    <a:pt x="213" y="341"/>
                  </a:cubicBezTo>
                  <a:cubicBezTo>
                    <a:pt x="213" y="313"/>
                    <a:pt x="213" y="313"/>
                    <a:pt x="213" y="313"/>
                  </a:cubicBezTo>
                  <a:cubicBezTo>
                    <a:pt x="157" y="370"/>
                    <a:pt x="157" y="370"/>
                    <a:pt x="157" y="370"/>
                  </a:cubicBezTo>
                  <a:cubicBezTo>
                    <a:pt x="154" y="372"/>
                    <a:pt x="152" y="373"/>
                    <a:pt x="149" y="373"/>
                  </a:cubicBezTo>
                  <a:cubicBezTo>
                    <a:pt x="146" y="373"/>
                    <a:pt x="144" y="372"/>
                    <a:pt x="141" y="370"/>
                  </a:cubicBezTo>
                  <a:cubicBezTo>
                    <a:pt x="137" y="366"/>
                    <a:pt x="137" y="359"/>
                    <a:pt x="141" y="355"/>
                  </a:cubicBezTo>
                  <a:cubicBezTo>
                    <a:pt x="198" y="298"/>
                    <a:pt x="198" y="298"/>
                    <a:pt x="198" y="298"/>
                  </a:cubicBezTo>
                  <a:cubicBezTo>
                    <a:pt x="170" y="298"/>
                    <a:pt x="170" y="298"/>
                    <a:pt x="170" y="298"/>
                  </a:cubicBezTo>
                  <a:cubicBezTo>
                    <a:pt x="164" y="298"/>
                    <a:pt x="160" y="294"/>
                    <a:pt x="160" y="288"/>
                  </a:cubicBezTo>
                  <a:cubicBezTo>
                    <a:pt x="160" y="282"/>
                    <a:pt x="164" y="277"/>
                    <a:pt x="170" y="277"/>
                  </a:cubicBezTo>
                  <a:cubicBezTo>
                    <a:pt x="224" y="277"/>
                    <a:pt x="224" y="277"/>
                    <a:pt x="224" y="277"/>
                  </a:cubicBezTo>
                  <a:cubicBezTo>
                    <a:pt x="228" y="277"/>
                    <a:pt x="232" y="280"/>
                    <a:pt x="234" y="284"/>
                  </a:cubicBezTo>
                  <a:cubicBezTo>
                    <a:pt x="234" y="285"/>
                    <a:pt x="234" y="286"/>
                    <a:pt x="234" y="288"/>
                  </a:cubicBezTo>
                  <a:cubicBezTo>
                    <a:pt x="234" y="288"/>
                    <a:pt x="234" y="288"/>
                    <a:pt x="234" y="288"/>
                  </a:cubicBezTo>
                  <a:lnTo>
                    <a:pt x="234" y="341"/>
                  </a:lnTo>
                  <a:close/>
                  <a:moveTo>
                    <a:pt x="234" y="224"/>
                  </a:moveTo>
                  <a:cubicBezTo>
                    <a:pt x="234" y="228"/>
                    <a:pt x="232" y="232"/>
                    <a:pt x="228" y="234"/>
                  </a:cubicBezTo>
                  <a:cubicBezTo>
                    <a:pt x="226" y="234"/>
                    <a:pt x="225" y="234"/>
                    <a:pt x="224" y="234"/>
                  </a:cubicBezTo>
                  <a:cubicBezTo>
                    <a:pt x="170" y="234"/>
                    <a:pt x="170" y="234"/>
                    <a:pt x="170" y="234"/>
                  </a:cubicBezTo>
                  <a:cubicBezTo>
                    <a:pt x="164" y="234"/>
                    <a:pt x="160" y="230"/>
                    <a:pt x="160" y="224"/>
                  </a:cubicBezTo>
                  <a:cubicBezTo>
                    <a:pt x="160" y="218"/>
                    <a:pt x="164" y="213"/>
                    <a:pt x="170" y="213"/>
                  </a:cubicBezTo>
                  <a:cubicBezTo>
                    <a:pt x="198" y="213"/>
                    <a:pt x="198" y="213"/>
                    <a:pt x="198" y="213"/>
                  </a:cubicBezTo>
                  <a:cubicBezTo>
                    <a:pt x="141" y="157"/>
                    <a:pt x="141" y="157"/>
                    <a:pt x="141" y="157"/>
                  </a:cubicBezTo>
                  <a:cubicBezTo>
                    <a:pt x="137" y="152"/>
                    <a:pt x="137" y="146"/>
                    <a:pt x="141" y="141"/>
                  </a:cubicBezTo>
                  <a:cubicBezTo>
                    <a:pt x="146" y="137"/>
                    <a:pt x="152" y="137"/>
                    <a:pt x="157" y="141"/>
                  </a:cubicBezTo>
                  <a:cubicBezTo>
                    <a:pt x="213" y="198"/>
                    <a:pt x="213" y="198"/>
                    <a:pt x="213" y="198"/>
                  </a:cubicBezTo>
                  <a:cubicBezTo>
                    <a:pt x="213" y="170"/>
                    <a:pt x="213" y="170"/>
                    <a:pt x="213" y="170"/>
                  </a:cubicBezTo>
                  <a:cubicBezTo>
                    <a:pt x="213" y="164"/>
                    <a:pt x="218" y="160"/>
                    <a:pt x="224" y="160"/>
                  </a:cubicBezTo>
                  <a:cubicBezTo>
                    <a:pt x="230" y="160"/>
                    <a:pt x="234" y="164"/>
                    <a:pt x="234" y="170"/>
                  </a:cubicBezTo>
                  <a:lnTo>
                    <a:pt x="234" y="224"/>
                  </a:lnTo>
                  <a:close/>
                  <a:moveTo>
                    <a:pt x="370" y="370"/>
                  </a:moveTo>
                  <a:cubicBezTo>
                    <a:pt x="368" y="372"/>
                    <a:pt x="365" y="373"/>
                    <a:pt x="362" y="373"/>
                  </a:cubicBezTo>
                  <a:cubicBezTo>
                    <a:pt x="360" y="373"/>
                    <a:pt x="357" y="372"/>
                    <a:pt x="355" y="370"/>
                  </a:cubicBezTo>
                  <a:cubicBezTo>
                    <a:pt x="298" y="313"/>
                    <a:pt x="298" y="313"/>
                    <a:pt x="298" y="313"/>
                  </a:cubicBezTo>
                  <a:cubicBezTo>
                    <a:pt x="298" y="341"/>
                    <a:pt x="298" y="341"/>
                    <a:pt x="298" y="341"/>
                  </a:cubicBezTo>
                  <a:cubicBezTo>
                    <a:pt x="298" y="347"/>
                    <a:pt x="294" y="352"/>
                    <a:pt x="288" y="352"/>
                  </a:cubicBezTo>
                  <a:cubicBezTo>
                    <a:pt x="282" y="352"/>
                    <a:pt x="277" y="347"/>
                    <a:pt x="277" y="341"/>
                  </a:cubicBezTo>
                  <a:cubicBezTo>
                    <a:pt x="277" y="288"/>
                    <a:pt x="277" y="288"/>
                    <a:pt x="277" y="288"/>
                  </a:cubicBezTo>
                  <a:cubicBezTo>
                    <a:pt x="277" y="288"/>
                    <a:pt x="277" y="288"/>
                    <a:pt x="277" y="288"/>
                  </a:cubicBezTo>
                  <a:cubicBezTo>
                    <a:pt x="277" y="286"/>
                    <a:pt x="277" y="285"/>
                    <a:pt x="278" y="284"/>
                  </a:cubicBezTo>
                  <a:cubicBezTo>
                    <a:pt x="279" y="280"/>
                    <a:pt x="283" y="277"/>
                    <a:pt x="288" y="277"/>
                  </a:cubicBezTo>
                  <a:cubicBezTo>
                    <a:pt x="341" y="277"/>
                    <a:pt x="341" y="277"/>
                    <a:pt x="341" y="277"/>
                  </a:cubicBezTo>
                  <a:cubicBezTo>
                    <a:pt x="347" y="277"/>
                    <a:pt x="352" y="282"/>
                    <a:pt x="352" y="288"/>
                  </a:cubicBezTo>
                  <a:cubicBezTo>
                    <a:pt x="352" y="294"/>
                    <a:pt x="347" y="298"/>
                    <a:pt x="341" y="298"/>
                  </a:cubicBezTo>
                  <a:cubicBezTo>
                    <a:pt x="313" y="298"/>
                    <a:pt x="313" y="298"/>
                    <a:pt x="313" y="298"/>
                  </a:cubicBezTo>
                  <a:cubicBezTo>
                    <a:pt x="370" y="355"/>
                    <a:pt x="370" y="355"/>
                    <a:pt x="370" y="355"/>
                  </a:cubicBezTo>
                  <a:cubicBezTo>
                    <a:pt x="374" y="359"/>
                    <a:pt x="374" y="366"/>
                    <a:pt x="370" y="370"/>
                  </a:cubicBezTo>
                  <a:close/>
                  <a:moveTo>
                    <a:pt x="370" y="157"/>
                  </a:moveTo>
                  <a:cubicBezTo>
                    <a:pt x="313" y="213"/>
                    <a:pt x="313" y="213"/>
                    <a:pt x="313" y="213"/>
                  </a:cubicBezTo>
                  <a:cubicBezTo>
                    <a:pt x="341" y="213"/>
                    <a:pt x="341" y="213"/>
                    <a:pt x="341" y="213"/>
                  </a:cubicBezTo>
                  <a:cubicBezTo>
                    <a:pt x="347" y="213"/>
                    <a:pt x="352" y="218"/>
                    <a:pt x="352" y="224"/>
                  </a:cubicBezTo>
                  <a:cubicBezTo>
                    <a:pt x="352" y="230"/>
                    <a:pt x="347" y="234"/>
                    <a:pt x="341" y="234"/>
                  </a:cubicBezTo>
                  <a:cubicBezTo>
                    <a:pt x="288" y="234"/>
                    <a:pt x="288" y="234"/>
                    <a:pt x="288" y="234"/>
                  </a:cubicBezTo>
                  <a:cubicBezTo>
                    <a:pt x="286" y="234"/>
                    <a:pt x="285" y="234"/>
                    <a:pt x="284" y="234"/>
                  </a:cubicBezTo>
                  <a:cubicBezTo>
                    <a:pt x="280" y="232"/>
                    <a:pt x="277" y="228"/>
                    <a:pt x="277" y="224"/>
                  </a:cubicBezTo>
                  <a:cubicBezTo>
                    <a:pt x="277" y="170"/>
                    <a:pt x="277" y="170"/>
                    <a:pt x="277" y="170"/>
                  </a:cubicBezTo>
                  <a:cubicBezTo>
                    <a:pt x="277" y="164"/>
                    <a:pt x="282" y="160"/>
                    <a:pt x="288" y="160"/>
                  </a:cubicBezTo>
                  <a:cubicBezTo>
                    <a:pt x="294" y="160"/>
                    <a:pt x="298" y="164"/>
                    <a:pt x="298" y="170"/>
                  </a:cubicBezTo>
                  <a:cubicBezTo>
                    <a:pt x="298" y="198"/>
                    <a:pt x="298" y="198"/>
                    <a:pt x="298" y="198"/>
                  </a:cubicBezTo>
                  <a:cubicBezTo>
                    <a:pt x="355" y="141"/>
                    <a:pt x="355" y="141"/>
                    <a:pt x="355" y="141"/>
                  </a:cubicBezTo>
                  <a:cubicBezTo>
                    <a:pt x="359" y="137"/>
                    <a:pt x="366" y="137"/>
                    <a:pt x="370" y="141"/>
                  </a:cubicBezTo>
                  <a:cubicBezTo>
                    <a:pt x="374" y="146"/>
                    <a:pt x="374" y="152"/>
                    <a:pt x="370" y="1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15" name="Group 14">
            <a:extLst>
              <a:ext uri="{FF2B5EF4-FFF2-40B4-BE49-F238E27FC236}">
                <a16:creationId xmlns:a16="http://schemas.microsoft.com/office/drawing/2014/main" id="{4AF97A68-CE47-F4F9-1DEF-29F98B0AA936}"/>
              </a:ext>
            </a:extLst>
          </p:cNvPr>
          <p:cNvGrpSpPr/>
          <p:nvPr/>
        </p:nvGrpSpPr>
        <p:grpSpPr>
          <a:xfrm rot="2700000">
            <a:off x="6046934" y="451636"/>
            <a:ext cx="581216" cy="3358246"/>
            <a:chOff x="11410121" y="1001827"/>
            <a:chExt cx="569843" cy="4494704"/>
          </a:xfrm>
        </p:grpSpPr>
        <p:cxnSp>
          <p:nvCxnSpPr>
            <p:cNvPr id="21" name="Straight Connector 20">
              <a:extLst>
                <a:ext uri="{FF2B5EF4-FFF2-40B4-BE49-F238E27FC236}">
                  <a16:creationId xmlns:a16="http://schemas.microsoft.com/office/drawing/2014/main" id="{4FC28835-5E33-95DA-A479-080B6F996DC5}"/>
                </a:ext>
              </a:extLst>
            </p:cNvPr>
            <p:cNvCxnSpPr>
              <a:cxnSpLocks/>
            </p:cNvCxnSpPr>
            <p:nvPr/>
          </p:nvCxnSpPr>
          <p:spPr>
            <a:xfrm>
              <a:off x="11410121"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03E9B1-39BE-6432-DEB8-F4E2DAEA9726}"/>
                </a:ext>
              </a:extLst>
            </p:cNvPr>
            <p:cNvCxnSpPr>
              <a:cxnSpLocks/>
            </p:cNvCxnSpPr>
            <p:nvPr/>
          </p:nvCxnSpPr>
          <p:spPr>
            <a:xfrm>
              <a:off x="11695042"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2219FE-8C1E-5C8E-7382-93470048143B}"/>
                </a:ext>
              </a:extLst>
            </p:cNvPr>
            <p:cNvCxnSpPr>
              <a:cxnSpLocks/>
            </p:cNvCxnSpPr>
            <p:nvPr/>
          </p:nvCxnSpPr>
          <p:spPr>
            <a:xfrm>
              <a:off x="11979964"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7EA48EF-7846-46DD-3B57-DB17881A9767}"/>
              </a:ext>
            </a:extLst>
          </p:cNvPr>
          <p:cNvSpPr>
            <a:spLocks noChangeAspect="1"/>
          </p:cNvSpPr>
          <p:nvPr/>
        </p:nvSpPr>
        <p:spPr bwMode="gray">
          <a:xfrm rot="10800000">
            <a:off x="5237319" y="1450271"/>
            <a:ext cx="1617771" cy="1617998"/>
          </a:xfrm>
          <a:prstGeom prst="ellipse">
            <a:avLst/>
          </a:prstGeom>
          <a:solidFill>
            <a:schemeClr val="bg1"/>
          </a:soli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sp>
        <p:nvSpPr>
          <p:cNvPr id="17" name="TextBox 46">
            <a:extLst>
              <a:ext uri="{FF2B5EF4-FFF2-40B4-BE49-F238E27FC236}">
                <a16:creationId xmlns:a16="http://schemas.microsoft.com/office/drawing/2014/main" id="{F3F8D727-EE22-7969-3827-EBBA62073C50}"/>
              </a:ext>
            </a:extLst>
          </p:cNvPr>
          <p:cNvSpPr txBox="1"/>
          <p:nvPr/>
        </p:nvSpPr>
        <p:spPr>
          <a:xfrm>
            <a:off x="4879075" y="3703947"/>
            <a:ext cx="2503910" cy="138499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142609">
              <a:spcBef>
                <a:spcPts val="562"/>
              </a:spcBef>
              <a:buSzPct val="100000"/>
              <a:defRPr/>
            </a:pPr>
            <a:r>
              <a:rPr lang="en-US" sz="1600" b="1" kern="0" spc="300">
                <a:solidFill>
                  <a:schemeClr val="bg1"/>
                </a:solidFill>
                <a:latin typeface="Open Sans" panose="020B0606030504020204" pitchFamily="34" charset="0"/>
                <a:ea typeface="Open Sans" panose="020B0606030504020204" pitchFamily="34" charset="0"/>
                <a:cs typeface="Open Sans" panose="020B0606030504020204" pitchFamily="34" charset="0"/>
                <a:sym typeface="Gotham Book" charset="0"/>
              </a:rPr>
              <a:t>3. Automated Control Based Assessment (CBA)</a:t>
            </a:r>
          </a:p>
          <a:p>
            <a:pPr lvl="0" algn="ctr" defTabSz="1142609">
              <a:spcBef>
                <a:spcPts val="562"/>
              </a:spcBef>
              <a:buSzPct val="100000"/>
              <a:defRPr/>
            </a:pPr>
            <a:endParaRPr lang="en-US" sz="1600" b="1" kern="0" spc="300">
              <a:solidFill>
                <a:schemeClr val="tx2"/>
              </a:solidFill>
              <a:latin typeface="Open Sans" panose="020B0606030504020204" pitchFamily="34" charset="0"/>
              <a:ea typeface="Open Sans" panose="020B0606030504020204" pitchFamily="34" charset="0"/>
              <a:cs typeface="Open Sans" panose="020B0606030504020204" pitchFamily="34" charset="0"/>
              <a:sym typeface="Gotham Book" charset="0"/>
            </a:endParaRPr>
          </a:p>
          <a:p>
            <a:pPr lvl="0" algn="ctr" defTabSz="1142609">
              <a:spcBef>
                <a:spcPts val="562"/>
              </a:spcBef>
              <a:buSzPct val="100000"/>
              <a:defRPr/>
            </a:pPr>
            <a:endParaRPr lang="en-US" sz="1600" b="1" kern="0" spc="300">
              <a:solidFill>
                <a:schemeClr val="tx2"/>
              </a:solidFill>
              <a:latin typeface="Open Sans" panose="020B0606030504020204" pitchFamily="34" charset="0"/>
              <a:ea typeface="Open Sans" panose="020B0606030504020204" pitchFamily="34" charset="0"/>
              <a:cs typeface="Open Sans" panose="020B0606030504020204" pitchFamily="34" charset="0"/>
              <a:sym typeface="Gotham Book" charset="0"/>
            </a:endParaRPr>
          </a:p>
        </p:txBody>
      </p:sp>
      <p:grpSp>
        <p:nvGrpSpPr>
          <p:cNvPr id="18" name="Group 17">
            <a:extLst>
              <a:ext uri="{FF2B5EF4-FFF2-40B4-BE49-F238E27FC236}">
                <a16:creationId xmlns:a16="http://schemas.microsoft.com/office/drawing/2014/main" id="{4419F60C-2EDD-41A0-BBAD-FB9D0B58AFA9}"/>
              </a:ext>
            </a:extLst>
          </p:cNvPr>
          <p:cNvGrpSpPr/>
          <p:nvPr/>
        </p:nvGrpSpPr>
        <p:grpSpPr>
          <a:xfrm>
            <a:off x="5570731" y="1816571"/>
            <a:ext cx="924570" cy="905910"/>
            <a:chOff x="9258167" y="2397314"/>
            <a:chExt cx="1097280" cy="1097280"/>
          </a:xfrm>
        </p:grpSpPr>
        <p:sp>
          <p:nvSpPr>
            <p:cNvPr id="19" name="Oval 18">
              <a:extLst>
                <a:ext uri="{FF2B5EF4-FFF2-40B4-BE49-F238E27FC236}">
                  <a16:creationId xmlns:a16="http://schemas.microsoft.com/office/drawing/2014/main" id="{B6C77ABE-C6CE-A996-1F4D-F48801BED5F3}"/>
                </a:ext>
              </a:extLst>
            </p:cNvPr>
            <p:cNvSpPr/>
            <p:nvPr/>
          </p:nvSpPr>
          <p:spPr bwMode="gray">
            <a:xfrm>
              <a:off x="9258167" y="2397314"/>
              <a:ext cx="1097280" cy="1097280"/>
            </a:xfrm>
            <a:prstGeom prst="ellipse">
              <a:avLst/>
            </a:prstGeom>
            <a:gradFill flip="none" rotWithShape="1">
              <a:gsLst>
                <a:gs pos="99000">
                  <a:srgbClr val="26890D"/>
                </a:gs>
                <a:gs pos="1000">
                  <a:srgbClr val="86BC25"/>
                </a:gs>
              </a:gsLst>
              <a:lin ang="2700000" scaled="0"/>
              <a:tileRect/>
            </a:gra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pPr>
              <a:endParaRPr lang="en-US" sz="1600" b="1">
                <a:solidFill>
                  <a:schemeClr val="bg1"/>
                </a:solidFill>
              </a:endParaRPr>
            </a:p>
          </p:txBody>
        </p:sp>
        <p:sp>
          <p:nvSpPr>
            <p:cNvPr id="20" name="Freeform 594">
              <a:extLst>
                <a:ext uri="{FF2B5EF4-FFF2-40B4-BE49-F238E27FC236}">
                  <a16:creationId xmlns:a16="http://schemas.microsoft.com/office/drawing/2014/main" id="{F5A7B40D-089C-D3D8-E8C4-46B810F75F33}"/>
                </a:ext>
              </a:extLst>
            </p:cNvPr>
            <p:cNvSpPr>
              <a:spLocks noChangeAspect="1" noEditPoints="1"/>
            </p:cNvSpPr>
            <p:nvPr/>
          </p:nvSpPr>
          <p:spPr bwMode="auto">
            <a:xfrm>
              <a:off x="9367895" y="2507042"/>
              <a:ext cx="877824" cy="87782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331 h 512"/>
                <a:gd name="T12" fmla="*/ 210 w 512"/>
                <a:gd name="T13" fmla="*/ 376 h 512"/>
                <a:gd name="T14" fmla="*/ 174 w 512"/>
                <a:gd name="T15" fmla="*/ 392 h 512"/>
                <a:gd name="T16" fmla="*/ 172 w 512"/>
                <a:gd name="T17" fmla="*/ 392 h 512"/>
                <a:gd name="T18" fmla="*/ 135 w 512"/>
                <a:gd name="T19" fmla="*/ 376 h 512"/>
                <a:gd name="T20" fmla="*/ 119 w 512"/>
                <a:gd name="T21" fmla="*/ 338 h 512"/>
                <a:gd name="T22" fmla="*/ 135 w 512"/>
                <a:gd name="T23" fmla="*/ 301 h 512"/>
                <a:gd name="T24" fmla="*/ 203 w 512"/>
                <a:gd name="T25" fmla="*/ 233 h 512"/>
                <a:gd name="T26" fmla="*/ 239 w 512"/>
                <a:gd name="T27" fmla="*/ 217 h 512"/>
                <a:gd name="T28" fmla="*/ 278 w 512"/>
                <a:gd name="T29" fmla="*/ 233 h 512"/>
                <a:gd name="T30" fmla="*/ 278 w 512"/>
                <a:gd name="T31" fmla="*/ 248 h 512"/>
                <a:gd name="T32" fmla="*/ 263 w 512"/>
                <a:gd name="T33" fmla="*/ 248 h 512"/>
                <a:gd name="T34" fmla="*/ 240 w 512"/>
                <a:gd name="T35" fmla="*/ 238 h 512"/>
                <a:gd name="T36" fmla="*/ 218 w 512"/>
                <a:gd name="T37" fmla="*/ 248 h 512"/>
                <a:gd name="T38" fmla="*/ 150 w 512"/>
                <a:gd name="T39" fmla="*/ 316 h 512"/>
                <a:gd name="T40" fmla="*/ 140 w 512"/>
                <a:gd name="T41" fmla="*/ 338 h 512"/>
                <a:gd name="T42" fmla="*/ 150 w 512"/>
                <a:gd name="T43" fmla="*/ 361 h 512"/>
                <a:gd name="T44" fmla="*/ 173 w 512"/>
                <a:gd name="T45" fmla="*/ 371 h 512"/>
                <a:gd name="T46" fmla="*/ 195 w 512"/>
                <a:gd name="T47" fmla="*/ 361 h 512"/>
                <a:gd name="T48" fmla="*/ 241 w 512"/>
                <a:gd name="T49" fmla="*/ 316 h 512"/>
                <a:gd name="T50" fmla="*/ 256 w 512"/>
                <a:gd name="T51" fmla="*/ 316 h 512"/>
                <a:gd name="T52" fmla="*/ 256 w 512"/>
                <a:gd name="T53" fmla="*/ 331 h 512"/>
                <a:gd name="T54" fmla="*/ 376 w 512"/>
                <a:gd name="T55" fmla="*/ 210 h 512"/>
                <a:gd name="T56" fmla="*/ 308 w 512"/>
                <a:gd name="T57" fmla="*/ 278 h 512"/>
                <a:gd name="T58" fmla="*/ 272 w 512"/>
                <a:gd name="T59" fmla="*/ 294 h 512"/>
                <a:gd name="T60" fmla="*/ 271 w 512"/>
                <a:gd name="T61" fmla="*/ 294 h 512"/>
                <a:gd name="T62" fmla="*/ 233 w 512"/>
                <a:gd name="T63" fmla="*/ 278 h 512"/>
                <a:gd name="T64" fmla="*/ 233 w 512"/>
                <a:gd name="T65" fmla="*/ 263 h 512"/>
                <a:gd name="T66" fmla="*/ 248 w 512"/>
                <a:gd name="T67" fmla="*/ 263 h 512"/>
                <a:gd name="T68" fmla="*/ 271 w 512"/>
                <a:gd name="T69" fmla="*/ 273 h 512"/>
                <a:gd name="T70" fmla="*/ 293 w 512"/>
                <a:gd name="T71" fmla="*/ 263 h 512"/>
                <a:gd name="T72" fmla="*/ 361 w 512"/>
                <a:gd name="T73" fmla="*/ 195 h 512"/>
                <a:gd name="T74" fmla="*/ 371 w 512"/>
                <a:gd name="T75" fmla="*/ 173 h 512"/>
                <a:gd name="T76" fmla="*/ 361 w 512"/>
                <a:gd name="T77" fmla="*/ 150 h 512"/>
                <a:gd name="T78" fmla="*/ 338 w 512"/>
                <a:gd name="T79" fmla="*/ 140 h 512"/>
                <a:gd name="T80" fmla="*/ 316 w 512"/>
                <a:gd name="T81" fmla="*/ 150 h 512"/>
                <a:gd name="T82" fmla="*/ 271 w 512"/>
                <a:gd name="T83" fmla="*/ 195 h 512"/>
                <a:gd name="T84" fmla="*/ 256 w 512"/>
                <a:gd name="T85" fmla="*/ 195 h 512"/>
                <a:gd name="T86" fmla="*/ 256 w 512"/>
                <a:gd name="T87" fmla="*/ 180 h 512"/>
                <a:gd name="T88" fmla="*/ 301 w 512"/>
                <a:gd name="T89" fmla="*/ 135 h 512"/>
                <a:gd name="T90" fmla="*/ 338 w 512"/>
                <a:gd name="T91" fmla="*/ 119 h 512"/>
                <a:gd name="T92" fmla="*/ 376 w 512"/>
                <a:gd name="T93" fmla="*/ 135 h 512"/>
                <a:gd name="T94" fmla="*/ 392 w 512"/>
                <a:gd name="T95" fmla="*/ 174 h 512"/>
                <a:gd name="T96" fmla="*/ 376 w 512"/>
                <a:gd name="T97" fmla="*/ 21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331"/>
                  </a:moveTo>
                  <a:cubicBezTo>
                    <a:pt x="210" y="376"/>
                    <a:pt x="210" y="376"/>
                    <a:pt x="210" y="376"/>
                  </a:cubicBezTo>
                  <a:cubicBezTo>
                    <a:pt x="200" y="386"/>
                    <a:pt x="187" y="392"/>
                    <a:pt x="174" y="392"/>
                  </a:cubicBezTo>
                  <a:cubicBezTo>
                    <a:pt x="173" y="392"/>
                    <a:pt x="173" y="392"/>
                    <a:pt x="172" y="392"/>
                  </a:cubicBezTo>
                  <a:cubicBezTo>
                    <a:pt x="159" y="392"/>
                    <a:pt x="145" y="387"/>
                    <a:pt x="135" y="376"/>
                  </a:cubicBezTo>
                  <a:cubicBezTo>
                    <a:pt x="124" y="366"/>
                    <a:pt x="119" y="352"/>
                    <a:pt x="119" y="338"/>
                  </a:cubicBezTo>
                  <a:cubicBezTo>
                    <a:pt x="119" y="324"/>
                    <a:pt x="125" y="311"/>
                    <a:pt x="135" y="301"/>
                  </a:cubicBezTo>
                  <a:cubicBezTo>
                    <a:pt x="203" y="233"/>
                    <a:pt x="203" y="233"/>
                    <a:pt x="203" y="233"/>
                  </a:cubicBezTo>
                  <a:cubicBezTo>
                    <a:pt x="213" y="223"/>
                    <a:pt x="226" y="217"/>
                    <a:pt x="239" y="217"/>
                  </a:cubicBezTo>
                  <a:cubicBezTo>
                    <a:pt x="254" y="217"/>
                    <a:pt x="268" y="222"/>
                    <a:pt x="278" y="233"/>
                  </a:cubicBezTo>
                  <a:cubicBezTo>
                    <a:pt x="282" y="237"/>
                    <a:pt x="282" y="244"/>
                    <a:pt x="278" y="248"/>
                  </a:cubicBezTo>
                  <a:cubicBezTo>
                    <a:pt x="274" y="252"/>
                    <a:pt x="267" y="252"/>
                    <a:pt x="263" y="248"/>
                  </a:cubicBezTo>
                  <a:cubicBezTo>
                    <a:pt x="257" y="242"/>
                    <a:pt x="249" y="238"/>
                    <a:pt x="240" y="238"/>
                  </a:cubicBezTo>
                  <a:cubicBezTo>
                    <a:pt x="232" y="239"/>
                    <a:pt x="224" y="242"/>
                    <a:pt x="218" y="248"/>
                  </a:cubicBezTo>
                  <a:cubicBezTo>
                    <a:pt x="150" y="316"/>
                    <a:pt x="150" y="316"/>
                    <a:pt x="150" y="316"/>
                  </a:cubicBezTo>
                  <a:cubicBezTo>
                    <a:pt x="144" y="322"/>
                    <a:pt x="141" y="330"/>
                    <a:pt x="140" y="338"/>
                  </a:cubicBezTo>
                  <a:cubicBezTo>
                    <a:pt x="140" y="347"/>
                    <a:pt x="143" y="355"/>
                    <a:pt x="150" y="361"/>
                  </a:cubicBezTo>
                  <a:cubicBezTo>
                    <a:pt x="157" y="368"/>
                    <a:pt x="165" y="371"/>
                    <a:pt x="173" y="371"/>
                  </a:cubicBezTo>
                  <a:cubicBezTo>
                    <a:pt x="181" y="371"/>
                    <a:pt x="189" y="367"/>
                    <a:pt x="195" y="361"/>
                  </a:cubicBezTo>
                  <a:cubicBezTo>
                    <a:pt x="241" y="316"/>
                    <a:pt x="241" y="316"/>
                    <a:pt x="241" y="316"/>
                  </a:cubicBezTo>
                  <a:cubicBezTo>
                    <a:pt x="245" y="312"/>
                    <a:pt x="252" y="312"/>
                    <a:pt x="256" y="316"/>
                  </a:cubicBezTo>
                  <a:cubicBezTo>
                    <a:pt x="260" y="320"/>
                    <a:pt x="260" y="327"/>
                    <a:pt x="256" y="331"/>
                  </a:cubicBezTo>
                  <a:close/>
                  <a:moveTo>
                    <a:pt x="376" y="210"/>
                  </a:moveTo>
                  <a:cubicBezTo>
                    <a:pt x="308" y="278"/>
                    <a:pt x="308" y="278"/>
                    <a:pt x="308" y="278"/>
                  </a:cubicBezTo>
                  <a:cubicBezTo>
                    <a:pt x="299" y="288"/>
                    <a:pt x="286" y="294"/>
                    <a:pt x="272" y="294"/>
                  </a:cubicBezTo>
                  <a:cubicBezTo>
                    <a:pt x="271" y="294"/>
                    <a:pt x="271" y="294"/>
                    <a:pt x="271" y="294"/>
                  </a:cubicBezTo>
                  <a:cubicBezTo>
                    <a:pt x="257" y="294"/>
                    <a:pt x="243" y="289"/>
                    <a:pt x="233" y="278"/>
                  </a:cubicBezTo>
                  <a:cubicBezTo>
                    <a:pt x="229" y="274"/>
                    <a:pt x="229" y="267"/>
                    <a:pt x="233" y="263"/>
                  </a:cubicBezTo>
                  <a:cubicBezTo>
                    <a:pt x="237" y="259"/>
                    <a:pt x="244" y="259"/>
                    <a:pt x="248" y="263"/>
                  </a:cubicBezTo>
                  <a:cubicBezTo>
                    <a:pt x="255" y="270"/>
                    <a:pt x="263" y="273"/>
                    <a:pt x="271" y="273"/>
                  </a:cubicBezTo>
                  <a:cubicBezTo>
                    <a:pt x="279" y="273"/>
                    <a:pt x="287" y="269"/>
                    <a:pt x="293" y="263"/>
                  </a:cubicBezTo>
                  <a:cubicBezTo>
                    <a:pt x="361" y="195"/>
                    <a:pt x="361" y="195"/>
                    <a:pt x="361" y="195"/>
                  </a:cubicBezTo>
                  <a:cubicBezTo>
                    <a:pt x="367" y="189"/>
                    <a:pt x="371" y="181"/>
                    <a:pt x="371" y="173"/>
                  </a:cubicBezTo>
                  <a:cubicBezTo>
                    <a:pt x="371" y="165"/>
                    <a:pt x="368" y="157"/>
                    <a:pt x="361" y="150"/>
                  </a:cubicBezTo>
                  <a:cubicBezTo>
                    <a:pt x="355" y="143"/>
                    <a:pt x="347" y="140"/>
                    <a:pt x="338" y="140"/>
                  </a:cubicBezTo>
                  <a:cubicBezTo>
                    <a:pt x="330" y="141"/>
                    <a:pt x="322" y="144"/>
                    <a:pt x="316" y="150"/>
                  </a:cubicBezTo>
                  <a:cubicBezTo>
                    <a:pt x="271" y="195"/>
                    <a:pt x="271" y="195"/>
                    <a:pt x="271" y="195"/>
                  </a:cubicBezTo>
                  <a:cubicBezTo>
                    <a:pt x="267" y="199"/>
                    <a:pt x="260" y="199"/>
                    <a:pt x="256" y="195"/>
                  </a:cubicBezTo>
                  <a:cubicBezTo>
                    <a:pt x="252" y="191"/>
                    <a:pt x="252" y="184"/>
                    <a:pt x="256" y="180"/>
                  </a:cubicBezTo>
                  <a:cubicBezTo>
                    <a:pt x="301" y="135"/>
                    <a:pt x="301" y="135"/>
                    <a:pt x="301" y="135"/>
                  </a:cubicBezTo>
                  <a:cubicBezTo>
                    <a:pt x="311" y="125"/>
                    <a:pt x="324" y="119"/>
                    <a:pt x="338" y="119"/>
                  </a:cubicBezTo>
                  <a:cubicBezTo>
                    <a:pt x="352" y="119"/>
                    <a:pt x="366" y="124"/>
                    <a:pt x="376" y="135"/>
                  </a:cubicBezTo>
                  <a:cubicBezTo>
                    <a:pt x="387" y="146"/>
                    <a:pt x="393" y="159"/>
                    <a:pt x="392" y="174"/>
                  </a:cubicBezTo>
                  <a:cubicBezTo>
                    <a:pt x="392" y="187"/>
                    <a:pt x="386" y="200"/>
                    <a:pt x="376" y="2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grpSp>
      <p:sp>
        <p:nvSpPr>
          <p:cNvPr id="41" name="TextBox 40">
            <a:extLst>
              <a:ext uri="{FF2B5EF4-FFF2-40B4-BE49-F238E27FC236}">
                <a16:creationId xmlns:a16="http://schemas.microsoft.com/office/drawing/2014/main" id="{5A064B27-3337-148D-375D-AF145DE7BD21}"/>
              </a:ext>
            </a:extLst>
          </p:cNvPr>
          <p:cNvSpPr txBox="1"/>
          <p:nvPr/>
        </p:nvSpPr>
        <p:spPr>
          <a:xfrm>
            <a:off x="-13269" y="5418134"/>
            <a:ext cx="2501693" cy="646331"/>
          </a:xfrm>
          <a:prstGeom prst="rect">
            <a:avLst/>
          </a:prstGeom>
          <a:noFill/>
        </p:spPr>
        <p:txBody>
          <a:bodyPr wrap="square">
            <a:spAutoFit/>
          </a:bodyPr>
          <a:lstStyle/>
          <a:p>
            <a:pPr lvl="0" algn="ctr" defTabSz="1142609">
              <a:spcBef>
                <a:spcPts val="562"/>
              </a:spcBef>
              <a:buSzPct val="100000"/>
              <a:defRPr/>
            </a:pPr>
            <a:r>
              <a:rPr lang="en-US" sz="1200" kern="0">
                <a:solidFill>
                  <a:schemeClr val="accent1"/>
                </a:solidFill>
                <a:latin typeface="Open Sans Light"/>
                <a:ea typeface="Open Sans Light" panose="020B0306030504020204" pitchFamily="34" charset="0"/>
                <a:cs typeface="Open Sans Light" panose="020B0306030504020204" pitchFamily="34" charset="0"/>
                <a:sym typeface="Gotham Book" charset="0"/>
              </a:rPr>
              <a:t>Enhance demo (including UX/UI) of </a:t>
            </a:r>
            <a:r>
              <a:rPr lang="en-US" sz="1200" kern="0" err="1">
                <a:solidFill>
                  <a:schemeClr val="accent1"/>
                </a:solidFill>
                <a:latin typeface="Open Sans Light"/>
                <a:ea typeface="Open Sans Light" panose="020B0306030504020204" pitchFamily="34" charset="0"/>
                <a:cs typeface="Open Sans Light" panose="020B0306030504020204" pitchFamily="34" charset="0"/>
                <a:sym typeface="Gotham Book" charset="0"/>
              </a:rPr>
              <a:t>GenAI</a:t>
            </a:r>
            <a:r>
              <a:rPr lang="en-US" sz="1200" kern="0">
                <a:solidFill>
                  <a:schemeClr val="accent1"/>
                </a:solidFill>
                <a:latin typeface="Open Sans Light"/>
                <a:ea typeface="Open Sans Light" panose="020B0306030504020204" pitchFamily="34" charset="0"/>
                <a:cs typeface="Open Sans Light" panose="020B0306030504020204" pitchFamily="34" charset="0"/>
                <a:sym typeface="Gotham Book" charset="0"/>
              </a:rPr>
              <a:t> evidence review capability to drive sales. </a:t>
            </a:r>
          </a:p>
        </p:txBody>
      </p:sp>
      <p:sp>
        <p:nvSpPr>
          <p:cNvPr id="43" name="TextBox 42">
            <a:extLst>
              <a:ext uri="{FF2B5EF4-FFF2-40B4-BE49-F238E27FC236}">
                <a16:creationId xmlns:a16="http://schemas.microsoft.com/office/drawing/2014/main" id="{12E34E0D-852C-ED12-6B9B-890959BF604F}"/>
              </a:ext>
            </a:extLst>
          </p:cNvPr>
          <p:cNvSpPr txBox="1"/>
          <p:nvPr/>
        </p:nvSpPr>
        <p:spPr>
          <a:xfrm>
            <a:off x="2498299" y="5418134"/>
            <a:ext cx="2469790" cy="1015663"/>
          </a:xfrm>
          <a:prstGeom prst="rect">
            <a:avLst/>
          </a:prstGeom>
          <a:noFill/>
        </p:spPr>
        <p:txBody>
          <a:bodyPr wrap="square">
            <a:spAutoFit/>
          </a:bodyPr>
          <a:lstStyle>
            <a:defPPr>
              <a:defRPr lang="en-US"/>
            </a:defPPr>
            <a:lvl1pPr lvl="0" algn="ctr" defTabSz="1142609">
              <a:spcBef>
                <a:spcPts val="562"/>
              </a:spcBef>
              <a:buSzPct val="100000"/>
              <a:defRPr sz="1200" kern="0">
                <a:solidFill>
                  <a:schemeClr val="accent1"/>
                </a:solidFill>
                <a:latin typeface="Open Sans Light"/>
                <a:ea typeface="Open Sans Light" panose="020B0306030504020204" pitchFamily="34" charset="0"/>
                <a:cs typeface="Open Sans Light" panose="020B0306030504020204" pitchFamily="34" charset="0"/>
              </a:defRPr>
            </a:lvl1pPr>
          </a:lstStyle>
          <a:p>
            <a:r>
              <a:rPr lang="en-US">
                <a:sym typeface="Gotham Book" charset="0"/>
              </a:rPr>
              <a:t>Enhance capability to more reliably answer questions about third party evidence, allowing analysts to save time and avoid errors during evidence review.</a:t>
            </a:r>
          </a:p>
        </p:txBody>
      </p:sp>
      <p:sp>
        <p:nvSpPr>
          <p:cNvPr id="46" name="TextBox 45">
            <a:extLst>
              <a:ext uri="{FF2B5EF4-FFF2-40B4-BE49-F238E27FC236}">
                <a16:creationId xmlns:a16="http://schemas.microsoft.com/office/drawing/2014/main" id="{1703A5FB-5FC1-5F20-8AF4-64721A159391}"/>
              </a:ext>
            </a:extLst>
          </p:cNvPr>
          <p:cNvSpPr txBox="1"/>
          <p:nvPr/>
        </p:nvSpPr>
        <p:spPr>
          <a:xfrm>
            <a:off x="4884762" y="5418134"/>
            <a:ext cx="2488574" cy="1015663"/>
          </a:xfrm>
          <a:prstGeom prst="rect">
            <a:avLst/>
          </a:prstGeom>
          <a:noFill/>
        </p:spPr>
        <p:txBody>
          <a:bodyPr wrap="square">
            <a:spAutoFit/>
          </a:bodyPr>
          <a:lstStyle>
            <a:defPPr>
              <a:defRPr lang="en-US"/>
            </a:defPPr>
            <a:lvl1pPr lvl="0" algn="ctr" defTabSz="1142609">
              <a:spcBef>
                <a:spcPts val="562"/>
              </a:spcBef>
              <a:buSzPct val="100000"/>
              <a:defRPr sz="1200" kern="0">
                <a:solidFill>
                  <a:schemeClr val="accent1"/>
                </a:solidFill>
                <a:latin typeface="Open Sans Light"/>
                <a:ea typeface="Open Sans Light" panose="020B0306030504020204" pitchFamily="34" charset="0"/>
                <a:cs typeface="Open Sans Light" panose="020B0306030504020204" pitchFamily="34" charset="0"/>
              </a:defRPr>
            </a:lvl1pPr>
          </a:lstStyle>
          <a:p>
            <a:r>
              <a:rPr lang="en-US" err="1">
                <a:sym typeface="Gotham Book" charset="0"/>
              </a:rPr>
              <a:t>GenAI</a:t>
            </a:r>
            <a:r>
              <a:rPr lang="en-US">
                <a:sym typeface="Gotham Book" charset="0"/>
              </a:rPr>
              <a:t> model reliably assesses third parties' security controls (Pass/Fail/Not Applicable) and suggests follow up questions when necessary.</a:t>
            </a:r>
          </a:p>
        </p:txBody>
      </p:sp>
      <p:sp>
        <p:nvSpPr>
          <p:cNvPr id="48" name="TextBox 47">
            <a:extLst>
              <a:ext uri="{FF2B5EF4-FFF2-40B4-BE49-F238E27FC236}">
                <a16:creationId xmlns:a16="http://schemas.microsoft.com/office/drawing/2014/main" id="{760EB5F1-D3BA-F752-F853-A8A0685D49AF}"/>
              </a:ext>
            </a:extLst>
          </p:cNvPr>
          <p:cNvSpPr txBox="1"/>
          <p:nvPr/>
        </p:nvSpPr>
        <p:spPr>
          <a:xfrm>
            <a:off x="7430449" y="5418134"/>
            <a:ext cx="2492536" cy="646331"/>
          </a:xfrm>
          <a:prstGeom prst="rect">
            <a:avLst/>
          </a:prstGeom>
          <a:noFill/>
        </p:spPr>
        <p:txBody>
          <a:bodyPr wrap="square" lIns="91440" tIns="45720" rIns="91440" bIns="45720" anchor="t">
            <a:spAutoFit/>
          </a:bodyPr>
          <a:lstStyle>
            <a:defPPr>
              <a:defRPr lang="en-US"/>
            </a:defPPr>
            <a:lvl1pPr lvl="0" algn="ctr" defTabSz="1142609">
              <a:spcBef>
                <a:spcPts val="562"/>
              </a:spcBef>
              <a:buSzPct val="100000"/>
              <a:defRPr sz="1200" kern="0">
                <a:solidFill>
                  <a:schemeClr val="accent1"/>
                </a:solidFill>
                <a:latin typeface="Open Sans Light"/>
                <a:ea typeface="Open Sans Light" panose="020B0306030504020204" pitchFamily="34" charset="0"/>
                <a:cs typeface="Open Sans Light" panose="020B0306030504020204" pitchFamily="34" charset="0"/>
              </a:defRPr>
            </a:lvl1pPr>
          </a:lstStyle>
          <a:p>
            <a:r>
              <a:rPr lang="en-US" err="1">
                <a:ea typeface="Open Sans Light"/>
                <a:cs typeface="Open Sans Light"/>
                <a:sym typeface="Gotham Book" charset="0"/>
              </a:rPr>
              <a:t>GenAI</a:t>
            </a:r>
            <a:r>
              <a:rPr lang="en-US">
                <a:ea typeface="Open Sans Light"/>
                <a:cs typeface="Open Sans Light"/>
                <a:sym typeface="Gotham Book" charset="0"/>
              </a:rPr>
              <a:t> makes reliable remediation recommendations for failed controls.</a:t>
            </a:r>
          </a:p>
        </p:txBody>
      </p:sp>
      <p:sp>
        <p:nvSpPr>
          <p:cNvPr id="49" name="TextBox 48">
            <a:extLst>
              <a:ext uri="{FF2B5EF4-FFF2-40B4-BE49-F238E27FC236}">
                <a16:creationId xmlns:a16="http://schemas.microsoft.com/office/drawing/2014/main" id="{55CBCB07-B36E-AB79-3311-AA0F27664629}"/>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sp>
        <p:nvSpPr>
          <p:cNvPr id="40" name="TextBox 26">
            <a:extLst>
              <a:ext uri="{FF2B5EF4-FFF2-40B4-BE49-F238E27FC236}">
                <a16:creationId xmlns:a16="http://schemas.microsoft.com/office/drawing/2014/main" id="{BF89CE86-D520-606B-E77C-4C85A3705BF6}"/>
              </a:ext>
            </a:extLst>
          </p:cNvPr>
          <p:cNvSpPr txBox="1"/>
          <p:nvPr/>
        </p:nvSpPr>
        <p:spPr>
          <a:xfrm>
            <a:off x="9758148" y="3703947"/>
            <a:ext cx="2447047" cy="99625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142609">
              <a:spcBef>
                <a:spcPts val="562"/>
              </a:spcBef>
              <a:defRPr/>
            </a:pPr>
            <a:r>
              <a:rPr lang="en-US" sz="1600" b="1" kern="0" spc="300">
                <a:solidFill>
                  <a:schemeClr val="bg1"/>
                </a:solidFill>
                <a:latin typeface="Open Sans"/>
                <a:ea typeface="Open Sans"/>
                <a:cs typeface="Open Sans"/>
                <a:sym typeface="Gotham Book" charset="0"/>
              </a:rPr>
              <a:t>5. Conflict of Interest (COI) initiation and tracking</a:t>
            </a:r>
            <a:endParaRPr lang="en-US">
              <a:solidFill>
                <a:schemeClr val="bg1"/>
              </a:solidFill>
            </a:endParaRPr>
          </a:p>
        </p:txBody>
      </p:sp>
      <p:sp>
        <p:nvSpPr>
          <p:cNvPr id="42" name="TextBox 41">
            <a:extLst>
              <a:ext uri="{FF2B5EF4-FFF2-40B4-BE49-F238E27FC236}">
                <a16:creationId xmlns:a16="http://schemas.microsoft.com/office/drawing/2014/main" id="{DFB30929-0DE2-38EE-E7AB-68526069F692}"/>
              </a:ext>
            </a:extLst>
          </p:cNvPr>
          <p:cNvSpPr txBox="1"/>
          <p:nvPr/>
        </p:nvSpPr>
        <p:spPr>
          <a:xfrm>
            <a:off x="9896524" y="5418134"/>
            <a:ext cx="2208207" cy="830997"/>
          </a:xfrm>
          <a:prstGeom prst="rect">
            <a:avLst/>
          </a:prstGeom>
          <a:noFill/>
        </p:spPr>
        <p:txBody>
          <a:bodyPr wrap="square" lIns="91440" tIns="45720" rIns="91440" bIns="45720" anchor="t">
            <a:spAutoFit/>
          </a:bodyPr>
          <a:lstStyle>
            <a:defPPr>
              <a:defRPr lang="en-US"/>
            </a:defPPr>
            <a:lvl1pPr lvl="0" algn="ctr" defTabSz="1142609">
              <a:spcBef>
                <a:spcPts val="562"/>
              </a:spcBef>
              <a:buSzPct val="100000"/>
              <a:defRPr sz="1200" kern="0">
                <a:solidFill>
                  <a:schemeClr val="accent1"/>
                </a:solidFill>
                <a:latin typeface="Open Sans Light"/>
                <a:ea typeface="Open Sans Light" panose="020B0306030504020204" pitchFamily="34" charset="0"/>
                <a:cs typeface="Open Sans Light" panose="020B0306030504020204" pitchFamily="34" charset="0"/>
              </a:defRPr>
            </a:lvl1pPr>
          </a:lstStyle>
          <a:p>
            <a:r>
              <a:rPr lang="en-US">
                <a:ea typeface="Open Sans Light"/>
                <a:cs typeface="Open Sans Light"/>
                <a:sym typeface="Gotham Book" charset="0"/>
              </a:rPr>
              <a:t>Automated COI to reduce time taken to conduct conflict checks on assessments.</a:t>
            </a:r>
            <a:endParaRPr lang="en-US"/>
          </a:p>
        </p:txBody>
      </p:sp>
      <p:grpSp>
        <p:nvGrpSpPr>
          <p:cNvPr id="44" name="Group 43">
            <a:extLst>
              <a:ext uri="{FF2B5EF4-FFF2-40B4-BE49-F238E27FC236}">
                <a16:creationId xmlns:a16="http://schemas.microsoft.com/office/drawing/2014/main" id="{93E8FA91-6E8E-2EF7-B23F-71FDF7B86773}"/>
              </a:ext>
            </a:extLst>
          </p:cNvPr>
          <p:cNvGrpSpPr/>
          <p:nvPr/>
        </p:nvGrpSpPr>
        <p:grpSpPr>
          <a:xfrm rot="2700000">
            <a:off x="10627624" y="437220"/>
            <a:ext cx="529062" cy="3385701"/>
            <a:chOff x="11410121" y="1001827"/>
            <a:chExt cx="587710" cy="4516158"/>
          </a:xfrm>
        </p:grpSpPr>
        <p:cxnSp>
          <p:nvCxnSpPr>
            <p:cNvPr id="45" name="Straight Connector 44">
              <a:extLst>
                <a:ext uri="{FF2B5EF4-FFF2-40B4-BE49-F238E27FC236}">
                  <a16:creationId xmlns:a16="http://schemas.microsoft.com/office/drawing/2014/main" id="{5B5F9016-C964-BDF9-4751-69D4D503CB6A}"/>
                </a:ext>
              </a:extLst>
            </p:cNvPr>
            <p:cNvCxnSpPr>
              <a:cxnSpLocks/>
            </p:cNvCxnSpPr>
            <p:nvPr/>
          </p:nvCxnSpPr>
          <p:spPr>
            <a:xfrm>
              <a:off x="11410121"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91F937-27C8-40F5-26D9-616858C44BF6}"/>
                </a:ext>
              </a:extLst>
            </p:cNvPr>
            <p:cNvCxnSpPr>
              <a:cxnSpLocks/>
            </p:cNvCxnSpPr>
            <p:nvPr/>
          </p:nvCxnSpPr>
          <p:spPr>
            <a:xfrm>
              <a:off x="11695042" y="1001827"/>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E833FF-51EB-E2AF-2A09-B5AA75A61406}"/>
                </a:ext>
              </a:extLst>
            </p:cNvPr>
            <p:cNvCxnSpPr>
              <a:cxnSpLocks/>
            </p:cNvCxnSpPr>
            <p:nvPr/>
          </p:nvCxnSpPr>
          <p:spPr>
            <a:xfrm>
              <a:off x="11997831" y="1023281"/>
              <a:ext cx="0" cy="4494704"/>
            </a:xfrm>
            <a:prstGeom prst="line">
              <a:avLst/>
            </a:prstGeom>
            <a:ln w="38100" cap="rnd">
              <a:gradFill>
                <a:gsLst>
                  <a:gs pos="65000">
                    <a:srgbClr val="D0D0CE"/>
                  </a:gs>
                  <a:gs pos="35000">
                    <a:srgbClr val="D0D0CE"/>
                  </a:gs>
                  <a:gs pos="0">
                    <a:schemeClr val="bg1"/>
                  </a:gs>
                  <a:gs pos="100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grpSp>
      <p:sp>
        <p:nvSpPr>
          <p:cNvPr id="51" name="Oval 50">
            <a:extLst>
              <a:ext uri="{FF2B5EF4-FFF2-40B4-BE49-F238E27FC236}">
                <a16:creationId xmlns:a16="http://schemas.microsoft.com/office/drawing/2014/main" id="{6381D92D-E15B-A432-D9B2-BF1AC988B3A2}"/>
              </a:ext>
            </a:extLst>
          </p:cNvPr>
          <p:cNvSpPr>
            <a:spLocks noChangeAspect="1"/>
          </p:cNvSpPr>
          <p:nvPr/>
        </p:nvSpPr>
        <p:spPr bwMode="gray">
          <a:xfrm rot="10800000">
            <a:off x="10135107" y="1450271"/>
            <a:ext cx="1617771" cy="1617998"/>
          </a:xfrm>
          <a:prstGeom prst="ellipse">
            <a:avLst/>
          </a:prstGeom>
          <a:solidFill>
            <a:schemeClr val="bg1"/>
          </a:soli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grpSp>
        <p:nvGrpSpPr>
          <p:cNvPr id="55" name="Group 54">
            <a:extLst>
              <a:ext uri="{FF2B5EF4-FFF2-40B4-BE49-F238E27FC236}">
                <a16:creationId xmlns:a16="http://schemas.microsoft.com/office/drawing/2014/main" id="{545C30DC-9364-92E4-85FA-4E9AEAE5FA60}"/>
              </a:ext>
            </a:extLst>
          </p:cNvPr>
          <p:cNvGrpSpPr>
            <a:grpSpLocks noChangeAspect="1"/>
          </p:cNvGrpSpPr>
          <p:nvPr/>
        </p:nvGrpSpPr>
        <p:grpSpPr>
          <a:xfrm>
            <a:off x="10483431" y="1816570"/>
            <a:ext cx="924570" cy="924570"/>
            <a:chOff x="1035709" y="1847898"/>
            <a:chExt cx="1765300" cy="1765300"/>
          </a:xfrm>
        </p:grpSpPr>
        <p:sp>
          <p:nvSpPr>
            <p:cNvPr id="56" name="Oval 55">
              <a:extLst>
                <a:ext uri="{FF2B5EF4-FFF2-40B4-BE49-F238E27FC236}">
                  <a16:creationId xmlns:a16="http://schemas.microsoft.com/office/drawing/2014/main" id="{1B199689-24EE-6B22-BDDD-C00F6B180EEA}"/>
                </a:ext>
              </a:extLst>
            </p:cNvPr>
            <p:cNvSpPr/>
            <p:nvPr/>
          </p:nvSpPr>
          <p:spPr bwMode="gray">
            <a:xfrm>
              <a:off x="1035709" y="1847898"/>
              <a:ext cx="1765300" cy="1765300"/>
            </a:xfrm>
            <a:prstGeom prst="ellipse">
              <a:avLst/>
            </a:prstGeom>
            <a:gradFill flip="none" rotWithShape="1">
              <a:gsLst>
                <a:gs pos="99000">
                  <a:srgbClr val="BEDB89"/>
                </a:gs>
                <a:gs pos="1000">
                  <a:srgbClr val="26890D"/>
                </a:gs>
              </a:gsLst>
              <a:lin ang="2700000" scaled="0"/>
              <a:tileRect/>
            </a:gra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pPr>
              <a:endParaRPr lang="en-US" sz="1600" b="1">
                <a:solidFill>
                  <a:schemeClr val="bg1"/>
                </a:solidFill>
              </a:endParaRPr>
            </a:p>
          </p:txBody>
        </p:sp>
        <p:sp>
          <p:nvSpPr>
            <p:cNvPr id="57" name="Freeform 210">
              <a:extLst>
                <a:ext uri="{FF2B5EF4-FFF2-40B4-BE49-F238E27FC236}">
                  <a16:creationId xmlns:a16="http://schemas.microsoft.com/office/drawing/2014/main" id="{D7544D3A-4E52-3E13-5829-A3599C35B81C}"/>
                </a:ext>
              </a:extLst>
            </p:cNvPr>
            <p:cNvSpPr>
              <a:spLocks noChangeAspect="1" noEditPoints="1"/>
            </p:cNvSpPr>
            <p:nvPr/>
          </p:nvSpPr>
          <p:spPr bwMode="auto">
            <a:xfrm flipH="1">
              <a:off x="1219200" y="2032001"/>
              <a:ext cx="1408175" cy="1408175"/>
            </a:xfrm>
            <a:custGeom>
              <a:avLst/>
              <a:gdLst>
                <a:gd name="T0" fmla="*/ 352 w 512"/>
                <a:gd name="T1" fmla="*/ 394 h 512"/>
                <a:gd name="T2" fmla="*/ 224 w 512"/>
                <a:gd name="T3" fmla="*/ 224 h 512"/>
                <a:gd name="T4" fmla="*/ 256 w 512"/>
                <a:gd name="T5" fmla="*/ 256 h 512"/>
                <a:gd name="T6" fmla="*/ 330 w 512"/>
                <a:gd name="T7" fmla="*/ 266 h 512"/>
                <a:gd name="T8" fmla="*/ 256 w 512"/>
                <a:gd name="T9" fmla="*/ 277 h 512"/>
                <a:gd name="T10" fmla="*/ 256 w 512"/>
                <a:gd name="T11" fmla="*/ 256 h 512"/>
                <a:gd name="T12" fmla="*/ 320 w 512"/>
                <a:gd name="T13" fmla="*/ 298 h 512"/>
                <a:gd name="T14" fmla="*/ 320 w 512"/>
                <a:gd name="T15" fmla="*/ 320 h 512"/>
                <a:gd name="T16" fmla="*/ 245 w 512"/>
                <a:gd name="T17" fmla="*/ 309 h 512"/>
                <a:gd name="T18" fmla="*/ 256 w 512"/>
                <a:gd name="T19" fmla="*/ 341 h 512"/>
                <a:gd name="T20" fmla="*/ 330 w 512"/>
                <a:gd name="T21" fmla="*/ 352 h 512"/>
                <a:gd name="T22" fmla="*/ 256 w 512"/>
                <a:gd name="T23" fmla="*/ 362 h 512"/>
                <a:gd name="T24" fmla="*/ 256 w 512"/>
                <a:gd name="T25" fmla="*/ 341 h 512"/>
                <a:gd name="T26" fmla="*/ 213 w 512"/>
                <a:gd name="T27" fmla="*/ 202 h 512"/>
                <a:gd name="T28" fmla="*/ 202 w 512"/>
                <a:gd name="T29" fmla="*/ 394 h 512"/>
                <a:gd name="T30" fmla="*/ 160 w 512"/>
                <a:gd name="T31" fmla="*/ 138 h 512"/>
                <a:gd name="T32" fmla="*/ 181 w 512"/>
                <a:gd name="T33" fmla="*/ 149 h 512"/>
                <a:gd name="T34" fmla="*/ 298 w 512"/>
                <a:gd name="T35" fmla="*/ 160 h 512"/>
                <a:gd name="T36" fmla="*/ 309 w 512"/>
                <a:gd name="T37" fmla="*/ 138 h 512"/>
                <a:gd name="T38" fmla="*/ 330 w 512"/>
                <a:gd name="T39" fmla="*/ 202 h 512"/>
                <a:gd name="T40" fmla="*/ 202 w 512"/>
                <a:gd name="T41" fmla="*/ 138 h 512"/>
                <a:gd name="T42" fmla="*/ 202 w 512"/>
                <a:gd name="T43" fmla="*/ 128 h 512"/>
                <a:gd name="T44" fmla="*/ 202 w 512"/>
                <a:gd name="T45" fmla="*/ 117 h 512"/>
                <a:gd name="T46" fmla="*/ 288 w 512"/>
                <a:gd name="T47" fmla="*/ 138 h 512"/>
                <a:gd name="T48" fmla="*/ 0 w 512"/>
                <a:gd name="T49" fmla="*/ 256 h 512"/>
                <a:gd name="T50" fmla="*/ 512 w 512"/>
                <a:gd name="T51" fmla="*/ 256 h 512"/>
                <a:gd name="T52" fmla="*/ 373 w 512"/>
                <a:gd name="T53" fmla="*/ 405 h 512"/>
                <a:gd name="T54" fmla="*/ 149 w 512"/>
                <a:gd name="T55" fmla="*/ 416 h 512"/>
                <a:gd name="T56" fmla="*/ 138 w 512"/>
                <a:gd name="T57" fmla="*/ 128 h 512"/>
                <a:gd name="T58" fmla="*/ 181 w 512"/>
                <a:gd name="T59" fmla="*/ 117 h 512"/>
                <a:gd name="T60" fmla="*/ 192 w 512"/>
                <a:gd name="T61" fmla="*/ 96 h 512"/>
                <a:gd name="T62" fmla="*/ 309 w 512"/>
                <a:gd name="T63" fmla="*/ 106 h 512"/>
                <a:gd name="T64" fmla="*/ 341 w 512"/>
                <a:gd name="T65" fmla="*/ 117 h 512"/>
                <a:gd name="T66" fmla="*/ 352 w 512"/>
                <a:gd name="T67" fmla="*/ 202 h 512"/>
                <a:gd name="T68" fmla="*/ 373 w 512"/>
                <a:gd name="T69"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24" y="394"/>
                  </a:moveTo>
                  <a:cubicBezTo>
                    <a:pt x="352" y="394"/>
                    <a:pt x="352" y="394"/>
                    <a:pt x="352" y="394"/>
                  </a:cubicBezTo>
                  <a:cubicBezTo>
                    <a:pt x="352" y="224"/>
                    <a:pt x="352" y="224"/>
                    <a:pt x="352" y="224"/>
                  </a:cubicBezTo>
                  <a:cubicBezTo>
                    <a:pt x="224" y="224"/>
                    <a:pt x="224" y="224"/>
                    <a:pt x="224" y="224"/>
                  </a:cubicBezTo>
                  <a:lnTo>
                    <a:pt x="224" y="394"/>
                  </a:lnTo>
                  <a:close/>
                  <a:moveTo>
                    <a:pt x="256" y="256"/>
                  </a:moveTo>
                  <a:cubicBezTo>
                    <a:pt x="320" y="256"/>
                    <a:pt x="320" y="256"/>
                    <a:pt x="320" y="256"/>
                  </a:cubicBezTo>
                  <a:cubicBezTo>
                    <a:pt x="326" y="256"/>
                    <a:pt x="330" y="260"/>
                    <a:pt x="330" y="266"/>
                  </a:cubicBezTo>
                  <a:cubicBezTo>
                    <a:pt x="330" y="272"/>
                    <a:pt x="326" y="277"/>
                    <a:pt x="320" y="277"/>
                  </a:cubicBezTo>
                  <a:cubicBezTo>
                    <a:pt x="256" y="277"/>
                    <a:pt x="256" y="277"/>
                    <a:pt x="256" y="277"/>
                  </a:cubicBezTo>
                  <a:cubicBezTo>
                    <a:pt x="250" y="277"/>
                    <a:pt x="245" y="272"/>
                    <a:pt x="245" y="266"/>
                  </a:cubicBezTo>
                  <a:cubicBezTo>
                    <a:pt x="245" y="260"/>
                    <a:pt x="250" y="256"/>
                    <a:pt x="256" y="256"/>
                  </a:cubicBezTo>
                  <a:close/>
                  <a:moveTo>
                    <a:pt x="256" y="298"/>
                  </a:moveTo>
                  <a:cubicBezTo>
                    <a:pt x="320" y="298"/>
                    <a:pt x="320" y="298"/>
                    <a:pt x="320" y="298"/>
                  </a:cubicBezTo>
                  <a:cubicBezTo>
                    <a:pt x="326" y="298"/>
                    <a:pt x="330" y="303"/>
                    <a:pt x="330" y="309"/>
                  </a:cubicBezTo>
                  <a:cubicBezTo>
                    <a:pt x="330" y="315"/>
                    <a:pt x="326" y="320"/>
                    <a:pt x="320" y="320"/>
                  </a:cubicBezTo>
                  <a:cubicBezTo>
                    <a:pt x="256" y="320"/>
                    <a:pt x="256" y="320"/>
                    <a:pt x="256" y="320"/>
                  </a:cubicBezTo>
                  <a:cubicBezTo>
                    <a:pt x="250" y="320"/>
                    <a:pt x="245" y="315"/>
                    <a:pt x="245" y="309"/>
                  </a:cubicBezTo>
                  <a:cubicBezTo>
                    <a:pt x="245" y="303"/>
                    <a:pt x="250" y="298"/>
                    <a:pt x="256" y="298"/>
                  </a:cubicBezTo>
                  <a:close/>
                  <a:moveTo>
                    <a:pt x="256" y="341"/>
                  </a:moveTo>
                  <a:cubicBezTo>
                    <a:pt x="320" y="341"/>
                    <a:pt x="320" y="341"/>
                    <a:pt x="320" y="341"/>
                  </a:cubicBezTo>
                  <a:cubicBezTo>
                    <a:pt x="326" y="341"/>
                    <a:pt x="330" y="346"/>
                    <a:pt x="330" y="352"/>
                  </a:cubicBezTo>
                  <a:cubicBezTo>
                    <a:pt x="330" y="358"/>
                    <a:pt x="326" y="362"/>
                    <a:pt x="320" y="362"/>
                  </a:cubicBezTo>
                  <a:cubicBezTo>
                    <a:pt x="256" y="362"/>
                    <a:pt x="256" y="362"/>
                    <a:pt x="256" y="362"/>
                  </a:cubicBezTo>
                  <a:cubicBezTo>
                    <a:pt x="250" y="362"/>
                    <a:pt x="245" y="358"/>
                    <a:pt x="245" y="352"/>
                  </a:cubicBezTo>
                  <a:cubicBezTo>
                    <a:pt x="245" y="346"/>
                    <a:pt x="250" y="341"/>
                    <a:pt x="256" y="341"/>
                  </a:cubicBezTo>
                  <a:close/>
                  <a:moveTo>
                    <a:pt x="330" y="202"/>
                  </a:moveTo>
                  <a:cubicBezTo>
                    <a:pt x="213" y="202"/>
                    <a:pt x="213" y="202"/>
                    <a:pt x="213" y="202"/>
                  </a:cubicBezTo>
                  <a:cubicBezTo>
                    <a:pt x="207" y="202"/>
                    <a:pt x="202" y="207"/>
                    <a:pt x="202" y="213"/>
                  </a:cubicBezTo>
                  <a:cubicBezTo>
                    <a:pt x="202" y="394"/>
                    <a:pt x="202" y="394"/>
                    <a:pt x="202" y="394"/>
                  </a:cubicBezTo>
                  <a:cubicBezTo>
                    <a:pt x="160" y="394"/>
                    <a:pt x="160" y="394"/>
                    <a:pt x="160" y="394"/>
                  </a:cubicBezTo>
                  <a:cubicBezTo>
                    <a:pt x="160" y="138"/>
                    <a:pt x="160" y="138"/>
                    <a:pt x="160" y="138"/>
                  </a:cubicBezTo>
                  <a:cubicBezTo>
                    <a:pt x="181" y="138"/>
                    <a:pt x="181" y="138"/>
                    <a:pt x="181" y="138"/>
                  </a:cubicBezTo>
                  <a:cubicBezTo>
                    <a:pt x="181" y="149"/>
                    <a:pt x="181" y="149"/>
                    <a:pt x="181" y="149"/>
                  </a:cubicBezTo>
                  <a:cubicBezTo>
                    <a:pt x="181" y="155"/>
                    <a:pt x="186" y="160"/>
                    <a:pt x="192" y="160"/>
                  </a:cubicBezTo>
                  <a:cubicBezTo>
                    <a:pt x="298" y="160"/>
                    <a:pt x="298" y="160"/>
                    <a:pt x="298" y="160"/>
                  </a:cubicBezTo>
                  <a:cubicBezTo>
                    <a:pt x="304" y="160"/>
                    <a:pt x="309" y="155"/>
                    <a:pt x="309" y="149"/>
                  </a:cubicBezTo>
                  <a:cubicBezTo>
                    <a:pt x="309" y="138"/>
                    <a:pt x="309" y="138"/>
                    <a:pt x="309" y="138"/>
                  </a:cubicBezTo>
                  <a:cubicBezTo>
                    <a:pt x="330" y="138"/>
                    <a:pt x="330" y="138"/>
                    <a:pt x="330" y="138"/>
                  </a:cubicBezTo>
                  <a:lnTo>
                    <a:pt x="330" y="202"/>
                  </a:lnTo>
                  <a:close/>
                  <a:moveTo>
                    <a:pt x="288" y="138"/>
                  </a:moveTo>
                  <a:cubicBezTo>
                    <a:pt x="202" y="138"/>
                    <a:pt x="202" y="138"/>
                    <a:pt x="202" y="138"/>
                  </a:cubicBezTo>
                  <a:cubicBezTo>
                    <a:pt x="202" y="128"/>
                    <a:pt x="202" y="128"/>
                    <a:pt x="202" y="128"/>
                  </a:cubicBezTo>
                  <a:cubicBezTo>
                    <a:pt x="202" y="128"/>
                    <a:pt x="202" y="128"/>
                    <a:pt x="202" y="128"/>
                  </a:cubicBezTo>
                  <a:cubicBezTo>
                    <a:pt x="202" y="128"/>
                    <a:pt x="202" y="128"/>
                    <a:pt x="202" y="128"/>
                  </a:cubicBezTo>
                  <a:cubicBezTo>
                    <a:pt x="202" y="117"/>
                    <a:pt x="202" y="117"/>
                    <a:pt x="202" y="117"/>
                  </a:cubicBezTo>
                  <a:cubicBezTo>
                    <a:pt x="288" y="117"/>
                    <a:pt x="288" y="117"/>
                    <a:pt x="288" y="117"/>
                  </a:cubicBezTo>
                  <a:lnTo>
                    <a:pt x="288" y="138"/>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405"/>
                  </a:moveTo>
                  <a:cubicBezTo>
                    <a:pt x="373" y="411"/>
                    <a:pt x="368" y="416"/>
                    <a:pt x="362" y="416"/>
                  </a:cubicBezTo>
                  <a:cubicBezTo>
                    <a:pt x="149" y="416"/>
                    <a:pt x="149" y="416"/>
                    <a:pt x="149" y="416"/>
                  </a:cubicBezTo>
                  <a:cubicBezTo>
                    <a:pt x="143" y="416"/>
                    <a:pt x="138" y="411"/>
                    <a:pt x="138" y="405"/>
                  </a:cubicBezTo>
                  <a:cubicBezTo>
                    <a:pt x="138" y="128"/>
                    <a:pt x="138" y="128"/>
                    <a:pt x="138" y="128"/>
                  </a:cubicBezTo>
                  <a:cubicBezTo>
                    <a:pt x="138" y="122"/>
                    <a:pt x="143" y="117"/>
                    <a:pt x="149" y="117"/>
                  </a:cubicBezTo>
                  <a:cubicBezTo>
                    <a:pt x="181" y="117"/>
                    <a:pt x="181" y="117"/>
                    <a:pt x="181" y="117"/>
                  </a:cubicBezTo>
                  <a:cubicBezTo>
                    <a:pt x="181" y="106"/>
                    <a:pt x="181" y="106"/>
                    <a:pt x="181" y="106"/>
                  </a:cubicBezTo>
                  <a:cubicBezTo>
                    <a:pt x="181" y="100"/>
                    <a:pt x="186" y="96"/>
                    <a:pt x="192" y="96"/>
                  </a:cubicBezTo>
                  <a:cubicBezTo>
                    <a:pt x="298" y="96"/>
                    <a:pt x="298" y="96"/>
                    <a:pt x="298" y="96"/>
                  </a:cubicBezTo>
                  <a:cubicBezTo>
                    <a:pt x="304" y="96"/>
                    <a:pt x="309" y="100"/>
                    <a:pt x="309" y="106"/>
                  </a:cubicBezTo>
                  <a:cubicBezTo>
                    <a:pt x="309" y="117"/>
                    <a:pt x="309" y="117"/>
                    <a:pt x="309" y="117"/>
                  </a:cubicBezTo>
                  <a:cubicBezTo>
                    <a:pt x="341" y="117"/>
                    <a:pt x="341" y="117"/>
                    <a:pt x="341" y="117"/>
                  </a:cubicBezTo>
                  <a:cubicBezTo>
                    <a:pt x="347" y="117"/>
                    <a:pt x="352" y="122"/>
                    <a:pt x="352" y="128"/>
                  </a:cubicBezTo>
                  <a:cubicBezTo>
                    <a:pt x="352" y="202"/>
                    <a:pt x="352" y="202"/>
                    <a:pt x="352" y="202"/>
                  </a:cubicBezTo>
                  <a:cubicBezTo>
                    <a:pt x="362" y="202"/>
                    <a:pt x="362" y="202"/>
                    <a:pt x="362" y="202"/>
                  </a:cubicBezTo>
                  <a:cubicBezTo>
                    <a:pt x="368" y="202"/>
                    <a:pt x="373" y="207"/>
                    <a:pt x="373" y="213"/>
                  </a:cubicBezTo>
                  <a:lnTo>
                    <a:pt x="373" y="405"/>
                  </a:ln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grpSp>
      <p:sp>
        <p:nvSpPr>
          <p:cNvPr id="52" name="Oval 51">
            <a:extLst>
              <a:ext uri="{FF2B5EF4-FFF2-40B4-BE49-F238E27FC236}">
                <a16:creationId xmlns:a16="http://schemas.microsoft.com/office/drawing/2014/main" id="{980B9434-180B-D8C7-978A-F0DB439311F7}"/>
              </a:ext>
            </a:extLst>
          </p:cNvPr>
          <p:cNvSpPr/>
          <p:nvPr/>
        </p:nvSpPr>
        <p:spPr bwMode="gray">
          <a:xfrm>
            <a:off x="10579534" y="1912992"/>
            <a:ext cx="744522" cy="743359"/>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59" name="Graphic 58" descr="Clipboard Checked with solid fill">
            <a:extLst>
              <a:ext uri="{FF2B5EF4-FFF2-40B4-BE49-F238E27FC236}">
                <a16:creationId xmlns:a16="http://schemas.microsoft.com/office/drawing/2014/main" id="{0985D80A-17DB-CC2C-2F08-6227EB4ED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84965" y="2006636"/>
            <a:ext cx="541020" cy="525780"/>
          </a:xfrm>
          <a:prstGeom prst="rect">
            <a:avLst/>
          </a:prstGeom>
        </p:spPr>
      </p:pic>
      <p:sp>
        <p:nvSpPr>
          <p:cNvPr id="62" name="TextBox 61">
            <a:extLst>
              <a:ext uri="{FF2B5EF4-FFF2-40B4-BE49-F238E27FC236}">
                <a16:creationId xmlns:a16="http://schemas.microsoft.com/office/drawing/2014/main" id="{BB537CC4-8AE0-579D-B534-399F75AE844B}"/>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Tree>
    <p:extLst>
      <p:ext uri="{BB962C8B-B14F-4D97-AF65-F5344CB8AC3E}">
        <p14:creationId xmlns:p14="http://schemas.microsoft.com/office/powerpoint/2010/main" val="27056203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B8D5D058-FD4C-4DA0-AB93-C45A5840493F}"/>
              </a:ext>
            </a:extLst>
          </p:cNvPr>
          <p:cNvSpPr txBox="1">
            <a:spLocks/>
          </p:cNvSpPr>
          <p:nvPr/>
        </p:nvSpPr>
        <p:spPr>
          <a:xfrm>
            <a:off x="501650" y="651600"/>
            <a:ext cx="11188700" cy="590099"/>
          </a:xfrm>
          <a:prstGeom prst="rect">
            <a:avLst/>
          </a:prstGeom>
        </p:spPr>
        <p:txBody>
          <a:bodyPr lIns="91440" tIns="45720" rIns="91440" bIns="45720" anchor="t"/>
          <a:lst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b="1">
                <a:solidFill>
                  <a:schemeClr val="accent6">
                    <a:lumMod val="60000"/>
                    <a:lumOff val="40000"/>
                  </a:schemeClr>
                </a:solidFill>
                <a:cs typeface="Calibri Light"/>
              </a:rPr>
              <a:t>Priority – Top </a:t>
            </a:r>
            <a:endParaRPr lang="en-US" b="1">
              <a:solidFill>
                <a:schemeClr val="accent6">
                  <a:lumMod val="60000"/>
                  <a:lumOff val="40000"/>
                </a:schemeClr>
              </a:solidFill>
            </a:endParaRPr>
          </a:p>
          <a:p>
            <a:r>
              <a:rPr lang="en-US">
                <a:solidFill>
                  <a:schemeClr val="bg1"/>
                </a:solidFill>
                <a:cs typeface="Calibri Light"/>
              </a:rPr>
              <a:t>Enhance demo (including UX/UI) of GenAI evidence review capability to drive sales. </a:t>
            </a:r>
            <a:endParaRPr lang="en-US">
              <a:solidFill>
                <a:schemeClr val="bg1"/>
              </a:solidFill>
              <a:ea typeface="Calibri"/>
            </a:endParaRPr>
          </a:p>
        </p:txBody>
      </p:sp>
      <p:sp>
        <p:nvSpPr>
          <p:cNvPr id="13" name="Title 2">
            <a:extLst>
              <a:ext uri="{FF2B5EF4-FFF2-40B4-BE49-F238E27FC236}">
                <a16:creationId xmlns:a16="http://schemas.microsoft.com/office/drawing/2014/main" id="{C9C68768-69AE-FAF9-AAB1-BD3568FFE99D}"/>
              </a:ext>
            </a:extLst>
          </p:cNvPr>
          <p:cNvSpPr txBox="1">
            <a:spLocks/>
          </p:cNvSpPr>
          <p:nvPr/>
        </p:nvSpPr>
        <p:spPr>
          <a:xfrm>
            <a:off x="501650" y="317500"/>
            <a:ext cx="11188700" cy="334099"/>
          </a:xfrm>
          <a:prstGeom prst="rect">
            <a:avLst/>
          </a:prstGeom>
        </p:spPr>
        <p:txBody>
          <a:bodyPr lIns="91440" tIns="45720" rIns="9144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a:solidFill>
                  <a:schemeClr val="bg1"/>
                </a:solidFill>
                <a:cs typeface="Calibri Light"/>
              </a:rPr>
              <a:t>1. Enhance Demo for Automated Evidence Review Capability (including UX/UI) </a:t>
            </a:r>
            <a:r>
              <a:rPr lang="en-US" i="1">
                <a:solidFill>
                  <a:schemeClr val="bg1"/>
                </a:solidFill>
                <a:cs typeface="Calibri Light"/>
              </a:rPr>
              <a:t>(1 of 6)</a:t>
            </a:r>
          </a:p>
        </p:txBody>
      </p:sp>
      <p:sp>
        <p:nvSpPr>
          <p:cNvPr id="14" name="Pentagon 7">
            <a:extLst>
              <a:ext uri="{FF2B5EF4-FFF2-40B4-BE49-F238E27FC236}">
                <a16:creationId xmlns:a16="http://schemas.microsoft.com/office/drawing/2014/main" id="{5C487F75-E6F7-2E48-A5A0-7C7C2DA290C2}"/>
              </a:ext>
            </a:extLst>
          </p:cNvPr>
          <p:cNvSpPr/>
          <p:nvPr/>
        </p:nvSpPr>
        <p:spPr bwMode="gray">
          <a:xfrm>
            <a:off x="501649" y="1714280"/>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1.1 Enhance Demo </a:t>
            </a:r>
          </a:p>
          <a:p>
            <a:r>
              <a:rPr lang="en-US" sz="1600" b="1">
                <a:solidFill>
                  <a:schemeClr val="tx1"/>
                </a:solidFill>
              </a:rPr>
              <a:t>(Not Started)</a:t>
            </a:r>
          </a:p>
        </p:txBody>
      </p:sp>
      <p:sp>
        <p:nvSpPr>
          <p:cNvPr id="19" name="Text Placeholder 3">
            <a:extLst>
              <a:ext uri="{FF2B5EF4-FFF2-40B4-BE49-F238E27FC236}">
                <a16:creationId xmlns:a16="http://schemas.microsoft.com/office/drawing/2014/main" id="{5FA62F98-69AB-F9AB-E2E3-694D745AF1D2}"/>
              </a:ext>
            </a:extLst>
          </p:cNvPr>
          <p:cNvSpPr txBox="1">
            <a:spLocks/>
          </p:cNvSpPr>
          <p:nvPr/>
        </p:nvSpPr>
        <p:spPr bwMode="gray">
          <a:xfrm>
            <a:off x="3495974" y="1719938"/>
            <a:ext cx="7521121" cy="1277305"/>
          </a:xfrm>
          <a:prstGeom prst="rect">
            <a:avLst/>
          </a:prstGeom>
        </p:spPr>
        <p:txBody>
          <a:bodyPr vert="horz" lIns="0" tIns="0" rIns="0" bIns="0" rtlCol="0" anchor="t">
            <a:noAutofit/>
          </a:bodyPr>
          <a:lstStyle/>
          <a:p>
            <a:pPr lvl="0">
              <a:spcAft>
                <a:spcPts val="1000"/>
              </a:spcAft>
              <a:buSzPct val="100000"/>
              <a:defRPr/>
            </a:pPr>
            <a:r>
              <a:rPr lang="en-US" sz="1200">
                <a:solidFill>
                  <a:schemeClr val="bg1"/>
                </a:solidFill>
                <a:cs typeface="Calibri Light" panose="020F0302020204030204" pitchFamily="34" charset="0"/>
                <a:hlinkClick r:id="rId3"/>
              </a:rPr>
              <a:t>1.1 Improve UX and look/feel of existing evidence reviewer application demo (P1) </a:t>
            </a:r>
            <a:endParaRPr lang="en-US" sz="1200">
              <a:solidFill>
                <a:schemeClr val="bg1"/>
              </a:solidFill>
              <a:cs typeface="Calibri Light" panose="020F0302020204030204" pitchFamily="34" charset="0"/>
            </a:endParaRPr>
          </a:p>
          <a:p>
            <a:pPr marL="139700" lvl="1" indent="-139700">
              <a:spcAft>
                <a:spcPts val="1000"/>
              </a:spcAft>
              <a:buSzPct val="100000"/>
              <a:buFont typeface="Arial" panose="020B0604020202020204" pitchFamily="34" charset="0"/>
              <a:buChar char="•"/>
              <a:defRPr/>
            </a:pPr>
            <a:r>
              <a:rPr lang="en-US" sz="1200">
                <a:solidFill>
                  <a:schemeClr val="bg1"/>
                </a:solidFill>
                <a:cs typeface="Calibri Light"/>
                <a:hlinkClick r:id="rId4"/>
              </a:rPr>
              <a:t>1.1.1 Add feature for side-by-side AI and third-party response comparison (P1)</a:t>
            </a:r>
            <a:endParaRPr lang="en-US" sz="1200">
              <a:solidFill>
                <a:schemeClr val="bg1"/>
              </a:solidFill>
              <a:cs typeface="Calibri Light"/>
            </a:endParaRPr>
          </a:p>
          <a:p>
            <a:pPr marL="139700" lvl="1" indent="-139700">
              <a:spcAft>
                <a:spcPts val="1000"/>
              </a:spcAft>
              <a:buSzPct val="100000"/>
              <a:buFont typeface="Arial" panose="020B0604020202020204" pitchFamily="34" charset="0"/>
              <a:buChar char="•"/>
              <a:defRPr/>
            </a:pPr>
            <a:r>
              <a:rPr lang="en-US" sz="1200">
                <a:solidFill>
                  <a:schemeClr val="bg1"/>
                </a:solidFill>
                <a:cs typeface="Calibri Light" panose="020F0302020204030204" pitchFamily="34" charset="0"/>
                <a:hlinkClick r:id="rId5"/>
              </a:rPr>
              <a:t>1.1.2 Add feature for automated evidence input classification (P2)</a:t>
            </a:r>
            <a:endParaRPr lang="en-US" sz="1200">
              <a:solidFill>
                <a:schemeClr val="bg1"/>
              </a:solidFill>
              <a:cs typeface="Calibri Light" panose="020F0302020204030204" pitchFamily="34" charset="0"/>
            </a:endParaRPr>
          </a:p>
          <a:p>
            <a:pPr marL="139700" lvl="1" indent="-139700">
              <a:spcAft>
                <a:spcPts val="1000"/>
              </a:spcAft>
              <a:buSzPct val="100000"/>
              <a:buFont typeface="Arial" panose="020B0604020202020204" pitchFamily="34" charset="0"/>
              <a:buChar char="•"/>
              <a:defRPr/>
            </a:pPr>
            <a:r>
              <a:rPr lang="en-US" sz="1200">
                <a:solidFill>
                  <a:schemeClr val="bg1"/>
                </a:solidFill>
                <a:cs typeface="Calibri Light"/>
              </a:rPr>
              <a:t>1.1.3 Speed upload times from ~5 minutes to &lt;5 seconds by procuring separate OpenAI instance (P3)</a:t>
            </a:r>
            <a:endParaRPr lang="en-US" sz="1200">
              <a:solidFill>
                <a:schemeClr val="bg1"/>
              </a:solidFill>
              <a:cs typeface="Calibri Light" panose="020F0302020204030204" pitchFamily="34" charset="0"/>
            </a:endParaRPr>
          </a:p>
        </p:txBody>
      </p:sp>
      <p:sp>
        <p:nvSpPr>
          <p:cNvPr id="5" name="TextBox 4">
            <a:extLst>
              <a:ext uri="{FF2B5EF4-FFF2-40B4-BE49-F238E27FC236}">
                <a16:creationId xmlns:a16="http://schemas.microsoft.com/office/drawing/2014/main" id="{36DBDC3A-CDEE-C06F-E270-BB526C716310}"/>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
        <p:nvSpPr>
          <p:cNvPr id="2" name="Text Placeholder 3">
            <a:extLst>
              <a:ext uri="{FF2B5EF4-FFF2-40B4-BE49-F238E27FC236}">
                <a16:creationId xmlns:a16="http://schemas.microsoft.com/office/drawing/2014/main" id="{9809B6FB-0F01-9D8C-7715-D4E4E956ABC1}"/>
              </a:ext>
            </a:extLst>
          </p:cNvPr>
          <p:cNvSpPr txBox="1">
            <a:spLocks/>
          </p:cNvSpPr>
          <p:nvPr/>
        </p:nvSpPr>
        <p:spPr bwMode="gray">
          <a:xfrm>
            <a:off x="3453707" y="1402243"/>
            <a:ext cx="1672496" cy="254279"/>
          </a:xfrm>
          <a:prstGeom prst="rect">
            <a:avLst/>
          </a:prstGeom>
        </p:spPr>
        <p:txBody>
          <a:bodyPr vert="horz" lIns="0" tIns="0" rIns="0" bIns="0" rtlCol="0" anchor="t">
            <a:noAutofit/>
          </a:bodyPr>
          <a:lstStyle/>
          <a:p>
            <a:pPr lvl="0">
              <a:spcAft>
                <a:spcPts val="1000"/>
              </a:spcAft>
              <a:buSzPct val="100000"/>
              <a:defRPr/>
            </a:pPr>
            <a:r>
              <a:rPr lang="en-US" sz="1200" b="1">
                <a:solidFill>
                  <a:srgbClr val="FFCD00"/>
                </a:solidFill>
                <a:cs typeface="Calibri Light" panose="020F0302020204030204" pitchFamily="34" charset="0"/>
              </a:rPr>
              <a:t>MILESTONES/FEATURES</a:t>
            </a:r>
          </a:p>
        </p:txBody>
      </p:sp>
      <p:grpSp>
        <p:nvGrpSpPr>
          <p:cNvPr id="7" name="Group 6">
            <a:extLst>
              <a:ext uri="{FF2B5EF4-FFF2-40B4-BE49-F238E27FC236}">
                <a16:creationId xmlns:a16="http://schemas.microsoft.com/office/drawing/2014/main" id="{468BDEB1-715A-89D1-9DE8-483227089210}"/>
              </a:ext>
            </a:extLst>
          </p:cNvPr>
          <p:cNvGrpSpPr/>
          <p:nvPr/>
        </p:nvGrpSpPr>
        <p:grpSpPr>
          <a:xfrm>
            <a:off x="4484458" y="2997243"/>
            <a:ext cx="5544152" cy="3267911"/>
            <a:chOff x="4947385" y="3272589"/>
            <a:chExt cx="5544152" cy="3267911"/>
          </a:xfrm>
        </p:grpSpPr>
        <p:pic>
          <p:nvPicPr>
            <p:cNvPr id="4" name="Picture 3">
              <a:extLst>
                <a:ext uri="{FF2B5EF4-FFF2-40B4-BE49-F238E27FC236}">
                  <a16:creationId xmlns:a16="http://schemas.microsoft.com/office/drawing/2014/main" id="{81AC5E45-31F8-C5BE-F36E-0E6AD21FFBFE}"/>
                </a:ext>
              </a:extLst>
            </p:cNvPr>
            <p:cNvPicPr>
              <a:picLocks noChangeAspect="1"/>
            </p:cNvPicPr>
            <p:nvPr/>
          </p:nvPicPr>
          <p:blipFill rotWithShape="1">
            <a:blip r:embed="rId6"/>
            <a:srcRect l="-469" t="1672" r="469" b="-418"/>
            <a:stretch/>
          </p:blipFill>
          <p:spPr>
            <a:xfrm>
              <a:off x="5164600" y="3527033"/>
              <a:ext cx="4836376" cy="2679367"/>
            </a:xfrm>
            <a:prstGeom prst="rect">
              <a:avLst/>
            </a:prstGeom>
          </p:spPr>
        </p:pic>
        <p:sp>
          <p:nvSpPr>
            <p:cNvPr id="3" name="Rectangle 2">
              <a:extLst>
                <a:ext uri="{FF2B5EF4-FFF2-40B4-BE49-F238E27FC236}">
                  <a16:creationId xmlns:a16="http://schemas.microsoft.com/office/drawing/2014/main" id="{978BB85E-80F7-0B23-FEFB-474EAA5C72EE}"/>
                </a:ext>
              </a:extLst>
            </p:cNvPr>
            <p:cNvSpPr/>
            <p:nvPr/>
          </p:nvSpPr>
          <p:spPr bwMode="gray">
            <a:xfrm>
              <a:off x="4947385" y="3272589"/>
              <a:ext cx="5544152" cy="3267911"/>
            </a:xfrm>
            <a:prstGeom prst="rect">
              <a:avLst/>
            </a:prstGeom>
            <a:noFill/>
            <a:ln w="19050" algn="ctr">
              <a:solidFill>
                <a:schemeClr val="accent1">
                  <a:lumMod val="60000"/>
                  <a:lumOff val="40000"/>
                </a:schemeClr>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sp>
        <p:nvSpPr>
          <p:cNvPr id="6" name="TextBox 5">
            <a:extLst>
              <a:ext uri="{FF2B5EF4-FFF2-40B4-BE49-F238E27FC236}">
                <a16:creationId xmlns:a16="http://schemas.microsoft.com/office/drawing/2014/main" id="{10BF34C5-0CE2-FF21-AF98-02FF8038C8B2}"/>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spTree>
    <p:extLst>
      <p:ext uri="{BB962C8B-B14F-4D97-AF65-F5344CB8AC3E}">
        <p14:creationId xmlns:p14="http://schemas.microsoft.com/office/powerpoint/2010/main" val="16284313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9BFE80E-F68D-EAF9-A8B7-AB5CC651346D}"/>
              </a:ext>
            </a:extLst>
          </p:cNvPr>
          <p:cNvSpPr txBox="1">
            <a:spLocks/>
          </p:cNvSpPr>
          <p:nvPr/>
        </p:nvSpPr>
        <p:spPr>
          <a:xfrm>
            <a:off x="501650" y="651600"/>
            <a:ext cx="11188700" cy="590099"/>
          </a:xfrm>
          <a:prstGeom prst="rect">
            <a:avLst/>
          </a:prstGeom>
        </p:spPr>
        <p:txBody>
          <a:bodyPr/>
          <a:lst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b="1">
                <a:solidFill>
                  <a:srgbClr val="00B050"/>
                </a:solidFill>
              </a:rPr>
              <a:t>Priority – High </a:t>
            </a:r>
          </a:p>
          <a:p>
            <a:r>
              <a:rPr lang="en-US">
                <a:solidFill>
                  <a:schemeClr val="bg1"/>
                </a:solidFill>
              </a:rPr>
              <a:t>Enhance capability to more reliably answer questions about third party evidence, allowing analysts to save time and avoid errors during evidence review.</a:t>
            </a:r>
          </a:p>
        </p:txBody>
      </p:sp>
      <p:sp>
        <p:nvSpPr>
          <p:cNvPr id="3" name="Title 2">
            <a:extLst>
              <a:ext uri="{FF2B5EF4-FFF2-40B4-BE49-F238E27FC236}">
                <a16:creationId xmlns:a16="http://schemas.microsoft.com/office/drawing/2014/main" id="{C48CD6C9-6131-BD0B-0A56-3F54FA7BDFC8}"/>
              </a:ext>
            </a:extLst>
          </p:cNvPr>
          <p:cNvSpPr txBox="1">
            <a:spLocks/>
          </p:cNvSpPr>
          <p:nvPr/>
        </p:nvSpPr>
        <p:spPr>
          <a:xfrm>
            <a:off x="501650" y="317500"/>
            <a:ext cx="11188700" cy="334099"/>
          </a:xfrm>
          <a:prstGeom prst="rect">
            <a:avLst/>
          </a:prstGeom>
        </p:spPr>
        <p:txBody>
          <a:bodyPr lIns="91440" tIns="45720" rIns="9144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a:solidFill>
                  <a:schemeClr val="bg1"/>
                </a:solidFill>
                <a:cs typeface="Calibri Light"/>
              </a:rPr>
              <a:t>2. Enhance Automated Evidence Review Capability </a:t>
            </a:r>
            <a:r>
              <a:rPr lang="en-US" i="1">
                <a:solidFill>
                  <a:schemeClr val="bg1"/>
                </a:solidFill>
                <a:cs typeface="Calibri"/>
              </a:rPr>
              <a:t>(2 of 6)</a:t>
            </a:r>
            <a:endParaRPr lang="en-US">
              <a:solidFill>
                <a:schemeClr val="bg1"/>
              </a:solidFill>
              <a:cs typeface="Calibri Light"/>
            </a:endParaRPr>
          </a:p>
        </p:txBody>
      </p:sp>
      <p:sp>
        <p:nvSpPr>
          <p:cNvPr id="4" name="Pentagon 7">
            <a:extLst>
              <a:ext uri="{FF2B5EF4-FFF2-40B4-BE49-F238E27FC236}">
                <a16:creationId xmlns:a16="http://schemas.microsoft.com/office/drawing/2014/main" id="{0BD6AB15-8641-6A53-3484-C9DEA72FB6D1}"/>
              </a:ext>
            </a:extLst>
          </p:cNvPr>
          <p:cNvSpPr/>
          <p:nvPr/>
        </p:nvSpPr>
        <p:spPr bwMode="gray">
          <a:xfrm>
            <a:off x="501649" y="1710110"/>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2.1 Enhance Capability to Accept Different Types of Evidence</a:t>
            </a:r>
          </a:p>
          <a:p>
            <a:r>
              <a:rPr lang="en-US" sz="1600" b="1">
                <a:solidFill>
                  <a:schemeClr val="tx1"/>
                </a:solidFill>
              </a:rPr>
              <a:t>(Completed)</a:t>
            </a:r>
          </a:p>
        </p:txBody>
      </p:sp>
      <p:sp>
        <p:nvSpPr>
          <p:cNvPr id="6" name="Pentagon 9">
            <a:extLst>
              <a:ext uri="{FF2B5EF4-FFF2-40B4-BE49-F238E27FC236}">
                <a16:creationId xmlns:a16="http://schemas.microsoft.com/office/drawing/2014/main" id="{51259EE9-0D9C-E881-EA1D-ADCD317E786D}"/>
              </a:ext>
            </a:extLst>
          </p:cNvPr>
          <p:cNvSpPr/>
          <p:nvPr/>
        </p:nvSpPr>
        <p:spPr bwMode="gray">
          <a:xfrm>
            <a:off x="501649" y="4758916"/>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2.2 Add Feedback Mechanism + Improve Response Readability</a:t>
            </a:r>
          </a:p>
          <a:p>
            <a:r>
              <a:rPr lang="en-US" sz="1600" b="1">
                <a:solidFill>
                  <a:schemeClr val="tx1"/>
                </a:solidFill>
              </a:rPr>
              <a:t>(Not Started) </a:t>
            </a:r>
          </a:p>
        </p:txBody>
      </p:sp>
      <p:sp>
        <p:nvSpPr>
          <p:cNvPr id="7" name="Text Placeholder 3">
            <a:extLst>
              <a:ext uri="{FF2B5EF4-FFF2-40B4-BE49-F238E27FC236}">
                <a16:creationId xmlns:a16="http://schemas.microsoft.com/office/drawing/2014/main" id="{3D9B337F-801B-A082-E579-D634C447E7A5}"/>
              </a:ext>
            </a:extLst>
          </p:cNvPr>
          <p:cNvSpPr txBox="1">
            <a:spLocks/>
          </p:cNvSpPr>
          <p:nvPr/>
        </p:nvSpPr>
        <p:spPr bwMode="gray">
          <a:xfrm>
            <a:off x="3429905" y="4760341"/>
            <a:ext cx="8251485" cy="1323022"/>
          </a:xfrm>
          <a:prstGeom prst="rect">
            <a:avLst/>
          </a:prstGeom>
        </p:spPr>
        <p:txBody>
          <a:bodyPr vert="horz" lIns="0" tIns="0" rIns="0" bIns="0" rtlCol="0">
            <a:noAutofit/>
          </a:bodyPr>
          <a:lstStyle/>
          <a:p>
            <a:pPr lvl="0">
              <a:spcAft>
                <a:spcPts val="1000"/>
              </a:spcAft>
              <a:buSzPct val="100000"/>
              <a:defRPr/>
            </a:pPr>
            <a:r>
              <a:rPr lang="en-US" sz="1200" b="1">
                <a:solidFill>
                  <a:schemeClr val="bg1"/>
                </a:solidFill>
                <a:cs typeface="Calibri Light" panose="020F0302020204030204" pitchFamily="34" charset="0"/>
              </a:rPr>
              <a:t>2.2 Add testing and reporting features to help us efficiently iterate and improve the accuracy of the responses (P2)</a:t>
            </a:r>
          </a:p>
          <a:p>
            <a:pPr marL="304800" lvl="2" indent="-139700">
              <a:spcAft>
                <a:spcPts val="1000"/>
              </a:spcAft>
              <a:buSzPct val="100000"/>
              <a:buFont typeface="Arial" panose="020B0604020202020204" pitchFamily="34" charset="0"/>
              <a:buChar char="−"/>
              <a:defRPr/>
            </a:pPr>
            <a:r>
              <a:rPr lang="en-US" sz="1200">
                <a:solidFill>
                  <a:schemeClr val="bg1"/>
                </a:solidFill>
                <a:cs typeface="Calibri Light" panose="020F0302020204030204" pitchFamily="34" charset="0"/>
                <a:hlinkClick r:id="rId2"/>
              </a:rPr>
              <a:t>2.2.1 Add feature to natively collect feedback on response quality and display % confidence based on previously collected feedback for similar questions</a:t>
            </a:r>
            <a:r>
              <a:rPr lang="en-US" sz="1200">
                <a:solidFill>
                  <a:schemeClr val="bg1"/>
                </a:solidFill>
                <a:cs typeface="Calibri Light" panose="020F0302020204030204" pitchFamily="34" charset="0"/>
              </a:rPr>
              <a:t> (P2)</a:t>
            </a:r>
          </a:p>
          <a:p>
            <a:pPr marL="304800" lvl="2" indent="-139700">
              <a:spcAft>
                <a:spcPts val="1000"/>
              </a:spcAft>
              <a:buSzPct val="100000"/>
              <a:buFont typeface="Arial" panose="020B0604020202020204" pitchFamily="34" charset="0"/>
              <a:buChar char="−"/>
              <a:defRPr/>
            </a:pPr>
            <a:r>
              <a:rPr lang="en-US" sz="1200">
                <a:solidFill>
                  <a:schemeClr val="bg1"/>
                </a:solidFill>
                <a:cs typeface="Calibri Light" panose="020F0302020204030204" pitchFamily="34" charset="0"/>
                <a:hlinkClick r:id="rId3"/>
              </a:rPr>
              <a:t>2.2.2 Add dashboard pane to summarize results with drilldowns for readability</a:t>
            </a:r>
            <a:r>
              <a:rPr lang="en-US" sz="1200">
                <a:solidFill>
                  <a:schemeClr val="bg1"/>
                </a:solidFill>
                <a:cs typeface="Calibri Light" panose="020F0302020204030204" pitchFamily="34" charset="0"/>
              </a:rPr>
              <a:t> (P2)</a:t>
            </a:r>
          </a:p>
        </p:txBody>
      </p:sp>
      <p:sp>
        <p:nvSpPr>
          <p:cNvPr id="9" name="Text Placeholder 3">
            <a:extLst>
              <a:ext uri="{FF2B5EF4-FFF2-40B4-BE49-F238E27FC236}">
                <a16:creationId xmlns:a16="http://schemas.microsoft.com/office/drawing/2014/main" id="{45BA0A00-ABD4-CD52-494D-9E3F5E11136F}"/>
              </a:ext>
            </a:extLst>
          </p:cNvPr>
          <p:cNvSpPr txBox="1">
            <a:spLocks/>
          </p:cNvSpPr>
          <p:nvPr/>
        </p:nvSpPr>
        <p:spPr bwMode="gray">
          <a:xfrm>
            <a:off x="3429905" y="1710694"/>
            <a:ext cx="7227319" cy="213910"/>
          </a:xfrm>
          <a:prstGeom prst="rect">
            <a:avLst/>
          </a:prstGeom>
        </p:spPr>
        <p:txBody>
          <a:bodyPr vert="horz" lIns="0" tIns="0" rIns="0" bIns="0" rtlCol="0">
            <a:noAutofit/>
          </a:bodyPr>
          <a:lstStyle/>
          <a:p>
            <a:pPr lvl="0">
              <a:spcAft>
                <a:spcPts val="1000"/>
              </a:spcAft>
              <a:buSzPct val="100000"/>
              <a:defRPr/>
            </a:pPr>
            <a:r>
              <a:rPr lang="en-US" sz="1200" b="1">
                <a:solidFill>
                  <a:schemeClr val="bg1"/>
                </a:solidFill>
                <a:cs typeface="Calibri Light" panose="020F0302020204030204" pitchFamily="34" charset="0"/>
              </a:rPr>
              <a:t>2.1 Make sure GenAI model accepts the following commonly seen types of security evidence (P1):</a:t>
            </a:r>
          </a:p>
          <a:p>
            <a:pPr marL="0" lvl="1">
              <a:spcAft>
                <a:spcPts val="1000"/>
              </a:spcAft>
              <a:buSzPct val="100000"/>
              <a:defRPr/>
            </a:pPr>
            <a:endParaRPr lang="en-US" sz="1200" b="1">
              <a:solidFill>
                <a:schemeClr val="bg1"/>
              </a:solidFill>
              <a:cs typeface="Calibri Light" panose="020F0302020204030204" pitchFamily="34" charset="0"/>
            </a:endParaRPr>
          </a:p>
          <a:p>
            <a:pPr marL="139700" lvl="1" indent="-139700">
              <a:spcAft>
                <a:spcPts val="1000"/>
              </a:spcAft>
              <a:buSzPct val="100000"/>
              <a:buFont typeface="Arial" panose="020B0604020202020204" pitchFamily="34" charset="0"/>
              <a:buChar char="•"/>
              <a:defRPr/>
            </a:pPr>
            <a:endParaRPr lang="en-US" sz="1200" b="1">
              <a:solidFill>
                <a:schemeClr val="bg1"/>
              </a:solidFill>
              <a:cs typeface="Calibri Light" panose="020F0302020204030204" pitchFamily="34" charset="0"/>
            </a:endParaRPr>
          </a:p>
        </p:txBody>
      </p:sp>
      <p:sp>
        <p:nvSpPr>
          <p:cNvPr id="12" name="TextBox 11">
            <a:extLst>
              <a:ext uri="{FF2B5EF4-FFF2-40B4-BE49-F238E27FC236}">
                <a16:creationId xmlns:a16="http://schemas.microsoft.com/office/drawing/2014/main" id="{F47D83A9-B472-92D4-9095-FF98692DA1EB}"/>
              </a:ext>
            </a:extLst>
          </p:cNvPr>
          <p:cNvSpPr txBox="1"/>
          <p:nvPr/>
        </p:nvSpPr>
        <p:spPr>
          <a:xfrm>
            <a:off x="3429906" y="2026752"/>
            <a:ext cx="7387107" cy="3016210"/>
          </a:xfrm>
          <a:prstGeom prst="rect">
            <a:avLst/>
          </a:prstGeom>
          <a:noFill/>
        </p:spPr>
        <p:txBody>
          <a:bodyPr wrap="square" lIns="0" tIns="0" rIns="0" bIns="0" numCol="2" rtlCol="0">
            <a:spAutoFit/>
          </a:bodyPr>
          <a:lstStyle/>
          <a:p>
            <a:pPr marL="139700" marR="0" lvl="1" indent="-173736"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2.1.1 SOC 2 Type II Audit Report (P1)</a:t>
            </a:r>
          </a:p>
          <a:p>
            <a:pPr marL="139700" marR="0" lvl="1" indent="-173736"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2.1.2 Penetration Test Report (P2)</a:t>
            </a:r>
          </a:p>
          <a:p>
            <a:pPr marL="139700" marR="0" lvl="1" indent="-173736"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2.1.3 Vulnerability Scan Report (P2)</a:t>
            </a:r>
          </a:p>
          <a:p>
            <a:pPr marL="139700" marR="0" lvl="1" indent="-173736"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2.1.4 </a:t>
            </a:r>
            <a:r>
              <a:rPr lang="en-US" sz="1200">
                <a:solidFill>
                  <a:prstClr val="white"/>
                </a:solidFill>
                <a:latin typeface="Calibri"/>
                <a:cs typeface="Calibri Light" panose="020F0302020204030204" pitchFamily="34" charset="0"/>
              </a:rPr>
              <a:t>Privacy Policy (P2)</a:t>
            </a:r>
          </a:p>
          <a:p>
            <a:pPr marL="139700" marR="0" lvl="1" indent="-173736"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2.1.5 Access Control Policy (P2)</a:t>
            </a:r>
          </a:p>
          <a:p>
            <a:pPr marL="139700" marR="0" lvl="1" indent="-173736"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2.1.6 </a:t>
            </a:r>
            <a:r>
              <a:rPr lang="en-US" sz="1200">
                <a:solidFill>
                  <a:prstClr val="white"/>
                </a:solidFill>
                <a:latin typeface="Calibri"/>
                <a:cs typeface="Calibri Light" panose="020F0302020204030204" pitchFamily="34" charset="0"/>
              </a:rPr>
              <a:t>Password Management Policy (P2)</a:t>
            </a:r>
          </a:p>
          <a:p>
            <a:pPr marL="139700" marR="0" lvl="1" indent="-173736"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2.1.7 Data Retention and Destruction Policy (P2)</a:t>
            </a:r>
          </a:p>
          <a:p>
            <a:pPr marL="139700" marR="0" lvl="1" indent="-173736" algn="l" defTabSz="914400" rtl="0" eaLnBrk="1" fontAlgn="auto" latinLnBrk="0" hangingPunct="1">
              <a:lnSpc>
                <a:spcPct val="100000"/>
              </a:lnSpc>
              <a:spcBef>
                <a:spcPts val="0"/>
              </a:spcBef>
              <a:spcAft>
                <a:spcPts val="1000"/>
              </a:spcAft>
              <a:buClrTx/>
              <a:buSzPct val="100000"/>
              <a:buFont typeface="Arial" panose="020B0604020202020204" pitchFamily="34" charset="0"/>
              <a:buChar char="•"/>
              <a:tabLst/>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2.1.8 </a:t>
            </a:r>
            <a:r>
              <a:rPr lang="en-US" sz="1200">
                <a:solidFill>
                  <a:prstClr val="white"/>
                </a:solidFill>
                <a:latin typeface="Calibri"/>
                <a:cs typeface="Calibri Light" panose="020F0302020204030204" pitchFamily="34" charset="0"/>
              </a:rPr>
              <a:t>Encryption Policy (P2)</a:t>
            </a:r>
          </a:p>
          <a:p>
            <a:pPr marL="304800" lvl="2" indent="-173736">
              <a:spcAft>
                <a:spcPts val="1000"/>
              </a:spcAft>
              <a:buSzPct val="100000"/>
              <a:buFont typeface="Arial" panose="020B0604020202020204" pitchFamily="34" charset="0"/>
              <a:buChar char="−"/>
              <a:defRPr/>
            </a:pPr>
            <a:endPar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endParaRPr>
          </a:p>
          <a:p>
            <a:pPr marL="304800" lvl="2" indent="-173736">
              <a:spcAft>
                <a:spcPts val="1000"/>
              </a:spcAft>
              <a:buSzPct val="100000"/>
              <a:buFont typeface="Arial" panose="020B0604020202020204" pitchFamily="34" charset="0"/>
              <a:buChar char="−"/>
              <a:defRPr/>
            </a:pPr>
            <a:endParaRPr lang="en-US" sz="1200">
              <a:solidFill>
                <a:prstClr val="white"/>
              </a:solidFill>
              <a:latin typeface="Calibri"/>
              <a:cs typeface="Calibri Light" panose="020F0302020204030204" pitchFamily="34" charset="0"/>
            </a:endParaRPr>
          </a:p>
          <a:p>
            <a:pPr marL="336550" lvl="2" indent="-173736">
              <a:spcAft>
                <a:spcPts val="1000"/>
              </a:spcAft>
              <a:buSzPct val="100000"/>
              <a:buFont typeface="Arial" panose="020B0604020202020204" pitchFamily="34" charset="0"/>
              <a:buChar char="•"/>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2.1.9 Incident Response Policy (P2)</a:t>
            </a:r>
          </a:p>
          <a:p>
            <a:pPr marL="336550" lvl="2" indent="-173736">
              <a:spcAft>
                <a:spcPts val="1000"/>
              </a:spcAft>
              <a:buSzPct val="100000"/>
              <a:buFont typeface="Arial" panose="020B0604020202020204" pitchFamily="34" charset="0"/>
              <a:buChar char="•"/>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2.1.10 Business Continuity Management and/or Disaster Recovery Policy (P2)</a:t>
            </a:r>
          </a:p>
          <a:p>
            <a:pPr marL="336550" lvl="2" indent="-173736">
              <a:spcAft>
                <a:spcPts val="1000"/>
              </a:spcAft>
              <a:buSzPct val="100000"/>
              <a:buFont typeface="Arial" panose="020B0604020202020204" pitchFamily="34" charset="0"/>
              <a:buChar char="•"/>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2.1.11 Third Party Risk Management Policy (P2)</a:t>
            </a:r>
          </a:p>
          <a:p>
            <a:pPr marL="336550" lvl="2" indent="-173736">
              <a:spcAft>
                <a:spcPts val="1000"/>
              </a:spcAft>
              <a:buSzPct val="100000"/>
              <a:buFont typeface="Arial" panose="020B0604020202020204" pitchFamily="34" charset="0"/>
              <a:buChar char="•"/>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2.1.12 Vulnerability Management Policy (P2)</a:t>
            </a:r>
          </a:p>
          <a:p>
            <a:pPr marL="336550" lvl="2" indent="-173736">
              <a:spcAft>
                <a:spcPts val="1000"/>
              </a:spcAft>
              <a:buSzPct val="100000"/>
              <a:buFont typeface="Arial" panose="020B0604020202020204" pitchFamily="34" charset="0"/>
              <a:buChar char="•"/>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2.1.13 </a:t>
            </a:r>
            <a:r>
              <a:rPr lang="en-US" sz="1200">
                <a:solidFill>
                  <a:prstClr val="white"/>
                </a:solidFill>
                <a:latin typeface="Calibri"/>
                <a:cs typeface="Calibri Light" panose="020F0302020204030204" pitchFamily="34" charset="0"/>
              </a:rPr>
              <a:t>SDLC Documentation (P2)</a:t>
            </a:r>
          </a:p>
          <a:p>
            <a:pPr marL="336550" lvl="2" indent="-173736">
              <a:spcAft>
                <a:spcPts val="1000"/>
              </a:spcAft>
              <a:buSzPct val="100000"/>
              <a:buFont typeface="Arial" panose="020B0604020202020204" pitchFamily="34" charset="0"/>
              <a:buChar char="•"/>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2.1.14 I</a:t>
            </a:r>
            <a:r>
              <a:rPr lang="en-US" sz="1200">
                <a:solidFill>
                  <a:prstClr val="white"/>
                </a:solidFill>
                <a:latin typeface="Calibri"/>
                <a:cs typeface="Calibri Light" panose="020F0302020204030204" pitchFamily="34" charset="0"/>
              </a:rPr>
              <a:t>SO 27001 Certificate (P2)</a:t>
            </a:r>
          </a:p>
          <a:p>
            <a:pPr marL="336550" lvl="2" indent="-173736">
              <a:spcAft>
                <a:spcPts val="1000"/>
              </a:spcAft>
              <a:buSzPct val="100000"/>
              <a:buFont typeface="Arial" panose="020B0604020202020204" pitchFamily="34" charset="0"/>
              <a:buChar char="•"/>
              <a:defRPr/>
            </a:pPr>
            <a:r>
              <a:rPr kumimoji="0" lang="en-US" sz="1200" b="0" u="none" kern="1200" cap="none" spc="0" normalizeH="0" baseline="0" noProof="0">
                <a:ln>
                  <a:noFill/>
                </a:ln>
                <a:solidFill>
                  <a:prstClr val="white"/>
                </a:solidFill>
                <a:effectLst/>
                <a:uLnTx/>
                <a:uFillTx/>
                <a:latin typeface="Calibri"/>
                <a:ea typeface="+mn-ea"/>
                <a:cs typeface="Calibri Light" panose="020F0302020204030204" pitchFamily="34" charset="0"/>
              </a:rPr>
              <a:t>2.1.15 ISO 27001 Statement of Applicability (P2)</a:t>
            </a:r>
          </a:p>
        </p:txBody>
      </p:sp>
      <p:sp>
        <p:nvSpPr>
          <p:cNvPr id="11" name="TextBox 10">
            <a:extLst>
              <a:ext uri="{FF2B5EF4-FFF2-40B4-BE49-F238E27FC236}">
                <a16:creationId xmlns:a16="http://schemas.microsoft.com/office/drawing/2014/main" id="{0FBE83CD-B79C-206B-BC15-5909FB81E96E}"/>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
        <p:nvSpPr>
          <p:cNvPr id="5" name="Text Placeholder 3">
            <a:extLst>
              <a:ext uri="{FF2B5EF4-FFF2-40B4-BE49-F238E27FC236}">
                <a16:creationId xmlns:a16="http://schemas.microsoft.com/office/drawing/2014/main" id="{47456A44-C9E6-C145-74A8-D1857EC536D0}"/>
              </a:ext>
            </a:extLst>
          </p:cNvPr>
          <p:cNvSpPr txBox="1">
            <a:spLocks/>
          </p:cNvSpPr>
          <p:nvPr/>
        </p:nvSpPr>
        <p:spPr bwMode="gray">
          <a:xfrm>
            <a:off x="3429905" y="1402243"/>
            <a:ext cx="1672496" cy="254279"/>
          </a:xfrm>
          <a:prstGeom prst="rect">
            <a:avLst/>
          </a:prstGeom>
        </p:spPr>
        <p:txBody>
          <a:bodyPr vert="horz" lIns="0" tIns="0" rIns="0" bIns="0" rtlCol="0" anchor="t">
            <a:noAutofit/>
          </a:bodyPr>
          <a:lstStyle/>
          <a:p>
            <a:pPr lvl="0">
              <a:spcAft>
                <a:spcPts val="1000"/>
              </a:spcAft>
              <a:buSzPct val="100000"/>
              <a:defRPr/>
            </a:pPr>
            <a:r>
              <a:rPr lang="en-US" sz="1200" b="1">
                <a:solidFill>
                  <a:srgbClr val="FFCD00"/>
                </a:solidFill>
                <a:cs typeface="Calibri Light" panose="020F0302020204030204" pitchFamily="34" charset="0"/>
              </a:rPr>
              <a:t>MILESTONES/FEATURES</a:t>
            </a:r>
          </a:p>
        </p:txBody>
      </p:sp>
      <p:sp>
        <p:nvSpPr>
          <p:cNvPr id="8" name="TextBox 7">
            <a:extLst>
              <a:ext uri="{FF2B5EF4-FFF2-40B4-BE49-F238E27FC236}">
                <a16:creationId xmlns:a16="http://schemas.microsoft.com/office/drawing/2014/main" id="{1473FD1B-ED1A-A136-AC44-F15C678AB306}"/>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spTree>
    <p:extLst>
      <p:ext uri="{BB962C8B-B14F-4D97-AF65-F5344CB8AC3E}">
        <p14:creationId xmlns:p14="http://schemas.microsoft.com/office/powerpoint/2010/main" val="12345563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0618B89-3374-D3C6-FBE9-2EA561421586}"/>
              </a:ext>
            </a:extLst>
          </p:cNvPr>
          <p:cNvSpPr txBox="1">
            <a:spLocks/>
          </p:cNvSpPr>
          <p:nvPr/>
        </p:nvSpPr>
        <p:spPr>
          <a:xfrm>
            <a:off x="501650" y="651600"/>
            <a:ext cx="11188700" cy="590099"/>
          </a:xfrm>
          <a:prstGeom prst="rect">
            <a:avLst/>
          </a:prstGeom>
        </p:spPr>
        <p:txBody>
          <a:bodyPr/>
          <a:lst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b="1">
                <a:solidFill>
                  <a:srgbClr val="00B050"/>
                </a:solidFill>
              </a:rPr>
              <a:t>Priority – High</a:t>
            </a:r>
          </a:p>
          <a:p>
            <a:r>
              <a:rPr lang="en-US">
                <a:solidFill>
                  <a:schemeClr val="bg1"/>
                </a:solidFill>
              </a:rPr>
              <a:t>Enhance capability to more reliably answer questions about third party evidence, allowing analysts to save time and avoid errors during evidence review.</a:t>
            </a:r>
          </a:p>
        </p:txBody>
      </p:sp>
      <p:sp>
        <p:nvSpPr>
          <p:cNvPr id="3" name="Title 2">
            <a:extLst>
              <a:ext uri="{FF2B5EF4-FFF2-40B4-BE49-F238E27FC236}">
                <a16:creationId xmlns:a16="http://schemas.microsoft.com/office/drawing/2014/main" id="{E1CBD4F3-CD93-D554-EBDE-B37C94A7C02E}"/>
              </a:ext>
            </a:extLst>
          </p:cNvPr>
          <p:cNvSpPr txBox="1">
            <a:spLocks/>
          </p:cNvSpPr>
          <p:nvPr/>
        </p:nvSpPr>
        <p:spPr>
          <a:xfrm>
            <a:off x="501650" y="317500"/>
            <a:ext cx="11188700" cy="334099"/>
          </a:xfrm>
          <a:prstGeom prst="rect">
            <a:avLst/>
          </a:prstGeom>
        </p:spPr>
        <p:txBody>
          <a:bodyPr lIns="91440" tIns="45720" rIns="9144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a:solidFill>
                  <a:schemeClr val="bg1"/>
                </a:solidFill>
                <a:cs typeface="Calibri Light"/>
              </a:rPr>
              <a:t>2. Enhance Automated Evidence Review Capability </a:t>
            </a:r>
            <a:r>
              <a:rPr lang="en-US" sz="1800">
                <a:solidFill>
                  <a:schemeClr val="accent5"/>
                </a:solidFill>
                <a:cs typeface="Calibri Light"/>
              </a:rPr>
              <a:t>(continued) </a:t>
            </a:r>
            <a:r>
              <a:rPr lang="en-US" i="1">
                <a:solidFill>
                  <a:schemeClr val="bg1"/>
                </a:solidFill>
                <a:cs typeface="Calibri"/>
              </a:rPr>
              <a:t>(3 of 6)</a:t>
            </a:r>
            <a:endParaRPr lang="en-US">
              <a:solidFill>
                <a:schemeClr val="bg1"/>
              </a:solidFill>
              <a:cs typeface="Calibri Light"/>
            </a:endParaRPr>
          </a:p>
        </p:txBody>
      </p:sp>
      <p:sp>
        <p:nvSpPr>
          <p:cNvPr id="4" name="Pentagon 7">
            <a:extLst>
              <a:ext uri="{FF2B5EF4-FFF2-40B4-BE49-F238E27FC236}">
                <a16:creationId xmlns:a16="http://schemas.microsoft.com/office/drawing/2014/main" id="{4A95333B-8EEC-97CA-51EE-7A8D764C7C12}"/>
              </a:ext>
            </a:extLst>
          </p:cNvPr>
          <p:cNvSpPr/>
          <p:nvPr/>
        </p:nvSpPr>
        <p:spPr bwMode="gray">
          <a:xfrm>
            <a:off x="501649" y="1710110"/>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2.3 Improve Accuracy Threshold for Different Evidence Types </a:t>
            </a:r>
          </a:p>
          <a:p>
            <a:r>
              <a:rPr lang="en-US" sz="1600" b="1">
                <a:solidFill>
                  <a:schemeClr val="tx1"/>
                </a:solidFill>
              </a:rPr>
              <a:t>(Not Started)</a:t>
            </a:r>
          </a:p>
        </p:txBody>
      </p:sp>
      <p:sp>
        <p:nvSpPr>
          <p:cNvPr id="5" name="Text Placeholder 3">
            <a:extLst>
              <a:ext uri="{FF2B5EF4-FFF2-40B4-BE49-F238E27FC236}">
                <a16:creationId xmlns:a16="http://schemas.microsoft.com/office/drawing/2014/main" id="{A97A685F-3AF6-DF06-EDD6-22D6AACAE55E}"/>
              </a:ext>
            </a:extLst>
          </p:cNvPr>
          <p:cNvSpPr txBox="1">
            <a:spLocks/>
          </p:cNvSpPr>
          <p:nvPr/>
        </p:nvSpPr>
        <p:spPr bwMode="gray">
          <a:xfrm>
            <a:off x="3429905" y="1710111"/>
            <a:ext cx="7227319" cy="213910"/>
          </a:xfrm>
          <a:prstGeom prst="rect">
            <a:avLst/>
          </a:prstGeom>
        </p:spPr>
        <p:txBody>
          <a:bodyPr vert="horz" lIns="0" tIns="0" rIns="0" bIns="0" rtlCol="0">
            <a:noAutofit/>
          </a:bodyPr>
          <a:lstStyle/>
          <a:p>
            <a:pPr lvl="0">
              <a:spcAft>
                <a:spcPts val="1000"/>
              </a:spcAft>
              <a:buSzPct val="100000"/>
              <a:defRPr/>
            </a:pPr>
            <a:r>
              <a:rPr lang="en-US" sz="1200" b="1">
                <a:solidFill>
                  <a:schemeClr val="bg1"/>
                </a:solidFill>
                <a:cs typeface="Calibri Light" panose="020F0302020204030204" pitchFamily="34" charset="0"/>
              </a:rPr>
              <a:t>2.3 Increase accuracy of </a:t>
            </a:r>
            <a:r>
              <a:rPr lang="en-US" sz="1200" b="1" err="1">
                <a:solidFill>
                  <a:schemeClr val="bg1"/>
                </a:solidFill>
                <a:cs typeface="Calibri Light" panose="020F0302020204030204" pitchFamily="34" charset="0"/>
              </a:rPr>
              <a:t>GenAI</a:t>
            </a:r>
            <a:r>
              <a:rPr lang="en-US" sz="1200" b="1">
                <a:solidFill>
                  <a:schemeClr val="bg1"/>
                </a:solidFill>
                <a:cs typeface="Calibri Light" panose="020F0302020204030204" pitchFamily="34" charset="0"/>
              </a:rPr>
              <a:t> responses to &gt;90% for each of the following commonly seen types of security evidence:</a:t>
            </a:r>
          </a:p>
          <a:p>
            <a:pPr marL="0" lvl="1">
              <a:spcAft>
                <a:spcPts val="1000"/>
              </a:spcAft>
              <a:buSzPct val="100000"/>
              <a:defRPr/>
            </a:pPr>
            <a:endParaRPr lang="en-US" sz="1200" b="1">
              <a:solidFill>
                <a:schemeClr val="bg1"/>
              </a:solidFill>
              <a:cs typeface="Calibri Light" panose="020F0302020204030204" pitchFamily="34" charset="0"/>
            </a:endParaRPr>
          </a:p>
          <a:p>
            <a:pPr marL="139700" lvl="1" indent="-139700">
              <a:spcAft>
                <a:spcPts val="1000"/>
              </a:spcAft>
              <a:buSzPct val="100000"/>
              <a:buFont typeface="Arial" panose="020B0604020202020204" pitchFamily="34" charset="0"/>
              <a:buChar char="•"/>
              <a:defRPr/>
            </a:pPr>
            <a:endParaRPr lang="en-US" sz="1200" b="1">
              <a:solidFill>
                <a:schemeClr val="bg1"/>
              </a:solidFill>
              <a:cs typeface="Calibri Light" panose="020F0302020204030204" pitchFamily="34" charset="0"/>
            </a:endParaRPr>
          </a:p>
        </p:txBody>
      </p:sp>
      <p:sp>
        <p:nvSpPr>
          <p:cNvPr id="6" name="TextBox 5">
            <a:extLst>
              <a:ext uri="{FF2B5EF4-FFF2-40B4-BE49-F238E27FC236}">
                <a16:creationId xmlns:a16="http://schemas.microsoft.com/office/drawing/2014/main" id="{E29713B4-3C3C-8DA4-BCE8-0E959E0A8885}"/>
              </a:ext>
            </a:extLst>
          </p:cNvPr>
          <p:cNvSpPr txBox="1"/>
          <p:nvPr/>
        </p:nvSpPr>
        <p:spPr>
          <a:xfrm>
            <a:off x="3429907" y="2026752"/>
            <a:ext cx="7387107" cy="3378810"/>
          </a:xfrm>
          <a:prstGeom prst="rect">
            <a:avLst/>
          </a:prstGeom>
          <a:noFill/>
        </p:spPr>
        <p:txBody>
          <a:bodyPr wrap="square" lIns="0" tIns="0" rIns="0" bIns="0" numCol="2" rtlCol="0" anchor="t">
            <a:spAutoFit/>
          </a:bodyPr>
          <a:lstStyle/>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2.3.1 SOC 2 Type II Audit Report (P2)</a:t>
            </a: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2.3.2 Penetration Test Report (P3)</a:t>
            </a: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2.3.3 Vulnerability Scan Report (P3)</a:t>
            </a: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2.3.4 Privacy Policy (P3)</a:t>
            </a: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2.3.5 Access Control Policy (P3)</a:t>
            </a: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2.3.6 Password Management Policy (P3)</a:t>
            </a: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2.3.7 Data Retention and Destruction Policy (P3)</a:t>
            </a: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2.3.8 Encryption Policy (P3)</a:t>
            </a:r>
          </a:p>
          <a:p>
            <a:pPr marL="0" lvl="1" indent="-173736">
              <a:spcAft>
                <a:spcPts val="1000"/>
              </a:spcAft>
              <a:buSzPct val="100000"/>
              <a:buFont typeface="Arial" panose="020B0604020202020204" pitchFamily="34" charset="0"/>
              <a:buChar char="•"/>
              <a:defRPr/>
            </a:pPr>
            <a:endParaRPr lang="en-US" sz="1200">
              <a:solidFill>
                <a:prstClr val="white"/>
              </a:solidFill>
              <a:latin typeface="Calibri"/>
              <a:cs typeface="Calibri Light" panose="020F0302020204030204" pitchFamily="34" charset="0"/>
            </a:endParaRPr>
          </a:p>
          <a:p>
            <a:pPr marL="0" lvl="1" indent="-173736">
              <a:spcAft>
                <a:spcPts val="1000"/>
              </a:spcAft>
              <a:buSzPct val="100000"/>
              <a:buFont typeface="Arial" panose="020B0604020202020204" pitchFamily="34" charset="0"/>
              <a:buChar char="•"/>
              <a:defRPr/>
            </a:pPr>
            <a:endParaRPr lang="en-US" sz="1200">
              <a:solidFill>
                <a:prstClr val="white"/>
              </a:solidFill>
              <a:latin typeface="Calibri"/>
              <a:cs typeface="Calibri Light" panose="020F0302020204030204" pitchFamily="34" charset="0"/>
            </a:endParaRPr>
          </a:p>
          <a:p>
            <a:pPr marL="0" lvl="1">
              <a:spcAft>
                <a:spcPts val="1000"/>
              </a:spcAft>
              <a:buSzPct val="100000"/>
              <a:defRPr/>
            </a:pPr>
            <a:endParaRPr lang="en-US" sz="1200">
              <a:solidFill>
                <a:prstClr val="white"/>
              </a:solidFill>
              <a:latin typeface="Calibri"/>
              <a:cs typeface="Calibri Light" panose="020F0302020204030204" pitchFamily="34" charset="0"/>
            </a:endParaRP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2.3.9 Incident Response Policy (P3)</a:t>
            </a:r>
          </a:p>
          <a:p>
            <a:pPr marL="0" lvl="1"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2.3.10 Business Continuity Management and/or Disaster Recovery Policy (P3)</a:t>
            </a:r>
          </a:p>
          <a:p>
            <a:pPr marL="44450" lvl="2"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2.3.11 Third Party Risk Management Policy (P3)</a:t>
            </a:r>
          </a:p>
          <a:p>
            <a:pPr marL="44450" lvl="2"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2.3.12 Vulnerability Management Policy (P3)</a:t>
            </a:r>
          </a:p>
          <a:p>
            <a:pPr marL="44450" lvl="2"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2.3.13 SDLC Documentation (P3)</a:t>
            </a:r>
          </a:p>
          <a:p>
            <a:pPr marL="44450" lvl="2"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2.3.14 ISO 27001 Certificate (P3)</a:t>
            </a:r>
          </a:p>
          <a:p>
            <a:pPr marL="44450" lvl="2" indent="-173736">
              <a:spcAft>
                <a:spcPts val="1000"/>
              </a:spcAft>
              <a:buSzPct val="100000"/>
              <a:buFont typeface="Arial" panose="020B0604020202020204" pitchFamily="34" charset="0"/>
              <a:buChar char="•"/>
              <a:defRPr/>
            </a:pPr>
            <a:r>
              <a:rPr lang="en-US" sz="1200">
                <a:solidFill>
                  <a:prstClr val="white"/>
                </a:solidFill>
                <a:latin typeface="Calibri"/>
                <a:cs typeface="Calibri Light" panose="020F0302020204030204" pitchFamily="34" charset="0"/>
              </a:rPr>
              <a:t>2.3.15 ISO 27001 Statement of Applicability (P3)</a:t>
            </a:r>
          </a:p>
          <a:p>
            <a:pPr marL="336550" lvl="2" indent="-173736">
              <a:spcAft>
                <a:spcPts val="1000"/>
              </a:spcAft>
              <a:buSzPct val="100000"/>
              <a:buFont typeface="Arial" panose="020B0604020202020204" pitchFamily="34" charset="0"/>
              <a:buChar char="•"/>
              <a:defRPr/>
            </a:pPr>
            <a:endParaRPr kumimoji="0" lang="en-US" sz="1200" b="0" i="0" u="none" strike="noStrike" kern="1200" cap="none" spc="0" normalizeH="0" baseline="0" noProof="0">
              <a:ln>
                <a:noFill/>
              </a:ln>
              <a:solidFill>
                <a:prstClr val="white"/>
              </a:solidFill>
              <a:effectLst/>
              <a:uLnTx/>
              <a:uFillTx/>
              <a:latin typeface="Calibri"/>
              <a:ea typeface="+mn-ea"/>
              <a:cs typeface="Calibri Light" panose="020F0302020204030204" pitchFamily="34" charset="0"/>
            </a:endParaRPr>
          </a:p>
        </p:txBody>
      </p:sp>
      <p:sp>
        <p:nvSpPr>
          <p:cNvPr id="8" name="TextBox 7">
            <a:extLst>
              <a:ext uri="{FF2B5EF4-FFF2-40B4-BE49-F238E27FC236}">
                <a16:creationId xmlns:a16="http://schemas.microsoft.com/office/drawing/2014/main" id="{CAAAA365-E00C-25A0-48FE-E4A59D268777}"/>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
        <p:nvSpPr>
          <p:cNvPr id="7" name="Text Placeholder 3">
            <a:extLst>
              <a:ext uri="{FF2B5EF4-FFF2-40B4-BE49-F238E27FC236}">
                <a16:creationId xmlns:a16="http://schemas.microsoft.com/office/drawing/2014/main" id="{2D375481-755A-C701-135F-6C1CB8A09280}"/>
              </a:ext>
            </a:extLst>
          </p:cNvPr>
          <p:cNvSpPr txBox="1">
            <a:spLocks/>
          </p:cNvSpPr>
          <p:nvPr/>
        </p:nvSpPr>
        <p:spPr bwMode="gray">
          <a:xfrm>
            <a:off x="3429905" y="1402243"/>
            <a:ext cx="1672496" cy="254279"/>
          </a:xfrm>
          <a:prstGeom prst="rect">
            <a:avLst/>
          </a:prstGeom>
        </p:spPr>
        <p:txBody>
          <a:bodyPr vert="horz" lIns="0" tIns="0" rIns="0" bIns="0" rtlCol="0" anchor="t">
            <a:noAutofit/>
          </a:bodyPr>
          <a:lstStyle/>
          <a:p>
            <a:pPr lvl="0">
              <a:spcAft>
                <a:spcPts val="1000"/>
              </a:spcAft>
              <a:buSzPct val="100000"/>
              <a:defRPr/>
            </a:pPr>
            <a:r>
              <a:rPr lang="en-US" sz="1200" b="1">
                <a:solidFill>
                  <a:srgbClr val="FFCD00"/>
                </a:solidFill>
                <a:cs typeface="Calibri Light" panose="020F0302020204030204" pitchFamily="34" charset="0"/>
              </a:rPr>
              <a:t>MILESTONES/FEATURES</a:t>
            </a:r>
          </a:p>
        </p:txBody>
      </p:sp>
      <p:sp>
        <p:nvSpPr>
          <p:cNvPr id="9" name="TextBox 8">
            <a:extLst>
              <a:ext uri="{FF2B5EF4-FFF2-40B4-BE49-F238E27FC236}">
                <a16:creationId xmlns:a16="http://schemas.microsoft.com/office/drawing/2014/main" id="{BE4B5236-6A75-C52E-9119-2610385AED94}"/>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spTree>
    <p:extLst>
      <p:ext uri="{BB962C8B-B14F-4D97-AF65-F5344CB8AC3E}">
        <p14:creationId xmlns:p14="http://schemas.microsoft.com/office/powerpoint/2010/main" val="41245824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9BFE80E-F68D-EAF9-A8B7-AB5CC651346D}"/>
              </a:ext>
            </a:extLst>
          </p:cNvPr>
          <p:cNvSpPr txBox="1">
            <a:spLocks/>
          </p:cNvSpPr>
          <p:nvPr/>
        </p:nvSpPr>
        <p:spPr>
          <a:xfrm>
            <a:off x="501650" y="651600"/>
            <a:ext cx="11188700" cy="590099"/>
          </a:xfrm>
          <a:prstGeom prst="rect">
            <a:avLst/>
          </a:prstGeom>
        </p:spPr>
        <p:txBody>
          <a:bodyPr lIns="91440" tIns="45720" rIns="91440" bIns="45720" anchor="t"/>
          <a:lst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b="1">
                <a:solidFill>
                  <a:srgbClr val="00B050"/>
                </a:solidFill>
              </a:rPr>
              <a:t>Priority – High</a:t>
            </a:r>
          </a:p>
          <a:p>
            <a:r>
              <a:rPr lang="en-US">
                <a:solidFill>
                  <a:schemeClr val="bg1"/>
                </a:solidFill>
                <a:cs typeface="Calibri"/>
              </a:rPr>
              <a:t>GenAI model reliably assesses third parties' security controls (Pass/Fail/Not Applicable) and suggests follow up questions when necessary.</a:t>
            </a:r>
          </a:p>
          <a:p>
            <a:endParaRPr lang="en-US">
              <a:solidFill>
                <a:schemeClr val="bg1"/>
              </a:solidFill>
              <a:cs typeface="Calibri Light"/>
            </a:endParaRPr>
          </a:p>
        </p:txBody>
      </p:sp>
      <p:sp>
        <p:nvSpPr>
          <p:cNvPr id="3" name="Title 2">
            <a:extLst>
              <a:ext uri="{FF2B5EF4-FFF2-40B4-BE49-F238E27FC236}">
                <a16:creationId xmlns:a16="http://schemas.microsoft.com/office/drawing/2014/main" id="{C48CD6C9-6131-BD0B-0A56-3F54FA7BDFC8}"/>
              </a:ext>
            </a:extLst>
          </p:cNvPr>
          <p:cNvSpPr txBox="1">
            <a:spLocks/>
          </p:cNvSpPr>
          <p:nvPr/>
        </p:nvSpPr>
        <p:spPr>
          <a:xfrm>
            <a:off x="501650" y="317500"/>
            <a:ext cx="11188700" cy="334099"/>
          </a:xfrm>
          <a:prstGeom prst="rect">
            <a:avLst/>
          </a:prstGeom>
        </p:spPr>
        <p:txBody>
          <a:bodyPr lIns="91440" tIns="45720" rIns="9144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a:solidFill>
                  <a:schemeClr val="bg1"/>
                </a:solidFill>
                <a:ea typeface="+mn-lt"/>
                <a:cs typeface="Calibri"/>
              </a:rPr>
              <a:t>3. Automated Control Based Assessment (CBA) </a:t>
            </a:r>
            <a:r>
              <a:rPr lang="en-US" i="1">
                <a:solidFill>
                  <a:schemeClr val="bg1"/>
                </a:solidFill>
                <a:ea typeface="+mn-lt"/>
                <a:cs typeface="Calibri"/>
              </a:rPr>
              <a:t>(4 of 6)</a:t>
            </a:r>
            <a:endParaRPr lang="en-US">
              <a:solidFill>
                <a:schemeClr val="bg1"/>
              </a:solidFill>
            </a:endParaRPr>
          </a:p>
        </p:txBody>
      </p:sp>
      <p:sp>
        <p:nvSpPr>
          <p:cNvPr id="4" name="Pentagon 7">
            <a:extLst>
              <a:ext uri="{FF2B5EF4-FFF2-40B4-BE49-F238E27FC236}">
                <a16:creationId xmlns:a16="http://schemas.microsoft.com/office/drawing/2014/main" id="{0BD6AB15-8641-6A53-3484-C9DEA72FB6D1}"/>
              </a:ext>
            </a:extLst>
          </p:cNvPr>
          <p:cNvSpPr/>
          <p:nvPr/>
        </p:nvSpPr>
        <p:spPr bwMode="gray">
          <a:xfrm>
            <a:off x="501649" y="1710771"/>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3.1 Add Features Supporting New Capability</a:t>
            </a:r>
          </a:p>
          <a:p>
            <a:r>
              <a:rPr lang="en-US" sz="1600" b="1">
                <a:solidFill>
                  <a:schemeClr val="tx1"/>
                </a:solidFill>
              </a:rPr>
              <a:t>(Not Started)</a:t>
            </a:r>
          </a:p>
        </p:txBody>
      </p:sp>
      <p:sp>
        <p:nvSpPr>
          <p:cNvPr id="6" name="Pentagon 9">
            <a:extLst>
              <a:ext uri="{FF2B5EF4-FFF2-40B4-BE49-F238E27FC236}">
                <a16:creationId xmlns:a16="http://schemas.microsoft.com/office/drawing/2014/main" id="{51259EE9-0D9C-E881-EA1D-ADCD317E786D}"/>
              </a:ext>
            </a:extLst>
          </p:cNvPr>
          <p:cNvSpPr/>
          <p:nvPr/>
        </p:nvSpPr>
        <p:spPr bwMode="gray">
          <a:xfrm>
            <a:off x="501649" y="4174332"/>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3.2 Improve Accuracy Threshold</a:t>
            </a:r>
          </a:p>
          <a:p>
            <a:r>
              <a:rPr lang="en-US" sz="1600" b="1">
                <a:solidFill>
                  <a:schemeClr val="tx1"/>
                </a:solidFill>
              </a:rPr>
              <a:t>(Not Started)</a:t>
            </a:r>
          </a:p>
        </p:txBody>
      </p:sp>
      <p:sp>
        <p:nvSpPr>
          <p:cNvPr id="7" name="Text Placeholder 3">
            <a:extLst>
              <a:ext uri="{FF2B5EF4-FFF2-40B4-BE49-F238E27FC236}">
                <a16:creationId xmlns:a16="http://schemas.microsoft.com/office/drawing/2014/main" id="{3D9B337F-801B-A082-E579-D634C447E7A5}"/>
              </a:ext>
            </a:extLst>
          </p:cNvPr>
          <p:cNvSpPr txBox="1">
            <a:spLocks/>
          </p:cNvSpPr>
          <p:nvPr/>
        </p:nvSpPr>
        <p:spPr bwMode="gray">
          <a:xfrm>
            <a:off x="3429905" y="1710111"/>
            <a:ext cx="8073016" cy="2276775"/>
          </a:xfrm>
          <a:prstGeom prst="rect">
            <a:avLst/>
          </a:prstGeom>
        </p:spPr>
        <p:txBody>
          <a:bodyPr vert="horz" lIns="0" tIns="0" rIns="0" bIns="0" rtlCol="0" anchor="t">
            <a:noAutofit/>
          </a:bodyPr>
          <a:lstStyle/>
          <a:p>
            <a:pPr>
              <a:spcAft>
                <a:spcPts val="1000"/>
              </a:spcAft>
              <a:buSzPct val="100000"/>
              <a:defRPr/>
            </a:pPr>
            <a:r>
              <a:rPr lang="en-US" sz="1200" b="1">
                <a:solidFill>
                  <a:schemeClr val="bg1"/>
                </a:solidFill>
                <a:cs typeface="Calibri"/>
              </a:rPr>
              <a:t>3.1 Add automated control-based assessment capability to existing evidence reviewer application (P1)</a:t>
            </a:r>
            <a:endParaRPr lang="en-US" sz="1200" b="1">
              <a:solidFill>
                <a:schemeClr val="bg1"/>
              </a:solidFill>
            </a:endParaRPr>
          </a:p>
          <a:p>
            <a:pPr marL="171450" lvl="1" indent="-171450">
              <a:spcAft>
                <a:spcPts val="1000"/>
              </a:spcAft>
              <a:buSzPct val="100000"/>
              <a:buFont typeface="Arial,Sans-Serif" panose="020B0604020202020204" pitchFamily="34" charset="0"/>
              <a:buChar char="•"/>
              <a:defRPr/>
            </a:pPr>
            <a:r>
              <a:rPr lang="en-US" sz="1200">
                <a:solidFill>
                  <a:schemeClr val="bg1"/>
                </a:solidFill>
                <a:cs typeface="Calibri"/>
              </a:rPr>
              <a:t>3.1.1 Add feature where user uploads custom list of controls and controls are marked as pass/fail/not applicable with a citation based on engagement description, third party questionnaire responses and/or third party provided evidence (P1)</a:t>
            </a:r>
          </a:p>
          <a:p>
            <a:pPr marL="171450" lvl="1" indent="-171450">
              <a:spcAft>
                <a:spcPts val="1000"/>
              </a:spcAft>
              <a:buSzPct val="100000"/>
              <a:buFont typeface="Arial,Sans-Serif" panose="020B0604020202020204" pitchFamily="34" charset="0"/>
              <a:buChar char="•"/>
              <a:defRPr/>
            </a:pPr>
            <a:r>
              <a:rPr lang="en-US" sz="1200">
                <a:solidFill>
                  <a:schemeClr val="bg1"/>
                </a:solidFill>
                <a:cs typeface="Calibri Light"/>
              </a:rPr>
              <a:t>3.1.2 Add feature to identify which controls require follow up questions before they can be assessed and reliably ask relevant, necessary, and sufficient follow up questions (P2)</a:t>
            </a:r>
          </a:p>
          <a:p>
            <a:pPr marL="171450" lvl="1" indent="-171450">
              <a:spcAft>
                <a:spcPts val="1000"/>
              </a:spcAft>
              <a:buSzPct val="100000"/>
              <a:buFont typeface="Arial,Sans-Serif" panose="020B0604020202020204" pitchFamily="34" charset="0"/>
              <a:buChar char="•"/>
              <a:defRPr/>
            </a:pPr>
            <a:r>
              <a:rPr lang="en-US" sz="1200">
                <a:solidFill>
                  <a:schemeClr val="bg1"/>
                </a:solidFill>
                <a:cs typeface="Calibri"/>
              </a:rPr>
              <a:t>3.1.3 Add feature to natively collect feedback on response quality (P2)</a:t>
            </a:r>
            <a:endParaRPr lang="en-US" sz="1200">
              <a:solidFill>
                <a:schemeClr val="bg1"/>
              </a:solidFill>
              <a:cs typeface="Calibri Light"/>
            </a:endParaRPr>
          </a:p>
          <a:p>
            <a:pPr marL="171450" lvl="1" indent="-171450">
              <a:spcAft>
                <a:spcPts val="1000"/>
              </a:spcAft>
              <a:buSzPct val="100000"/>
              <a:buFont typeface="Arial,Sans-Serif" panose="020B0604020202020204" pitchFamily="34" charset="0"/>
              <a:buChar char="•"/>
              <a:defRPr/>
            </a:pPr>
            <a:r>
              <a:rPr lang="en-US" sz="1200">
                <a:solidFill>
                  <a:schemeClr val="bg1"/>
                </a:solidFill>
                <a:cs typeface="Calibri"/>
              </a:rPr>
              <a:t>3.1.4 Add dashboard pane to summarize results with drilldowns for readability (P3)</a:t>
            </a:r>
            <a:endParaRPr lang="en-US" sz="1200">
              <a:solidFill>
                <a:schemeClr val="bg1"/>
              </a:solidFill>
              <a:cs typeface="Calibri Light"/>
            </a:endParaRPr>
          </a:p>
        </p:txBody>
      </p:sp>
      <p:sp>
        <p:nvSpPr>
          <p:cNvPr id="8" name="TextBox 7">
            <a:extLst>
              <a:ext uri="{FF2B5EF4-FFF2-40B4-BE49-F238E27FC236}">
                <a16:creationId xmlns:a16="http://schemas.microsoft.com/office/drawing/2014/main" id="{D215C356-180F-5F55-E51F-031039F75EC8}"/>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
        <p:nvSpPr>
          <p:cNvPr id="5" name="Text Placeholder 3">
            <a:extLst>
              <a:ext uri="{FF2B5EF4-FFF2-40B4-BE49-F238E27FC236}">
                <a16:creationId xmlns:a16="http://schemas.microsoft.com/office/drawing/2014/main" id="{D90D3FE4-2B6E-6B02-41F8-EBFD7B18F84E}"/>
              </a:ext>
            </a:extLst>
          </p:cNvPr>
          <p:cNvSpPr txBox="1">
            <a:spLocks/>
          </p:cNvSpPr>
          <p:nvPr/>
        </p:nvSpPr>
        <p:spPr bwMode="gray">
          <a:xfrm>
            <a:off x="3429905" y="1402243"/>
            <a:ext cx="1672496" cy="254279"/>
          </a:xfrm>
          <a:prstGeom prst="rect">
            <a:avLst/>
          </a:prstGeom>
        </p:spPr>
        <p:txBody>
          <a:bodyPr vert="horz" lIns="0" tIns="0" rIns="0" bIns="0" rtlCol="0" anchor="t">
            <a:noAutofit/>
          </a:bodyPr>
          <a:lstStyle/>
          <a:p>
            <a:pPr lvl="0">
              <a:spcAft>
                <a:spcPts val="1000"/>
              </a:spcAft>
              <a:buSzPct val="100000"/>
              <a:defRPr/>
            </a:pPr>
            <a:r>
              <a:rPr lang="en-US" sz="1200" b="1">
                <a:solidFill>
                  <a:srgbClr val="FFCD00"/>
                </a:solidFill>
                <a:cs typeface="Calibri Light" panose="020F0302020204030204" pitchFamily="34" charset="0"/>
              </a:rPr>
              <a:t>MILESTONES/FEATURES</a:t>
            </a:r>
          </a:p>
        </p:txBody>
      </p:sp>
      <p:sp>
        <p:nvSpPr>
          <p:cNvPr id="10" name="Text Placeholder 3">
            <a:extLst>
              <a:ext uri="{FF2B5EF4-FFF2-40B4-BE49-F238E27FC236}">
                <a16:creationId xmlns:a16="http://schemas.microsoft.com/office/drawing/2014/main" id="{4826B92D-E15F-6D5D-25C8-4A64CD5A7036}"/>
              </a:ext>
            </a:extLst>
          </p:cNvPr>
          <p:cNvSpPr txBox="1">
            <a:spLocks/>
          </p:cNvSpPr>
          <p:nvPr/>
        </p:nvSpPr>
        <p:spPr bwMode="gray">
          <a:xfrm>
            <a:off x="3429905" y="4197876"/>
            <a:ext cx="8073016" cy="1188720"/>
          </a:xfrm>
          <a:prstGeom prst="rect">
            <a:avLst/>
          </a:prstGeom>
        </p:spPr>
        <p:txBody>
          <a:bodyPr vert="horz" lIns="0" tIns="0" rIns="0" bIns="0" rtlCol="0" anchor="t">
            <a:noAutofit/>
          </a:bodyPr>
          <a:lstStyle/>
          <a:p>
            <a:pPr>
              <a:spcAft>
                <a:spcPts val="1000"/>
              </a:spcAft>
              <a:buSzPct val="100000"/>
              <a:defRPr/>
            </a:pPr>
            <a:r>
              <a:rPr lang="en-US" sz="1200" b="1">
                <a:solidFill>
                  <a:schemeClr val="bg1"/>
                </a:solidFill>
                <a:cs typeface="Calibri"/>
              </a:rPr>
              <a:t>3.2 Increase accuracy of </a:t>
            </a:r>
            <a:r>
              <a:rPr lang="en-US" sz="1200" b="1" err="1">
                <a:solidFill>
                  <a:schemeClr val="bg1"/>
                </a:solidFill>
                <a:cs typeface="Calibri"/>
              </a:rPr>
              <a:t>GenAI</a:t>
            </a:r>
            <a:r>
              <a:rPr lang="en-US" sz="1200" b="1">
                <a:solidFill>
                  <a:schemeClr val="bg1"/>
                </a:solidFill>
                <a:cs typeface="Calibri"/>
              </a:rPr>
              <a:t> control assessments and relevance, necessity, and sufficiency of follow up questions to &gt;90% (P2) </a:t>
            </a:r>
            <a:endParaRPr lang="en-US">
              <a:solidFill>
                <a:schemeClr val="bg1"/>
              </a:solidFill>
              <a:cs typeface="Calibri"/>
            </a:endParaRPr>
          </a:p>
          <a:p>
            <a:pPr marL="171450" indent="-171450">
              <a:spcAft>
                <a:spcPts val="1000"/>
              </a:spcAft>
              <a:buFont typeface="Arial"/>
              <a:buChar char="•"/>
              <a:defRPr/>
            </a:pPr>
            <a:r>
              <a:rPr lang="en-US" sz="1200">
                <a:solidFill>
                  <a:schemeClr val="bg1"/>
                </a:solidFill>
                <a:cs typeface="Calibri"/>
              </a:rPr>
              <a:t>3.2.1 Randomly sample ~20 controls at a time from industry standard frameworks (e.g., NIST 800-53, SIG) and use to test automated CBA and follow up suggestion functionality (P3)</a:t>
            </a:r>
            <a:endParaRPr lang="en-US">
              <a:solidFill>
                <a:schemeClr val="bg1"/>
              </a:solidFill>
              <a:cs typeface="Calibri"/>
            </a:endParaRPr>
          </a:p>
        </p:txBody>
      </p:sp>
      <p:sp>
        <p:nvSpPr>
          <p:cNvPr id="9" name="TextBox 8">
            <a:extLst>
              <a:ext uri="{FF2B5EF4-FFF2-40B4-BE49-F238E27FC236}">
                <a16:creationId xmlns:a16="http://schemas.microsoft.com/office/drawing/2014/main" id="{2DC9329E-368C-C0AE-8D0C-B362569EA70C}"/>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spTree>
    <p:extLst>
      <p:ext uri="{BB962C8B-B14F-4D97-AF65-F5344CB8AC3E}">
        <p14:creationId xmlns:p14="http://schemas.microsoft.com/office/powerpoint/2010/main" val="705808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D09EF2AF-F10D-D5C2-F65E-12C8F41675E8}"/>
              </a:ext>
            </a:extLst>
          </p:cNvPr>
          <p:cNvSpPr txBox="1">
            <a:spLocks/>
          </p:cNvSpPr>
          <p:nvPr/>
        </p:nvSpPr>
        <p:spPr>
          <a:xfrm>
            <a:off x="501650" y="651600"/>
            <a:ext cx="11188700" cy="590099"/>
          </a:xfrm>
          <a:prstGeom prst="rect">
            <a:avLst/>
          </a:prstGeom>
        </p:spPr>
        <p:txBody>
          <a:bodyPr lIns="91440" tIns="45720" rIns="91440" bIns="45720" anchor="t"/>
          <a:lst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b="1">
                <a:solidFill>
                  <a:srgbClr val="00B050"/>
                </a:solidFill>
              </a:rPr>
              <a:t>Priority – High</a:t>
            </a:r>
          </a:p>
          <a:p>
            <a:r>
              <a:rPr lang="en-US">
                <a:solidFill>
                  <a:schemeClr val="bg1"/>
                </a:solidFill>
                <a:cs typeface="Calibri"/>
              </a:rPr>
              <a:t>GenAI makes reliable remediation recommendations for failed controls. </a:t>
            </a:r>
          </a:p>
          <a:p>
            <a:endParaRPr lang="en-US">
              <a:solidFill>
                <a:schemeClr val="bg1"/>
              </a:solidFill>
              <a:cs typeface="Calibri Light"/>
            </a:endParaRPr>
          </a:p>
        </p:txBody>
      </p:sp>
      <p:sp>
        <p:nvSpPr>
          <p:cNvPr id="3" name="Title 2">
            <a:extLst>
              <a:ext uri="{FF2B5EF4-FFF2-40B4-BE49-F238E27FC236}">
                <a16:creationId xmlns:a16="http://schemas.microsoft.com/office/drawing/2014/main" id="{85DE0227-8F9F-7BA0-2CAC-C987FDCDB440}"/>
              </a:ext>
            </a:extLst>
          </p:cNvPr>
          <p:cNvSpPr txBox="1">
            <a:spLocks/>
          </p:cNvSpPr>
          <p:nvPr/>
        </p:nvSpPr>
        <p:spPr>
          <a:xfrm>
            <a:off x="501650" y="317500"/>
            <a:ext cx="11188700" cy="334099"/>
          </a:xfrm>
          <a:prstGeom prst="rect">
            <a:avLst/>
          </a:prstGeom>
        </p:spPr>
        <p:txBody>
          <a:bodyPr lIns="91440" tIns="45720" rIns="9144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a:solidFill>
                  <a:schemeClr val="bg1"/>
                </a:solidFill>
                <a:ea typeface="+mn-lt"/>
                <a:cs typeface="Calibri"/>
              </a:rPr>
              <a:t>4. Automated Remediation Recommendations </a:t>
            </a:r>
            <a:r>
              <a:rPr lang="en-US" i="1">
                <a:solidFill>
                  <a:schemeClr val="bg1"/>
                </a:solidFill>
                <a:ea typeface="+mn-lt"/>
                <a:cs typeface="Calibri"/>
              </a:rPr>
              <a:t>(5 of 6)</a:t>
            </a:r>
            <a:endParaRPr lang="en-US">
              <a:solidFill>
                <a:schemeClr val="bg1"/>
              </a:solidFill>
            </a:endParaRPr>
          </a:p>
        </p:txBody>
      </p:sp>
      <p:sp>
        <p:nvSpPr>
          <p:cNvPr id="4" name="Pentagon 7">
            <a:extLst>
              <a:ext uri="{FF2B5EF4-FFF2-40B4-BE49-F238E27FC236}">
                <a16:creationId xmlns:a16="http://schemas.microsoft.com/office/drawing/2014/main" id="{7B904AA6-CB40-ADEE-552D-38276F9686AD}"/>
              </a:ext>
            </a:extLst>
          </p:cNvPr>
          <p:cNvSpPr/>
          <p:nvPr/>
        </p:nvSpPr>
        <p:spPr bwMode="gray">
          <a:xfrm>
            <a:off x="501649" y="1710770"/>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4.1 Add Features Supporting New Capability</a:t>
            </a:r>
          </a:p>
          <a:p>
            <a:r>
              <a:rPr lang="en-US" sz="1600" b="1">
                <a:solidFill>
                  <a:schemeClr val="tx1"/>
                </a:solidFill>
              </a:rPr>
              <a:t>(Not Started)</a:t>
            </a:r>
          </a:p>
        </p:txBody>
      </p:sp>
      <p:sp>
        <p:nvSpPr>
          <p:cNvPr id="5" name="Pentagon 9">
            <a:extLst>
              <a:ext uri="{FF2B5EF4-FFF2-40B4-BE49-F238E27FC236}">
                <a16:creationId xmlns:a16="http://schemas.microsoft.com/office/drawing/2014/main" id="{63EC4BE1-8FC1-3FFB-EE31-0D81E5055723}"/>
              </a:ext>
            </a:extLst>
          </p:cNvPr>
          <p:cNvSpPr/>
          <p:nvPr/>
        </p:nvSpPr>
        <p:spPr bwMode="gray">
          <a:xfrm>
            <a:off x="501649" y="4174332"/>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4.2 Improve Accuracy Threshold</a:t>
            </a:r>
          </a:p>
          <a:p>
            <a:r>
              <a:rPr lang="en-US" sz="1600" b="1">
                <a:solidFill>
                  <a:schemeClr val="tx1"/>
                </a:solidFill>
              </a:rPr>
              <a:t>(Not Started)</a:t>
            </a:r>
          </a:p>
        </p:txBody>
      </p:sp>
      <p:sp>
        <p:nvSpPr>
          <p:cNvPr id="6" name="Text Placeholder 3">
            <a:extLst>
              <a:ext uri="{FF2B5EF4-FFF2-40B4-BE49-F238E27FC236}">
                <a16:creationId xmlns:a16="http://schemas.microsoft.com/office/drawing/2014/main" id="{0060D683-9C17-12B1-1155-850FFAFA8313}"/>
              </a:ext>
            </a:extLst>
          </p:cNvPr>
          <p:cNvSpPr txBox="1">
            <a:spLocks/>
          </p:cNvSpPr>
          <p:nvPr/>
        </p:nvSpPr>
        <p:spPr bwMode="gray">
          <a:xfrm>
            <a:off x="3429905" y="1710111"/>
            <a:ext cx="8443377" cy="2276775"/>
          </a:xfrm>
          <a:prstGeom prst="rect">
            <a:avLst/>
          </a:prstGeom>
        </p:spPr>
        <p:txBody>
          <a:bodyPr vert="horz" lIns="0" tIns="0" rIns="0" bIns="0" rtlCol="0" anchor="t">
            <a:noAutofit/>
          </a:bodyPr>
          <a:lstStyle/>
          <a:p>
            <a:pPr>
              <a:spcAft>
                <a:spcPts val="1000"/>
              </a:spcAft>
              <a:buSzPct val="100000"/>
              <a:defRPr/>
            </a:pPr>
            <a:r>
              <a:rPr lang="en-US" sz="1200" b="1">
                <a:solidFill>
                  <a:schemeClr val="bg1"/>
                </a:solidFill>
                <a:cs typeface="Calibri"/>
              </a:rPr>
              <a:t>4.1 Add remediation recommendation capability to existing evidence reviewer and automated control-based assessment application (P1)</a:t>
            </a:r>
            <a:endParaRPr lang="en-US" sz="1200" b="1">
              <a:solidFill>
                <a:schemeClr val="bg1"/>
              </a:solidFill>
            </a:endParaRPr>
          </a:p>
          <a:p>
            <a:pPr marL="171450" lvl="1" indent="-171450">
              <a:spcAft>
                <a:spcPts val="1000"/>
              </a:spcAft>
              <a:buSzPct val="100000"/>
              <a:buFont typeface="Arial,Sans-Serif" panose="020B0604020202020204" pitchFamily="34" charset="0"/>
              <a:buChar char="•"/>
              <a:defRPr/>
            </a:pPr>
            <a:r>
              <a:rPr lang="en-US" sz="1200">
                <a:solidFill>
                  <a:schemeClr val="bg1"/>
                </a:solidFill>
                <a:cs typeface="Calibri"/>
              </a:rPr>
              <a:t>4.1.1 Add feature to provide relevant, necessary, and sufficient remediation recommendations for each failed control, including compensating controls if applicable (P1)</a:t>
            </a:r>
          </a:p>
          <a:p>
            <a:pPr marL="171450" lvl="1" indent="-171450">
              <a:spcAft>
                <a:spcPts val="1000"/>
              </a:spcAft>
              <a:buSzPct val="100000"/>
              <a:buFont typeface="Arial,Sans-Serif" panose="020B0604020202020204" pitchFamily="34" charset="0"/>
              <a:buChar char="•"/>
              <a:defRPr/>
            </a:pPr>
            <a:r>
              <a:rPr lang="en-US" sz="1200">
                <a:solidFill>
                  <a:schemeClr val="bg1"/>
                </a:solidFill>
                <a:cs typeface="Calibri Light"/>
              </a:rPr>
              <a:t>4.1.2 Add feature to generate a risk summary of the failed controls and the impact to the parent company due to controls gap (P2)</a:t>
            </a:r>
          </a:p>
        </p:txBody>
      </p:sp>
      <p:sp>
        <p:nvSpPr>
          <p:cNvPr id="7" name="Text Placeholder 3">
            <a:extLst>
              <a:ext uri="{FF2B5EF4-FFF2-40B4-BE49-F238E27FC236}">
                <a16:creationId xmlns:a16="http://schemas.microsoft.com/office/drawing/2014/main" id="{1F516B54-FA5A-D0A7-C1CB-4B44F94D059E}"/>
              </a:ext>
            </a:extLst>
          </p:cNvPr>
          <p:cNvSpPr txBox="1">
            <a:spLocks/>
          </p:cNvSpPr>
          <p:nvPr/>
        </p:nvSpPr>
        <p:spPr bwMode="gray">
          <a:xfrm>
            <a:off x="3604078" y="3822994"/>
            <a:ext cx="8443377" cy="2276775"/>
          </a:xfrm>
          <a:prstGeom prst="rect">
            <a:avLst/>
          </a:prstGeom>
        </p:spPr>
        <p:txBody>
          <a:bodyPr vert="horz" lIns="0" tIns="0" rIns="0" bIns="0" rtlCol="0" anchor="t">
            <a:noAutofit/>
          </a:bodyPr>
          <a:lstStyle/>
          <a:p>
            <a:pPr marL="165100" lvl="2">
              <a:spcAft>
                <a:spcPts val="1000"/>
              </a:spcAft>
              <a:buSzPct val="100000"/>
              <a:defRPr/>
            </a:pPr>
            <a:endParaRPr lang="en-US" sz="1200">
              <a:solidFill>
                <a:schemeClr val="bg1"/>
              </a:solidFill>
              <a:cs typeface="Calibri Light"/>
            </a:endParaRPr>
          </a:p>
        </p:txBody>
      </p:sp>
      <p:sp>
        <p:nvSpPr>
          <p:cNvPr id="8" name="Text Placeholder 3">
            <a:extLst>
              <a:ext uri="{FF2B5EF4-FFF2-40B4-BE49-F238E27FC236}">
                <a16:creationId xmlns:a16="http://schemas.microsoft.com/office/drawing/2014/main" id="{DDE24115-B121-F62F-1419-2610AE276E5F}"/>
              </a:ext>
            </a:extLst>
          </p:cNvPr>
          <p:cNvSpPr txBox="1">
            <a:spLocks/>
          </p:cNvSpPr>
          <p:nvPr/>
        </p:nvSpPr>
        <p:spPr bwMode="gray">
          <a:xfrm>
            <a:off x="3429905" y="4197876"/>
            <a:ext cx="8325651" cy="2276775"/>
          </a:xfrm>
          <a:prstGeom prst="rect">
            <a:avLst/>
          </a:prstGeom>
        </p:spPr>
        <p:txBody>
          <a:bodyPr vert="horz" lIns="0" tIns="0" rIns="0" bIns="0" rtlCol="0" anchor="t">
            <a:noAutofit/>
          </a:bodyPr>
          <a:lstStyle/>
          <a:p>
            <a:pPr>
              <a:spcAft>
                <a:spcPts val="1000"/>
              </a:spcAft>
              <a:buSzPct val="100000"/>
              <a:defRPr/>
            </a:pPr>
            <a:r>
              <a:rPr lang="en-US" sz="1200" b="1">
                <a:solidFill>
                  <a:schemeClr val="bg1"/>
                </a:solidFill>
                <a:cs typeface="Calibri"/>
              </a:rPr>
              <a:t>4.2 Increase relevance, necessity, and sufficiency of recommendations to &gt;90% (P2)</a:t>
            </a:r>
          </a:p>
        </p:txBody>
      </p:sp>
      <p:sp>
        <p:nvSpPr>
          <p:cNvPr id="10" name="TextBox 9">
            <a:extLst>
              <a:ext uri="{FF2B5EF4-FFF2-40B4-BE49-F238E27FC236}">
                <a16:creationId xmlns:a16="http://schemas.microsoft.com/office/drawing/2014/main" id="{F8F8C478-67F6-F8A3-DFBD-FD108D987B56}"/>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
        <p:nvSpPr>
          <p:cNvPr id="9" name="Text Placeholder 3">
            <a:extLst>
              <a:ext uri="{FF2B5EF4-FFF2-40B4-BE49-F238E27FC236}">
                <a16:creationId xmlns:a16="http://schemas.microsoft.com/office/drawing/2014/main" id="{3A82A6D7-A641-2C5F-7914-2FB60E135FFF}"/>
              </a:ext>
            </a:extLst>
          </p:cNvPr>
          <p:cNvSpPr txBox="1">
            <a:spLocks/>
          </p:cNvSpPr>
          <p:nvPr/>
        </p:nvSpPr>
        <p:spPr bwMode="gray">
          <a:xfrm>
            <a:off x="3429905" y="1402243"/>
            <a:ext cx="1672496" cy="254279"/>
          </a:xfrm>
          <a:prstGeom prst="rect">
            <a:avLst/>
          </a:prstGeom>
        </p:spPr>
        <p:txBody>
          <a:bodyPr vert="horz" lIns="0" tIns="0" rIns="0" bIns="0" rtlCol="0" anchor="t">
            <a:noAutofit/>
          </a:bodyPr>
          <a:lstStyle/>
          <a:p>
            <a:pPr lvl="0">
              <a:spcAft>
                <a:spcPts val="1000"/>
              </a:spcAft>
              <a:buSzPct val="100000"/>
              <a:defRPr/>
            </a:pPr>
            <a:r>
              <a:rPr lang="en-US" sz="1200" b="1">
                <a:solidFill>
                  <a:srgbClr val="FFCD00"/>
                </a:solidFill>
                <a:cs typeface="Calibri Light" panose="020F0302020204030204" pitchFamily="34" charset="0"/>
              </a:rPr>
              <a:t>MILESTONES/FEATURES</a:t>
            </a:r>
          </a:p>
        </p:txBody>
      </p:sp>
      <p:sp>
        <p:nvSpPr>
          <p:cNvPr id="11" name="TextBox 10">
            <a:extLst>
              <a:ext uri="{FF2B5EF4-FFF2-40B4-BE49-F238E27FC236}">
                <a16:creationId xmlns:a16="http://schemas.microsoft.com/office/drawing/2014/main" id="{FCA61B2A-F25C-2833-2B68-C95CE1B10733}"/>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spTree>
    <p:extLst>
      <p:ext uri="{BB962C8B-B14F-4D97-AF65-F5344CB8AC3E}">
        <p14:creationId xmlns:p14="http://schemas.microsoft.com/office/powerpoint/2010/main" val="21615291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5E34C6D3-11F9-5A7E-46C0-1FBDD783C937}"/>
              </a:ext>
            </a:extLst>
          </p:cNvPr>
          <p:cNvSpPr txBox="1">
            <a:spLocks/>
          </p:cNvSpPr>
          <p:nvPr/>
        </p:nvSpPr>
        <p:spPr>
          <a:xfrm>
            <a:off x="501650" y="651600"/>
            <a:ext cx="11188700" cy="590099"/>
          </a:xfrm>
          <a:prstGeom prst="rect">
            <a:avLst/>
          </a:prstGeom>
        </p:spPr>
        <p:txBody>
          <a:bodyPr lIns="91440" tIns="45720" rIns="91440" bIns="45720" anchor="t"/>
          <a:lst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b="1">
                <a:solidFill>
                  <a:srgbClr val="00B050"/>
                </a:solidFill>
                <a:cs typeface="Calibri Light"/>
              </a:rPr>
              <a:t>Priority – High</a:t>
            </a:r>
          </a:p>
          <a:p>
            <a:r>
              <a:rPr lang="en-US">
                <a:solidFill>
                  <a:srgbClr val="FFFFFF"/>
                </a:solidFill>
                <a:ea typeface="+mn-lt"/>
                <a:cs typeface="+mn-lt"/>
              </a:rPr>
              <a:t>Automation of COI process to reduce time taken to conduct conflict checks on assessments that are executed under managed services contracts</a:t>
            </a:r>
            <a:endParaRPr lang="en-US"/>
          </a:p>
          <a:p>
            <a:endParaRPr lang="en-US">
              <a:solidFill>
                <a:schemeClr val="bg1"/>
              </a:solidFill>
              <a:cs typeface="Calibri Light"/>
            </a:endParaRPr>
          </a:p>
        </p:txBody>
      </p:sp>
      <p:sp>
        <p:nvSpPr>
          <p:cNvPr id="5" name="Title 2">
            <a:extLst>
              <a:ext uri="{FF2B5EF4-FFF2-40B4-BE49-F238E27FC236}">
                <a16:creationId xmlns:a16="http://schemas.microsoft.com/office/drawing/2014/main" id="{6C926FF3-6898-C3D2-FD7A-00375500C1BE}"/>
              </a:ext>
            </a:extLst>
          </p:cNvPr>
          <p:cNvSpPr txBox="1">
            <a:spLocks/>
          </p:cNvSpPr>
          <p:nvPr/>
        </p:nvSpPr>
        <p:spPr>
          <a:xfrm>
            <a:off x="501650" y="317500"/>
            <a:ext cx="11188700" cy="334099"/>
          </a:xfrm>
          <a:prstGeom prst="rect">
            <a:avLst/>
          </a:prstGeom>
        </p:spPr>
        <p:txBody>
          <a:bodyPr lIns="91440" tIns="45720" rIns="91440" bIns="45720" anchor="t"/>
          <a:lst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a:lstStyle>
          <a:p>
            <a:r>
              <a:rPr lang="en-US">
                <a:solidFill>
                  <a:schemeClr val="bg1"/>
                </a:solidFill>
                <a:ea typeface="+mn-lt"/>
                <a:cs typeface="Calibri"/>
              </a:rPr>
              <a:t>5. Conflict of Interest (COI) Initiation and Tracking </a:t>
            </a:r>
            <a:r>
              <a:rPr lang="en-US" i="1">
                <a:solidFill>
                  <a:schemeClr val="bg1"/>
                </a:solidFill>
                <a:ea typeface="+mn-lt"/>
                <a:cs typeface="Calibri"/>
              </a:rPr>
              <a:t>(6 of 6)</a:t>
            </a:r>
            <a:endParaRPr lang="en-US">
              <a:solidFill>
                <a:schemeClr val="bg1"/>
              </a:solidFill>
            </a:endParaRPr>
          </a:p>
        </p:txBody>
      </p:sp>
      <p:sp>
        <p:nvSpPr>
          <p:cNvPr id="7" name="Pentagon 7">
            <a:extLst>
              <a:ext uri="{FF2B5EF4-FFF2-40B4-BE49-F238E27FC236}">
                <a16:creationId xmlns:a16="http://schemas.microsoft.com/office/drawing/2014/main" id="{B7634C29-0306-AD83-5481-1E5ADC14F160}"/>
              </a:ext>
            </a:extLst>
          </p:cNvPr>
          <p:cNvSpPr/>
          <p:nvPr/>
        </p:nvSpPr>
        <p:spPr bwMode="gray">
          <a:xfrm>
            <a:off x="501649" y="1710770"/>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5.1 Add Features Supporting New Capability</a:t>
            </a:r>
          </a:p>
          <a:p>
            <a:r>
              <a:rPr lang="en-US" sz="1600" b="1">
                <a:solidFill>
                  <a:schemeClr val="tx1"/>
                </a:solidFill>
              </a:rPr>
              <a:t>(Not Started)</a:t>
            </a:r>
          </a:p>
        </p:txBody>
      </p:sp>
      <p:sp>
        <p:nvSpPr>
          <p:cNvPr id="9" name="Pentagon 9">
            <a:extLst>
              <a:ext uri="{FF2B5EF4-FFF2-40B4-BE49-F238E27FC236}">
                <a16:creationId xmlns:a16="http://schemas.microsoft.com/office/drawing/2014/main" id="{0555B725-4148-CA40-CDDF-0D18950E9AF1}"/>
              </a:ext>
            </a:extLst>
          </p:cNvPr>
          <p:cNvSpPr/>
          <p:nvPr/>
        </p:nvSpPr>
        <p:spPr bwMode="gray">
          <a:xfrm>
            <a:off x="501649" y="4174332"/>
            <a:ext cx="2743200" cy="1188720"/>
          </a:xfrm>
          <a:prstGeom prst="homePlate">
            <a:avLst>
              <a:gd name="adj" fmla="val 0"/>
            </a:avLst>
          </a:prstGeom>
          <a:solidFill>
            <a:schemeClr val="accent2"/>
          </a:solidFill>
          <a:ln>
            <a:noFill/>
          </a:ln>
          <a:effectLst>
            <a:innerShdw blurRad="114300">
              <a:prstClr val="black"/>
            </a:innerShdw>
          </a:effectLst>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600">
                <a:solidFill>
                  <a:schemeClr val="bg1"/>
                </a:solidFill>
              </a:rPr>
              <a:t>5.2 Improve Accuracy Threshold</a:t>
            </a:r>
          </a:p>
          <a:p>
            <a:r>
              <a:rPr lang="en-US" sz="1600" b="1">
                <a:solidFill>
                  <a:schemeClr val="tx1"/>
                </a:solidFill>
              </a:rPr>
              <a:t>(Not Started)</a:t>
            </a:r>
          </a:p>
        </p:txBody>
      </p:sp>
      <p:sp>
        <p:nvSpPr>
          <p:cNvPr id="11" name="Text Placeholder 3">
            <a:extLst>
              <a:ext uri="{FF2B5EF4-FFF2-40B4-BE49-F238E27FC236}">
                <a16:creationId xmlns:a16="http://schemas.microsoft.com/office/drawing/2014/main" id="{1218F91B-2984-0E75-53CF-E62C0C5ADE5E}"/>
              </a:ext>
            </a:extLst>
          </p:cNvPr>
          <p:cNvSpPr txBox="1">
            <a:spLocks/>
          </p:cNvSpPr>
          <p:nvPr/>
        </p:nvSpPr>
        <p:spPr bwMode="gray">
          <a:xfrm>
            <a:off x="3429905" y="1710111"/>
            <a:ext cx="8443377" cy="2276775"/>
          </a:xfrm>
          <a:prstGeom prst="rect">
            <a:avLst/>
          </a:prstGeom>
        </p:spPr>
        <p:txBody>
          <a:bodyPr vert="horz" lIns="0" tIns="0" rIns="0" bIns="0" rtlCol="0" anchor="t">
            <a:noAutofit/>
          </a:bodyPr>
          <a:lstStyle/>
          <a:p>
            <a:pPr>
              <a:spcAft>
                <a:spcPts val="1000"/>
              </a:spcAft>
              <a:buSzPct val="100000"/>
              <a:defRPr/>
            </a:pPr>
            <a:r>
              <a:rPr lang="en-US" sz="1200" b="1">
                <a:solidFill>
                  <a:schemeClr val="bg1"/>
                </a:solidFill>
                <a:cs typeface="Calibri"/>
              </a:rPr>
              <a:t>5.1 </a:t>
            </a:r>
            <a:r>
              <a:rPr lang="en-US" sz="1200" b="1">
                <a:solidFill>
                  <a:schemeClr val="bg1"/>
                </a:solidFill>
                <a:ea typeface="+mn-lt"/>
                <a:cs typeface="+mn-lt"/>
              </a:rPr>
              <a:t>Add COI check module to existing modules on the automated assessment application</a:t>
            </a:r>
            <a:r>
              <a:rPr lang="en-US" sz="1200" b="1">
                <a:solidFill>
                  <a:schemeClr val="bg1"/>
                </a:solidFill>
                <a:cs typeface="Calibri"/>
              </a:rPr>
              <a:t> (P1)</a:t>
            </a:r>
            <a:endParaRPr lang="en-US" sz="1200" b="1">
              <a:solidFill>
                <a:schemeClr val="bg1"/>
              </a:solidFill>
            </a:endParaRPr>
          </a:p>
          <a:p>
            <a:pPr marL="171450" lvl="1" indent="-171450">
              <a:spcAft>
                <a:spcPts val="1000"/>
              </a:spcAft>
              <a:buSzPct val="100000"/>
              <a:buFont typeface="Arial,Sans-Serif" panose="020B0604020202020204" pitchFamily="34" charset="0"/>
              <a:buChar char="•"/>
              <a:defRPr/>
            </a:pPr>
            <a:r>
              <a:rPr lang="en-US" sz="1200">
                <a:solidFill>
                  <a:schemeClr val="bg1"/>
                </a:solidFill>
                <a:cs typeface="Calibri"/>
              </a:rPr>
              <a:t>5.1.1  </a:t>
            </a:r>
            <a:r>
              <a:rPr lang="en-US" sz="1200">
                <a:solidFill>
                  <a:schemeClr val="bg1"/>
                </a:solidFill>
                <a:ea typeface="+mn-lt"/>
                <a:cs typeface="+mn-lt"/>
              </a:rPr>
              <a:t>Add feature to capture relevant details about the legal entity name of the third party, head quarter address, associated LCSP/LEP names etc. </a:t>
            </a:r>
            <a:r>
              <a:rPr lang="en-US" sz="1200">
                <a:solidFill>
                  <a:schemeClr val="bg1"/>
                </a:solidFill>
                <a:cs typeface="Calibri"/>
              </a:rPr>
              <a:t>(P1)</a:t>
            </a:r>
            <a:endParaRPr lang="en-US" sz="1200">
              <a:solidFill>
                <a:schemeClr val="bg1"/>
              </a:solidFill>
              <a:ea typeface="Calibri"/>
              <a:cs typeface="Calibri"/>
            </a:endParaRPr>
          </a:p>
          <a:p>
            <a:pPr marL="171450" lvl="1" indent="-171450">
              <a:spcAft>
                <a:spcPts val="1000"/>
              </a:spcAft>
              <a:buSzPct val="100000"/>
              <a:buFont typeface="Arial,Sans-Serif" panose="020B0604020202020204" pitchFamily="34" charset="0"/>
              <a:buChar char="•"/>
              <a:defRPr/>
            </a:pPr>
            <a:r>
              <a:rPr lang="en-US" sz="1200">
                <a:solidFill>
                  <a:schemeClr val="bg1"/>
                </a:solidFill>
                <a:cs typeface="Calibri Light"/>
              </a:rPr>
              <a:t>5.1.2 </a:t>
            </a:r>
            <a:r>
              <a:rPr lang="en-US" sz="1200">
                <a:solidFill>
                  <a:schemeClr val="bg1"/>
                </a:solidFill>
                <a:ea typeface="+mn-lt"/>
                <a:cs typeface="Calibri Light"/>
              </a:rPr>
              <a:t>Add feature to respond back to queries based on FAQ guidance</a:t>
            </a:r>
            <a:r>
              <a:rPr lang="en-US" sz="1200">
                <a:solidFill>
                  <a:schemeClr val="bg1"/>
                </a:solidFill>
                <a:cs typeface="Calibri Light"/>
              </a:rPr>
              <a:t>  (P1)</a:t>
            </a:r>
            <a:endParaRPr lang="en-US" sz="1200">
              <a:solidFill>
                <a:schemeClr val="bg1"/>
              </a:solidFill>
              <a:ea typeface="Calibri"/>
              <a:cs typeface="Calibri Light"/>
            </a:endParaRPr>
          </a:p>
          <a:p>
            <a:pPr marL="171450" lvl="1" indent="-171450">
              <a:spcAft>
                <a:spcPts val="1000"/>
              </a:spcAft>
              <a:buSzPct val="100000"/>
              <a:buFont typeface="Arial,Sans-Serif" panose="020B0604020202020204" pitchFamily="34" charset="0"/>
              <a:buChar char="•"/>
              <a:defRPr/>
            </a:pPr>
            <a:r>
              <a:rPr lang="en-US" sz="1200">
                <a:solidFill>
                  <a:schemeClr val="bg1"/>
                </a:solidFill>
                <a:ea typeface="Calibri"/>
                <a:cs typeface="Calibri Light"/>
              </a:rPr>
              <a:t>5.1.3 </a:t>
            </a:r>
            <a:r>
              <a:rPr lang="en-US" sz="1200">
                <a:solidFill>
                  <a:schemeClr val="bg1"/>
                </a:solidFill>
                <a:ea typeface="+mn-lt"/>
                <a:cs typeface="Calibri Light"/>
              </a:rPr>
              <a:t>Add feature to follow up with required stakeholders upon X days of non-responsiveness (P1)</a:t>
            </a:r>
          </a:p>
          <a:p>
            <a:pPr marL="171450" lvl="1" indent="-171450">
              <a:spcAft>
                <a:spcPts val="1000"/>
              </a:spcAft>
              <a:buSzPct val="100000"/>
              <a:buFont typeface="Arial,Sans-Serif" panose="020B0604020202020204" pitchFamily="34" charset="0"/>
              <a:buChar char="•"/>
              <a:defRPr/>
            </a:pPr>
            <a:r>
              <a:rPr lang="en-US" sz="1200">
                <a:solidFill>
                  <a:schemeClr val="bg1"/>
                </a:solidFill>
                <a:ea typeface="Calibri"/>
                <a:cs typeface="Calibri Light"/>
              </a:rPr>
              <a:t>5.1.4 </a:t>
            </a:r>
            <a:r>
              <a:rPr lang="en-US" sz="1200">
                <a:solidFill>
                  <a:schemeClr val="bg1"/>
                </a:solidFill>
                <a:ea typeface="+mn-lt"/>
                <a:cs typeface="Calibri Light"/>
              </a:rPr>
              <a:t>Add feature to maintain centralized tracking of status, incoming requests and COI expiration dates etc.  (P1)</a:t>
            </a:r>
          </a:p>
        </p:txBody>
      </p:sp>
      <p:sp>
        <p:nvSpPr>
          <p:cNvPr id="13" name="Text Placeholder 3">
            <a:extLst>
              <a:ext uri="{FF2B5EF4-FFF2-40B4-BE49-F238E27FC236}">
                <a16:creationId xmlns:a16="http://schemas.microsoft.com/office/drawing/2014/main" id="{8D977679-044B-9B7A-489F-85115581A5C6}"/>
              </a:ext>
            </a:extLst>
          </p:cNvPr>
          <p:cNvSpPr txBox="1">
            <a:spLocks/>
          </p:cNvSpPr>
          <p:nvPr/>
        </p:nvSpPr>
        <p:spPr bwMode="gray">
          <a:xfrm>
            <a:off x="3604078" y="3822994"/>
            <a:ext cx="8443377" cy="2276775"/>
          </a:xfrm>
          <a:prstGeom prst="rect">
            <a:avLst/>
          </a:prstGeom>
        </p:spPr>
        <p:txBody>
          <a:bodyPr vert="horz" lIns="0" tIns="0" rIns="0" bIns="0" rtlCol="0" anchor="t">
            <a:noAutofit/>
          </a:bodyPr>
          <a:lstStyle/>
          <a:p>
            <a:pPr marL="165100" lvl="2">
              <a:spcAft>
                <a:spcPts val="1000"/>
              </a:spcAft>
              <a:buSzPct val="100000"/>
              <a:defRPr/>
            </a:pPr>
            <a:endParaRPr lang="en-US" sz="1200">
              <a:solidFill>
                <a:schemeClr val="bg1"/>
              </a:solidFill>
              <a:cs typeface="Calibri Light"/>
            </a:endParaRPr>
          </a:p>
        </p:txBody>
      </p:sp>
      <p:sp>
        <p:nvSpPr>
          <p:cNvPr id="15" name="Text Placeholder 3">
            <a:extLst>
              <a:ext uri="{FF2B5EF4-FFF2-40B4-BE49-F238E27FC236}">
                <a16:creationId xmlns:a16="http://schemas.microsoft.com/office/drawing/2014/main" id="{F32AD813-56E9-277B-226B-5CDC3EDA1C0D}"/>
              </a:ext>
            </a:extLst>
          </p:cNvPr>
          <p:cNvSpPr txBox="1">
            <a:spLocks/>
          </p:cNvSpPr>
          <p:nvPr/>
        </p:nvSpPr>
        <p:spPr bwMode="gray">
          <a:xfrm>
            <a:off x="3429905" y="4197876"/>
            <a:ext cx="8325651" cy="2276775"/>
          </a:xfrm>
          <a:prstGeom prst="rect">
            <a:avLst/>
          </a:prstGeom>
        </p:spPr>
        <p:txBody>
          <a:bodyPr vert="horz" lIns="0" tIns="0" rIns="0" bIns="0" rtlCol="0" anchor="t">
            <a:noAutofit/>
          </a:bodyPr>
          <a:lstStyle/>
          <a:p>
            <a:pPr>
              <a:spcAft>
                <a:spcPts val="1000"/>
              </a:spcAft>
              <a:buSzPct val="100000"/>
              <a:defRPr/>
            </a:pPr>
            <a:r>
              <a:rPr lang="en-US" sz="1200" b="1">
                <a:solidFill>
                  <a:schemeClr val="bg1"/>
                </a:solidFill>
                <a:cs typeface="Calibri"/>
              </a:rPr>
              <a:t>5.2 </a:t>
            </a:r>
            <a:r>
              <a:rPr lang="en-US" sz="1200" b="1">
                <a:solidFill>
                  <a:schemeClr val="bg1"/>
                </a:solidFill>
                <a:ea typeface="+mn-lt"/>
                <a:cs typeface="+mn-lt"/>
              </a:rPr>
              <a:t>Increase accuracy of mapping stakeholders from DESC or other relevant internal platforms and accuracy in covering cross border entities and adherence to SLAs</a:t>
            </a:r>
            <a:r>
              <a:rPr lang="en-US" sz="1200" b="1">
                <a:solidFill>
                  <a:schemeClr val="bg1"/>
                </a:solidFill>
                <a:cs typeface="Calibri"/>
              </a:rPr>
              <a:t> (P2)</a:t>
            </a:r>
          </a:p>
        </p:txBody>
      </p:sp>
      <p:sp>
        <p:nvSpPr>
          <p:cNvPr id="17" name="TextBox 16">
            <a:extLst>
              <a:ext uri="{FF2B5EF4-FFF2-40B4-BE49-F238E27FC236}">
                <a16:creationId xmlns:a16="http://schemas.microsoft.com/office/drawing/2014/main" id="{E55DAB75-52E3-C973-3E3B-36E0AB6A0EE4}"/>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
        <p:nvSpPr>
          <p:cNvPr id="19" name="Text Placeholder 3">
            <a:extLst>
              <a:ext uri="{FF2B5EF4-FFF2-40B4-BE49-F238E27FC236}">
                <a16:creationId xmlns:a16="http://schemas.microsoft.com/office/drawing/2014/main" id="{AFAB0AFF-5EAA-8992-C795-C4FF7ABC5E4B}"/>
              </a:ext>
            </a:extLst>
          </p:cNvPr>
          <p:cNvSpPr txBox="1">
            <a:spLocks/>
          </p:cNvSpPr>
          <p:nvPr/>
        </p:nvSpPr>
        <p:spPr bwMode="gray">
          <a:xfrm>
            <a:off x="3429905" y="1402243"/>
            <a:ext cx="1672496" cy="254279"/>
          </a:xfrm>
          <a:prstGeom prst="rect">
            <a:avLst/>
          </a:prstGeom>
        </p:spPr>
        <p:txBody>
          <a:bodyPr vert="horz" lIns="0" tIns="0" rIns="0" bIns="0" rtlCol="0" anchor="t">
            <a:noAutofit/>
          </a:bodyPr>
          <a:lstStyle/>
          <a:p>
            <a:pPr lvl="0">
              <a:spcAft>
                <a:spcPts val="1000"/>
              </a:spcAft>
              <a:buSzPct val="100000"/>
              <a:defRPr/>
            </a:pPr>
            <a:r>
              <a:rPr lang="en-US" sz="1200" b="1">
                <a:solidFill>
                  <a:srgbClr val="FFCD00"/>
                </a:solidFill>
                <a:cs typeface="Calibri Light" panose="020F0302020204030204" pitchFamily="34" charset="0"/>
              </a:rPr>
              <a:t>MILESTONES/FEATURES</a:t>
            </a:r>
          </a:p>
        </p:txBody>
      </p:sp>
      <p:sp>
        <p:nvSpPr>
          <p:cNvPr id="21" name="TextBox 20">
            <a:extLst>
              <a:ext uri="{FF2B5EF4-FFF2-40B4-BE49-F238E27FC236}">
                <a16:creationId xmlns:a16="http://schemas.microsoft.com/office/drawing/2014/main" id="{D34541D8-A537-1B00-EAC0-212A8822D0C0}"/>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spTree>
    <p:extLst>
      <p:ext uri="{BB962C8B-B14F-4D97-AF65-F5344CB8AC3E}">
        <p14:creationId xmlns:p14="http://schemas.microsoft.com/office/powerpoint/2010/main" val="28976013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2C218D8-1FC7-4845-0236-017E736E6713}"/>
              </a:ext>
            </a:extLst>
          </p:cNvPr>
          <p:cNvSpPr txBox="1">
            <a:spLocks/>
          </p:cNvSpPr>
          <p:nvPr/>
        </p:nvSpPr>
        <p:spPr>
          <a:xfrm>
            <a:off x="501650" y="317500"/>
            <a:ext cx="11188700" cy="334099"/>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b="1">
                <a:solidFill>
                  <a:schemeClr val="bg1"/>
                </a:solidFill>
                <a:ea typeface="Calibri Light"/>
                <a:cs typeface="Calibri Light"/>
              </a:rPr>
              <a:t>Additional Automation Opportunities (not necessarily GenAI)</a:t>
            </a:r>
          </a:p>
        </p:txBody>
      </p:sp>
      <p:sp>
        <p:nvSpPr>
          <p:cNvPr id="3" name="TextBox 2">
            <a:extLst>
              <a:ext uri="{FF2B5EF4-FFF2-40B4-BE49-F238E27FC236}">
                <a16:creationId xmlns:a16="http://schemas.microsoft.com/office/drawing/2014/main" id="{8C020224-818A-8878-637D-D89644DCA238}"/>
              </a:ext>
            </a:extLst>
          </p:cNvPr>
          <p:cNvSpPr txBox="1"/>
          <p:nvPr/>
        </p:nvSpPr>
        <p:spPr>
          <a:xfrm>
            <a:off x="283646" y="1079738"/>
            <a:ext cx="5592704" cy="5229573"/>
          </a:xfrm>
          <a:prstGeom prst="rect">
            <a:avLst/>
          </a:prstGeom>
          <a:solidFill>
            <a:schemeClr val="accent6">
              <a:lumMod val="40000"/>
              <a:lumOff val="60000"/>
            </a:schemeClr>
          </a:solidFill>
        </p:spPr>
        <p:txBody>
          <a:bodyPr wrap="square" lIns="91440" tIns="45720" rIns="91440" bIns="45720" rtlCol="0" anchor="t">
            <a:spAutoFit/>
          </a:bodyPr>
          <a:lstStyle/>
          <a:p>
            <a:pPr marL="342900" indent="-342900">
              <a:lnSpc>
                <a:spcPct val="150000"/>
              </a:lnSpc>
              <a:buFont typeface="+mj-lt"/>
              <a:buAutoNum type="arabicPeriod" startAt="6"/>
            </a:pPr>
            <a:r>
              <a:rPr lang="en-US" sz="1400"/>
              <a:t>AI-Generated Risk Explanations/Engagement Descriptions</a:t>
            </a:r>
            <a:endParaRPr lang="en-US">
              <a:ea typeface="Calibri" panose="020F0502020204030204"/>
              <a:cs typeface="Calibri" panose="020F0502020204030204"/>
            </a:endParaRPr>
          </a:p>
          <a:p>
            <a:pPr marL="342900" indent="-342900">
              <a:lnSpc>
                <a:spcPct val="150000"/>
              </a:lnSpc>
              <a:buFont typeface="+mj-lt"/>
              <a:buAutoNum type="arabicPeriod" startAt="6"/>
            </a:pPr>
            <a:r>
              <a:rPr lang="en-US" sz="1400"/>
              <a:t>Automated Assessment Intake</a:t>
            </a:r>
            <a:endParaRPr lang="en-US" sz="1400">
              <a:ea typeface="Calibri"/>
              <a:cs typeface="Calibri"/>
            </a:endParaRPr>
          </a:p>
          <a:p>
            <a:pPr marL="342900" indent="-342900">
              <a:lnSpc>
                <a:spcPct val="150000"/>
              </a:lnSpc>
              <a:buFont typeface="+mj-lt"/>
              <a:buAutoNum type="arabicPeriod" startAt="6"/>
            </a:pPr>
            <a:r>
              <a:rPr lang="en-US" sz="1400"/>
              <a:t>Automated Quality Review</a:t>
            </a:r>
            <a:endParaRPr lang="en-US" sz="1400">
              <a:ea typeface="Calibri"/>
              <a:cs typeface="Calibri"/>
            </a:endParaRPr>
          </a:p>
          <a:p>
            <a:pPr marL="342900" indent="-342900">
              <a:lnSpc>
                <a:spcPct val="150000"/>
              </a:lnSpc>
              <a:buFont typeface="+mj-lt"/>
              <a:buAutoNum type="arabicPeriod" startAt="6"/>
            </a:pPr>
            <a:r>
              <a:rPr lang="en-US" sz="1400"/>
              <a:t>AI Chatbot for Third Parties to Minimize Email Back and Forth (Third Party </a:t>
            </a:r>
            <a:r>
              <a:rPr lang="en-US" sz="1400" err="1"/>
              <a:t>HelpDesk</a:t>
            </a:r>
            <a:r>
              <a:rPr lang="en-US" sz="1400"/>
              <a:t>)</a:t>
            </a:r>
            <a:endParaRPr lang="en-US" sz="1400">
              <a:ea typeface="Calibri"/>
              <a:cs typeface="Calibri"/>
            </a:endParaRPr>
          </a:p>
          <a:p>
            <a:pPr marL="342900" indent="-342900">
              <a:lnSpc>
                <a:spcPct val="150000"/>
              </a:lnSpc>
              <a:buFont typeface="+mj-lt"/>
              <a:buAutoNum type="arabicPeriod" startAt="6"/>
            </a:pPr>
            <a:r>
              <a:rPr lang="en-US" sz="1400"/>
              <a:t>Initiate inherent risk questionnaire (IRQ) requests to business owners</a:t>
            </a:r>
            <a:endParaRPr lang="en-US" sz="1400">
              <a:ea typeface="Calibri"/>
              <a:cs typeface="Calibri"/>
            </a:endParaRPr>
          </a:p>
          <a:p>
            <a:pPr marL="342900" indent="-342900">
              <a:lnSpc>
                <a:spcPct val="150000"/>
              </a:lnSpc>
              <a:buFont typeface="+mj-lt"/>
              <a:buAutoNum type="arabicPeriod" startAt="6"/>
            </a:pPr>
            <a:r>
              <a:rPr lang="en-US" sz="1400">
                <a:cs typeface="Calibri"/>
              </a:rPr>
              <a:t>C</a:t>
            </a:r>
            <a:r>
              <a:rPr lang="en-US" sz="1400"/>
              <a:t>onfirm and review IRQ responses with business owners and confirm scoping over meeting</a:t>
            </a:r>
            <a:endParaRPr lang="en-US" sz="1400">
              <a:ea typeface="Calibri"/>
              <a:cs typeface="Calibri"/>
            </a:endParaRPr>
          </a:p>
          <a:p>
            <a:pPr marL="342900" indent="-342900">
              <a:lnSpc>
                <a:spcPct val="150000"/>
              </a:lnSpc>
              <a:buFont typeface="+mj-lt"/>
              <a:buAutoNum type="arabicPeriod" startAt="6"/>
            </a:pPr>
            <a:r>
              <a:rPr lang="en-US" sz="1400"/>
              <a:t>Submit &amp; close IRQ and confirm vendor inherent risk rating</a:t>
            </a:r>
            <a:endParaRPr lang="en-US" sz="1400">
              <a:ea typeface="Calibri"/>
              <a:cs typeface="Calibri"/>
            </a:endParaRPr>
          </a:p>
          <a:p>
            <a:pPr marL="342900" indent="-342900">
              <a:lnSpc>
                <a:spcPct val="150000"/>
              </a:lnSpc>
              <a:buFont typeface="+mj-lt"/>
              <a:buAutoNum type="arabicPeriod" startAt="6"/>
            </a:pPr>
            <a:r>
              <a:rPr lang="en-US" sz="1400"/>
              <a:t>Send assessment questionnaire and conduct kick-off call</a:t>
            </a:r>
            <a:endParaRPr lang="en-US" sz="1400">
              <a:ea typeface="Calibri"/>
              <a:cs typeface="Calibri"/>
            </a:endParaRPr>
          </a:p>
          <a:p>
            <a:pPr marL="342900" indent="-342900">
              <a:lnSpc>
                <a:spcPct val="150000"/>
              </a:lnSpc>
              <a:buFont typeface="+mj-lt"/>
              <a:buAutoNum type="arabicPeriod" startAt="6"/>
            </a:pPr>
            <a:r>
              <a:rPr lang="en-US" sz="1400"/>
              <a:t>Review responses and documentation received from vendors and request additional follow ups</a:t>
            </a:r>
            <a:endParaRPr lang="en-US" sz="1400">
              <a:ea typeface="Calibri"/>
              <a:cs typeface="Calibri"/>
            </a:endParaRPr>
          </a:p>
          <a:p>
            <a:pPr marL="342900" indent="-342900">
              <a:lnSpc>
                <a:spcPct val="150000"/>
              </a:lnSpc>
              <a:buFont typeface="+mj-lt"/>
              <a:buAutoNum type="arabicPeriod" startAt="6"/>
            </a:pPr>
            <a:r>
              <a:rPr lang="en-US" sz="1400"/>
              <a:t>Conduct remote assessment call</a:t>
            </a:r>
            <a:endParaRPr lang="en-US" sz="1400">
              <a:ea typeface="Calibri"/>
              <a:cs typeface="Calibri"/>
            </a:endParaRPr>
          </a:p>
          <a:p>
            <a:pPr marL="342900" indent="-342900">
              <a:lnSpc>
                <a:spcPct val="150000"/>
              </a:lnSpc>
              <a:buFont typeface="+mj-lt"/>
              <a:buAutoNum type="arabicPeriod" startAt="6"/>
            </a:pPr>
            <a:r>
              <a:rPr lang="en-US" sz="1400"/>
              <a:t>Send action items pending from the assessment call to the vendor</a:t>
            </a:r>
            <a:endParaRPr lang="en-US" sz="1400">
              <a:ea typeface="Calibri"/>
              <a:cs typeface="Calibri"/>
            </a:endParaRPr>
          </a:p>
          <a:p>
            <a:pPr marL="342900" indent="-342900">
              <a:lnSpc>
                <a:spcPct val="150000"/>
              </a:lnSpc>
              <a:buFont typeface="+mj-lt"/>
              <a:buAutoNum type="arabicPeriod" startAt="6"/>
            </a:pPr>
            <a:endParaRPr lang="en-US" sz="1400"/>
          </a:p>
          <a:p>
            <a:pPr marL="342900" indent="-342900">
              <a:lnSpc>
                <a:spcPct val="150000"/>
              </a:lnSpc>
              <a:buFont typeface="+mj-lt"/>
              <a:buAutoNum type="arabicPeriod" startAt="6"/>
            </a:pPr>
            <a:endParaRPr lang="en-US" sz="1400">
              <a:ea typeface="Calibri" panose="020F0502020204030204"/>
              <a:cs typeface="Calibri"/>
            </a:endParaRPr>
          </a:p>
        </p:txBody>
      </p:sp>
      <p:sp>
        <p:nvSpPr>
          <p:cNvPr id="4" name="TextBox 3">
            <a:extLst>
              <a:ext uri="{FF2B5EF4-FFF2-40B4-BE49-F238E27FC236}">
                <a16:creationId xmlns:a16="http://schemas.microsoft.com/office/drawing/2014/main" id="{47726AD3-B1BA-8FF9-CD49-56C169213BC3}"/>
              </a:ext>
            </a:extLst>
          </p:cNvPr>
          <p:cNvSpPr txBox="1"/>
          <p:nvPr/>
        </p:nvSpPr>
        <p:spPr>
          <a:xfrm>
            <a:off x="5876350" y="1079738"/>
            <a:ext cx="6093580" cy="5229573"/>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mj-lt"/>
              <a:buAutoNum type="arabicPeriod" startAt="17"/>
            </a:pPr>
            <a:r>
              <a:rPr lang="en-US" sz="1400"/>
              <a:t>Follow up with the vendor to close out all open action items and any clarification required</a:t>
            </a:r>
            <a:endParaRPr lang="en-US" sz="1400">
              <a:ea typeface="Calibri"/>
              <a:cs typeface="Calibri"/>
            </a:endParaRPr>
          </a:p>
          <a:p>
            <a:pPr marL="342900" indent="-342900">
              <a:lnSpc>
                <a:spcPct val="150000"/>
              </a:lnSpc>
              <a:buFont typeface="+mj-lt"/>
              <a:buAutoNum type="arabicPeriod" startAt="17"/>
            </a:pPr>
            <a:r>
              <a:rPr lang="en-US" sz="1400"/>
              <a:t>Review all evidences and documentation and prepare report </a:t>
            </a:r>
            <a:endParaRPr lang="en-US" sz="1400">
              <a:ea typeface="Calibri"/>
              <a:cs typeface="Arial"/>
            </a:endParaRPr>
          </a:p>
          <a:p>
            <a:pPr marL="342900" indent="-342900">
              <a:lnSpc>
                <a:spcPct val="150000"/>
              </a:lnSpc>
              <a:buFont typeface="+mj-lt"/>
              <a:buAutoNum type="arabicPeriod" startAt="19"/>
            </a:pPr>
            <a:r>
              <a:rPr lang="en-US" sz="1400">
                <a:cs typeface="Arial"/>
              </a:rPr>
              <a:t>Address internal QA comments ​</a:t>
            </a:r>
            <a:endParaRPr lang="en-US" sz="1400">
              <a:ea typeface="Calibri"/>
              <a:cs typeface="Calibri"/>
            </a:endParaRPr>
          </a:p>
          <a:p>
            <a:pPr marL="342900" indent="-342900">
              <a:lnSpc>
                <a:spcPct val="150000"/>
              </a:lnSpc>
              <a:buFont typeface="+mj-lt"/>
              <a:buAutoNum type="arabicPeriod" startAt="19"/>
            </a:pPr>
            <a:r>
              <a:rPr lang="en-US" sz="1400">
                <a:cs typeface="Arial"/>
              </a:rPr>
              <a:t>Send deliverables for client QA​</a:t>
            </a:r>
            <a:endParaRPr lang="en-US" sz="1400">
              <a:ea typeface="Calibri"/>
              <a:cs typeface="Arial"/>
            </a:endParaRPr>
          </a:p>
          <a:p>
            <a:pPr marL="342900" indent="-342900">
              <a:lnSpc>
                <a:spcPct val="150000"/>
              </a:lnSpc>
              <a:buFont typeface="+mj-lt"/>
              <a:buAutoNum type="arabicPeriod" startAt="19"/>
            </a:pPr>
            <a:r>
              <a:rPr lang="en-US" sz="1400">
                <a:cs typeface="Arial"/>
              </a:rPr>
              <a:t>Address client QA comments​</a:t>
            </a:r>
            <a:endParaRPr lang="en-US" sz="1400">
              <a:ea typeface="Calibri"/>
              <a:cs typeface="Arial"/>
            </a:endParaRPr>
          </a:p>
          <a:p>
            <a:pPr marL="342900" indent="-342900">
              <a:lnSpc>
                <a:spcPct val="150000"/>
              </a:lnSpc>
              <a:buFont typeface="+mj-lt"/>
              <a:buAutoNum type="arabicPeriod" startAt="19"/>
            </a:pPr>
            <a:r>
              <a:rPr lang="en-US" sz="1400">
                <a:cs typeface="Arial"/>
              </a:rPr>
              <a:t>Conduct an assessment close-out meeting with client stakeholders ​</a:t>
            </a:r>
            <a:endParaRPr lang="en-US" sz="1400">
              <a:ea typeface="Calibri"/>
              <a:cs typeface="Arial"/>
            </a:endParaRPr>
          </a:p>
          <a:p>
            <a:pPr marL="342900" indent="-342900">
              <a:lnSpc>
                <a:spcPct val="150000"/>
              </a:lnSpc>
              <a:buFont typeface="+mj-lt"/>
              <a:buAutoNum type="arabicPeriod" startAt="19"/>
            </a:pPr>
            <a:r>
              <a:rPr lang="en-US" sz="1400">
                <a:cs typeface="Arial"/>
              </a:rPr>
              <a:t>Address any feedback received from client stakeholders during close-out meeting​</a:t>
            </a:r>
            <a:endParaRPr lang="en-US" sz="1400">
              <a:ea typeface="Calibri"/>
              <a:cs typeface="Arial"/>
            </a:endParaRPr>
          </a:p>
          <a:p>
            <a:pPr marL="342900" indent="-342900">
              <a:lnSpc>
                <a:spcPct val="150000"/>
              </a:lnSpc>
              <a:buFont typeface="+mj-lt"/>
              <a:buAutoNum type="arabicPeriod" startAt="19"/>
            </a:pPr>
            <a:r>
              <a:rPr lang="en-US" sz="1400">
                <a:cs typeface="Arial"/>
              </a:rPr>
              <a:t>Conduct a call with client and vendor to discuss remediation plan​</a:t>
            </a:r>
            <a:endParaRPr lang="en-US" sz="1400">
              <a:ea typeface="Calibri"/>
              <a:cs typeface="Arial"/>
            </a:endParaRPr>
          </a:p>
          <a:p>
            <a:pPr marL="342900" indent="-342900">
              <a:lnSpc>
                <a:spcPct val="150000"/>
              </a:lnSpc>
              <a:buFont typeface="+mj-lt"/>
              <a:buAutoNum type="arabicPeriod" startAt="19"/>
            </a:pPr>
            <a:r>
              <a:rPr lang="en-US" sz="1400">
                <a:cs typeface="Arial"/>
              </a:rPr>
              <a:t>Coordinate with vendor for timeline closure of identified issues​</a:t>
            </a:r>
            <a:endParaRPr lang="en-US" sz="1400">
              <a:ea typeface="Calibri"/>
              <a:cs typeface="Arial"/>
            </a:endParaRPr>
          </a:p>
          <a:p>
            <a:pPr marL="342900" indent="-342900">
              <a:lnSpc>
                <a:spcPct val="150000"/>
              </a:lnSpc>
              <a:buFont typeface="+mj-lt"/>
              <a:buAutoNum type="arabicPeriod" startAt="19"/>
            </a:pPr>
            <a:r>
              <a:rPr lang="en-US" sz="1400">
                <a:cs typeface="Arial"/>
              </a:rPr>
              <a:t>Review evidences shared by vendor on identified issues​</a:t>
            </a:r>
            <a:endParaRPr lang="en-US" sz="1400">
              <a:ea typeface="Calibri"/>
              <a:cs typeface="Arial"/>
            </a:endParaRPr>
          </a:p>
          <a:p>
            <a:pPr marL="342900" indent="-342900">
              <a:lnSpc>
                <a:spcPct val="150000"/>
              </a:lnSpc>
              <a:buFont typeface="+mj-lt"/>
              <a:buAutoNum type="arabicPeriod" startAt="19"/>
            </a:pPr>
            <a:r>
              <a:rPr lang="en-US" sz="1400">
                <a:cs typeface="Arial"/>
              </a:rPr>
              <a:t>Prepare risk remediation report against identified issues​</a:t>
            </a:r>
            <a:endParaRPr lang="en-US" sz="1400">
              <a:ea typeface="Calibri"/>
              <a:cs typeface="Arial"/>
            </a:endParaRPr>
          </a:p>
          <a:p>
            <a:pPr marL="342900" indent="-342900">
              <a:lnSpc>
                <a:spcPct val="150000"/>
              </a:lnSpc>
              <a:buFont typeface="+mj-lt"/>
              <a:buAutoNum type="arabicPeriod" startAt="19"/>
            </a:pPr>
            <a:r>
              <a:rPr lang="en-US" sz="1400">
                <a:cs typeface="Arial"/>
              </a:rPr>
              <a:t>Overall program management, including program tracking, assessment tracking, issue tracking, weekly management touchpoints and reporting</a:t>
            </a:r>
          </a:p>
          <a:p>
            <a:pPr>
              <a:lnSpc>
                <a:spcPct val="150000"/>
              </a:lnSpc>
            </a:pPr>
            <a:endParaRPr lang="en-US" sz="1400">
              <a:ea typeface="Calibri" panose="020F0502020204030204"/>
              <a:cs typeface="Arial"/>
            </a:endParaRPr>
          </a:p>
        </p:txBody>
      </p:sp>
      <p:sp>
        <p:nvSpPr>
          <p:cNvPr id="6" name="TextBox 5">
            <a:extLst>
              <a:ext uri="{FF2B5EF4-FFF2-40B4-BE49-F238E27FC236}">
                <a16:creationId xmlns:a16="http://schemas.microsoft.com/office/drawing/2014/main" id="{C9831106-3E65-9F73-9006-F9981273DA49}"/>
              </a:ext>
            </a:extLst>
          </p:cNvPr>
          <p:cNvSpPr txBox="1"/>
          <p:nvPr/>
        </p:nvSpPr>
        <p:spPr>
          <a:xfrm>
            <a:off x="133698" y="6544180"/>
            <a:ext cx="4264362" cy="1384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900">
                <a:solidFill>
                  <a:schemeClr val="bg1"/>
                </a:solidFill>
                <a:ea typeface="Calibri"/>
                <a:cs typeface="Calibri"/>
              </a:rPr>
              <a:t>Copywrite @ 2024 Deloitte Development LLC. All rights reserved.</a:t>
            </a:r>
          </a:p>
        </p:txBody>
      </p:sp>
      <p:sp>
        <p:nvSpPr>
          <p:cNvPr id="5" name="Text Placeholder 3">
            <a:extLst>
              <a:ext uri="{FF2B5EF4-FFF2-40B4-BE49-F238E27FC236}">
                <a16:creationId xmlns:a16="http://schemas.microsoft.com/office/drawing/2014/main" id="{DBA556BA-4CA3-4E4F-E4BA-707F4A3263D1}"/>
              </a:ext>
            </a:extLst>
          </p:cNvPr>
          <p:cNvSpPr txBox="1">
            <a:spLocks/>
          </p:cNvSpPr>
          <p:nvPr/>
        </p:nvSpPr>
        <p:spPr>
          <a:xfrm>
            <a:off x="501650" y="651600"/>
            <a:ext cx="11188700" cy="590099"/>
          </a:xfrm>
          <a:prstGeom prst="rect">
            <a:avLst/>
          </a:prstGeom>
        </p:spPr>
        <p:txBody>
          <a:bodyPr lIns="91440" tIns="45720" rIns="91440" bIns="45720" anchor="t"/>
          <a:lst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b="1">
                <a:solidFill>
                  <a:schemeClr val="bg2">
                    <a:lumMod val="90000"/>
                  </a:schemeClr>
                </a:solidFill>
              </a:rPr>
              <a:t>Priority – Low</a:t>
            </a:r>
          </a:p>
          <a:p>
            <a:endParaRPr lang="en-US">
              <a:solidFill>
                <a:schemeClr val="bg1"/>
              </a:solidFill>
              <a:cs typeface="Calibri Light"/>
            </a:endParaRPr>
          </a:p>
        </p:txBody>
      </p:sp>
      <p:sp>
        <p:nvSpPr>
          <p:cNvPr id="7" name="TextBox 6">
            <a:extLst>
              <a:ext uri="{FF2B5EF4-FFF2-40B4-BE49-F238E27FC236}">
                <a16:creationId xmlns:a16="http://schemas.microsoft.com/office/drawing/2014/main" id="{174AE637-BC75-E2DF-0B7C-92F57080D6A0}"/>
              </a:ext>
            </a:extLst>
          </p:cNvPr>
          <p:cNvSpPr txBox="1"/>
          <p:nvPr/>
        </p:nvSpPr>
        <p:spPr>
          <a:xfrm>
            <a:off x="10603346" y="73891"/>
            <a:ext cx="1496290" cy="461665"/>
          </a:xfrm>
          <a:prstGeom prst="rect">
            <a:avLst/>
          </a:prstGeom>
          <a:noFill/>
          <a:ln>
            <a:solidFill>
              <a:schemeClr val="accent5">
                <a:lumMod val="20000"/>
                <a:lumOff val="80000"/>
              </a:schemeClr>
            </a:solidFill>
          </a:ln>
        </p:spPr>
        <p:txBody>
          <a:bodyPr wrap="square" rtlCol="0">
            <a:spAutoFit/>
          </a:bodyPr>
          <a:lstStyle/>
          <a:p>
            <a:pPr algn="ctr"/>
            <a:r>
              <a:rPr lang="en-US" sz="1600" b="1">
                <a:solidFill>
                  <a:srgbClr val="FF0000"/>
                </a:solidFill>
              </a:rPr>
              <a:t>Draft</a:t>
            </a:r>
          </a:p>
          <a:p>
            <a:pPr algn="ctr"/>
            <a:r>
              <a:rPr lang="en-US" sz="800">
                <a:solidFill>
                  <a:schemeClr val="accent6">
                    <a:lumMod val="20000"/>
                    <a:lumOff val="80000"/>
                  </a:schemeClr>
                </a:solidFill>
              </a:rPr>
              <a:t>For Discussion Purposes Only </a:t>
            </a:r>
          </a:p>
        </p:txBody>
      </p:sp>
    </p:spTree>
    <p:extLst>
      <p:ext uri="{BB962C8B-B14F-4D97-AF65-F5344CB8AC3E}">
        <p14:creationId xmlns:p14="http://schemas.microsoft.com/office/powerpoint/2010/main" val="3623368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9108-Presentation_16x9_Timesaver_PPT_Jan2022 (1).pptx" id="{6BF7DA49-D6F5-4F19-AAC6-7DC45F3A1CD9}" vid="{84C4D3F8-1E44-46A9-99C4-7045F60941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fef21ed-d214-43ee-a5fc-0a5b62ea5bea">
      <UserInfo>
        <DisplayName>Waters, Rachel Elizabeth</DisplayName>
        <AccountId>22</AccountId>
        <AccountType/>
      </UserInfo>
      <UserInfo>
        <DisplayName>SharingLinks.6feb6fe0-64c0-454f-a606-92f6c30d91f3.Flexible.0482016e-0312-4ce1-8d29-b55d3bce40df</DisplayName>
        <AccountId>27</AccountId>
        <AccountType/>
      </UserInfo>
      <UserInfo>
        <DisplayName>SharingLinks.93196033-5467-49c6-b860-5018f7cadb26.Flexible.9f43e29f-7a36-4068-ab22-911491febfc2</DisplayName>
        <AccountId>28</AccountId>
        <AccountType/>
      </UserInfo>
      <UserInfo>
        <DisplayName>SharingLinks.ddb3a306-b810-4e64-b193-fa7a68796fc0.Flexible.f8c38d5a-6a09-40da-ac17-bcb95bdff082</DisplayName>
        <AccountId>29</AccountId>
        <AccountType/>
      </UserInfo>
      <UserInfo>
        <DisplayName>SharingLinks.059f1bab-a255-4b59-882b-652873fb8e8d.Flexible.0525c0f1-adf3-434b-9ff7-ede9397ba3f8</DisplayName>
        <AccountId>30</AccountId>
        <AccountType/>
      </UserInfo>
      <UserInfo>
        <DisplayName>Chung, Jane</DisplayName>
        <AccountId>14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49746883991364E853EE6C54DA4B220" ma:contentTypeVersion="6" ma:contentTypeDescription="Create a new document." ma:contentTypeScope="" ma:versionID="1366dba2e3f6359c3f54e83a22bdb997">
  <xsd:schema xmlns:xsd="http://www.w3.org/2001/XMLSchema" xmlns:xs="http://www.w3.org/2001/XMLSchema" xmlns:p="http://schemas.microsoft.com/office/2006/metadata/properties" xmlns:ns2="e76b805a-d432-4fc5-a385-9e697b1ad9ff" xmlns:ns3="8fef21ed-d214-43ee-a5fc-0a5b62ea5bea" targetNamespace="http://schemas.microsoft.com/office/2006/metadata/properties" ma:root="true" ma:fieldsID="d6513433deb6273e47ecf3082e28f575" ns2:_="" ns3:_="">
    <xsd:import namespace="e76b805a-d432-4fc5-a385-9e697b1ad9ff"/>
    <xsd:import namespace="8fef21ed-d214-43ee-a5fc-0a5b62ea5be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6b805a-d432-4fc5-a385-9e697b1ad9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ef21ed-d214-43ee-a5fc-0a5b62ea5b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06C751-93B4-443C-8AEC-E16E76A02DCA}">
  <ds:schemaRefs>
    <ds:schemaRef ds:uri="59762758-f838-4674-a380-43d7bfbf109b"/>
    <ds:schemaRef ds:uri="830bebec-2c03-4a71-aedb-33ff80d516d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E35006B-F128-48E2-87DF-2E1965F9BF40}"/>
</file>

<file path=customXml/itemProps3.xml><?xml version="1.0" encoding="utf-8"?>
<ds:datastoreItem xmlns:ds="http://schemas.openxmlformats.org/officeDocument/2006/customXml" ds:itemID="{3AD38831-C39C-4E20-A3A7-B2E127EE70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4</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Deloitte Brand Theme</vt:lpstr>
      <vt:lpstr>TPRM GenAI 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TPRM GenAI Use Case Tracker</dc:title>
  <dc:creator>Glazier, Caroline</dc:creator>
  <cp:revision>1</cp:revision>
  <dcterms:created xsi:type="dcterms:W3CDTF">2024-06-20T19:20:10Z</dcterms:created>
  <dcterms:modified xsi:type="dcterms:W3CDTF">2024-06-27T22:16:29Z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2024-06-20T20:10:15Z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75c791f5-28e3-4f05-82c6-b741a8be672a</vt:lpwstr>
  </property>
  <property fmtid="{D5CDD505-2E9C-101B-9397-08002B2CF9AE}" pid="8" name="MSIP_Label_ea60d57e-af5b-4752-ac57-3e4f28ca11dc_ContentBits">
    <vt:lpwstr>0</vt:lpwstr>
  </property>
  <property fmtid="{D5CDD505-2E9C-101B-9397-08002B2CF9AE}" pid="9" name="ContentTypeId">
    <vt:lpwstr>0x010100A49746883991364E853EE6C54DA4B220</vt:lpwstr>
  </property>
</Properties>
</file>