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568"/>
  </p:normalViewPr>
  <p:slideViewPr>
    <p:cSldViewPr snapToGrid="0">
      <p:cViewPr varScale="1">
        <p:scale>
          <a:sx n="146" d="100"/>
          <a:sy n="146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c01bd5fce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c01bd5fce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c01bd5fce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c01bd5fce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c01bd5fce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c01bd5fce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c01bd5fce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c01bd5fce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c01bd5fc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c01bd5fc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c01bd5fc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c01bd5fc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c01bd5fce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ac01bd5fce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c01bd5fce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c01bd5fce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c01bd5fce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c01bd5fce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c01bd5fce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c01bd5fce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c01bd5fce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c01bd5fce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c01bd5fce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ac01bd5fce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c01bd5fce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c01bd5fce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c01bd5fce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c01bd5fce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c01bd5fce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c01bd5fce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c01bd5fce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c01bd5fce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c01bd5fc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c01bd5fc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c01bd5fce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c01bd5fce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c01bd5fce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c01bd5fce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c01bd5fce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c01bd5fce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c01bd5fce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c01bd5fce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c01bd5fce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c01bd5fce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990800" y="1575025"/>
            <a:ext cx="71094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AMAZON REVIEW ANALYSIS</a:t>
            </a:r>
            <a:endParaRPr b="1"/>
          </a:p>
        </p:txBody>
      </p:sp>
      <p:sp>
        <p:nvSpPr>
          <p:cNvPr id="86" name="Google Shape;86;p13"/>
          <p:cNvSpPr txBox="1"/>
          <p:nvPr/>
        </p:nvSpPr>
        <p:spPr>
          <a:xfrm>
            <a:off x="4820125" y="2864350"/>
            <a:ext cx="3618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by </a:t>
            </a:r>
            <a:endParaRPr sz="1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Priyanka Malla &amp; Ansuya Patel</a:t>
            </a:r>
            <a:endParaRPr sz="1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71475" y="417700"/>
            <a:ext cx="32457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Preprocessing</a:t>
            </a:r>
            <a:endParaRPr b="1"/>
          </a:p>
        </p:txBody>
      </p:sp>
      <p:sp>
        <p:nvSpPr>
          <p:cNvPr id="148" name="Google Shape;148;p22"/>
          <p:cNvSpPr txBox="1"/>
          <p:nvPr/>
        </p:nvSpPr>
        <p:spPr>
          <a:xfrm>
            <a:off x="246400" y="1347475"/>
            <a:ext cx="3370800" cy="24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702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50"/>
              <a:buFont typeface="Roboto"/>
              <a:buChar char="➢"/>
            </a:pPr>
            <a:r>
              <a:rPr lang="en" sz="1550" b="1" dirty="0">
                <a:solidFill>
                  <a:schemeClr val="accent3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Sometimes people leave ratings without reviews. So it is better to ignore empty reviews.</a:t>
            </a:r>
            <a:endParaRPr sz="1550" b="1" dirty="0">
              <a:solidFill>
                <a:schemeClr val="accent3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50"/>
              <a:buFont typeface="Roboto"/>
              <a:buChar char="➢"/>
            </a:pPr>
            <a:r>
              <a:rPr lang="en" sz="1550" b="1" dirty="0">
                <a:solidFill>
                  <a:schemeClr val="accent3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Get the ratings column.</a:t>
            </a:r>
            <a:endParaRPr sz="1550" b="1" dirty="0">
              <a:solidFill>
                <a:schemeClr val="accent3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33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50"/>
              <a:buFont typeface="Roboto"/>
              <a:buChar char="➢"/>
            </a:pPr>
            <a:r>
              <a:rPr lang="en" sz="1550" b="1" dirty="0">
                <a:solidFill>
                  <a:schemeClr val="accent3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Get the reviews column, and clean the reviews.</a:t>
            </a:r>
            <a:endParaRPr sz="1650" b="1" dirty="0">
              <a:solidFill>
                <a:schemeClr val="accent3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t="60282"/>
          <a:stretch/>
        </p:blipFill>
        <p:spPr>
          <a:xfrm>
            <a:off x="3876975" y="1230721"/>
            <a:ext cx="4935200" cy="251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 Building</a:t>
            </a:r>
            <a:endParaRPr b="1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709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</a:rPr>
              <a:t>We used two models in particular to analyse the dataset to predict the </a:t>
            </a:r>
            <a:r>
              <a:rPr lang="en" b="1">
                <a:solidFill>
                  <a:schemeClr val="accent3"/>
                </a:solidFill>
                <a:highlight>
                  <a:schemeClr val="lt1"/>
                </a:highlight>
              </a:rPr>
              <a:t>star rating of an Amazon review that is given in form of comment or text.</a:t>
            </a:r>
            <a:endParaRPr b="1">
              <a:solidFill>
                <a:schemeClr val="accent3"/>
              </a:solidFill>
              <a:highlight>
                <a:schemeClr val="lt1"/>
              </a:highlight>
            </a:endParaRPr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➢"/>
            </a:pPr>
            <a:r>
              <a:rPr lang="en" b="1">
                <a:solidFill>
                  <a:schemeClr val="accent3"/>
                </a:solidFill>
                <a:highlight>
                  <a:schemeClr val="lt1"/>
                </a:highlight>
              </a:rPr>
              <a:t>Logistic Regression</a:t>
            </a:r>
            <a:endParaRPr b="1">
              <a:solidFill>
                <a:schemeClr val="accent3"/>
              </a:solidFill>
              <a:highlight>
                <a:schemeClr val="lt1"/>
              </a:highlight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➢"/>
            </a:pPr>
            <a:r>
              <a:rPr lang="en" b="1">
                <a:solidFill>
                  <a:schemeClr val="accent3"/>
                </a:solidFill>
                <a:highlight>
                  <a:schemeClr val="lt1"/>
                </a:highlight>
              </a:rPr>
              <a:t>Multinomial Naive bayes</a:t>
            </a:r>
            <a:endParaRPr b="1">
              <a:solidFill>
                <a:schemeClr val="accent3"/>
              </a:solidFill>
              <a:highlight>
                <a:schemeClr val="lt1"/>
              </a:highlight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900" y="787700"/>
            <a:ext cx="3448251" cy="33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Logistic Regression</a:t>
            </a:r>
            <a:endParaRPr b="1"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311700" y="1197300"/>
            <a:ext cx="7362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50"/>
              <a:buChar char="➢"/>
            </a:pPr>
            <a:r>
              <a:rPr lang="en" sz="1650" b="1">
                <a:solidFill>
                  <a:schemeClr val="accent3"/>
                </a:solidFill>
                <a:highlight>
                  <a:srgbClr val="FFFFFF"/>
                </a:highlight>
              </a:rPr>
              <a:t>Logistic regression is the appropriate regression analysis to conduct when the dependent variable is binary.  </a:t>
            </a:r>
            <a:endParaRPr sz="1650" b="1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50"/>
              <a:buChar char="➢"/>
            </a:pPr>
            <a:r>
              <a:rPr lang="en" sz="1650" b="1">
                <a:solidFill>
                  <a:schemeClr val="accent3"/>
                </a:solidFill>
                <a:highlight>
                  <a:srgbClr val="FFFFFF"/>
                </a:highlight>
              </a:rPr>
              <a:t>Like all regression analyses, the logistic regression is a predictive analysis.  </a:t>
            </a:r>
            <a:endParaRPr sz="1650" b="1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50"/>
              <a:buChar char="➢"/>
            </a:pPr>
            <a:r>
              <a:rPr lang="en" sz="1650" b="1">
                <a:solidFill>
                  <a:schemeClr val="accent3"/>
                </a:solidFill>
                <a:highlight>
                  <a:srgbClr val="FFFFFF"/>
                </a:highlight>
              </a:rPr>
              <a:t>Logistic regression is used to describe data and to explain the relationship between one dependent binary variable and one or more nominal, ordinal, interval or ratio-level independent variables.</a:t>
            </a:r>
            <a:endParaRPr sz="1650" b="1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50"/>
              <a:buChar char="➢"/>
            </a:pPr>
            <a:r>
              <a:rPr lang="en" sz="1650" b="1">
                <a:solidFill>
                  <a:schemeClr val="accent3"/>
                </a:solidFill>
                <a:highlight>
                  <a:srgbClr val="FFFFFF"/>
                </a:highlight>
              </a:rPr>
              <a:t>Sometimes logistic regressions are difficult to interpret; the Intellectus Statistics tool easily allows you to conduct the analysis, then in plain English interprets the output.</a:t>
            </a:r>
            <a:endParaRPr sz="1650" b="1">
              <a:solidFill>
                <a:schemeClr val="accent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 of logistic regression before refining data</a:t>
            </a:r>
            <a:endParaRPr b="1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6275"/>
            <a:ext cx="8392975" cy="373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Multinomial NB classification</a:t>
            </a:r>
            <a:endParaRPr b="1"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➢"/>
            </a:pPr>
            <a:r>
              <a:rPr lang="en" b="1">
                <a:solidFill>
                  <a:schemeClr val="accent3"/>
                </a:solidFill>
                <a:highlight>
                  <a:srgbClr val="FFFFFF"/>
                </a:highlight>
              </a:rPr>
              <a:t>Multinomial Naive Bayes classification algorithm tends to be a baseline solution for sentiment analysis task. </a:t>
            </a:r>
            <a:endParaRPr b="1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➢"/>
            </a:pPr>
            <a:r>
              <a:rPr lang="en" b="1">
                <a:solidFill>
                  <a:schemeClr val="accent3"/>
                </a:solidFill>
                <a:highlight>
                  <a:srgbClr val="FFFFFF"/>
                </a:highlight>
              </a:rPr>
              <a:t>The basic idea of Naive Bayes technique is to find the probabilities of classes assigned to texts by using the joint probabilities of words and classes.</a:t>
            </a:r>
            <a:endParaRPr sz="2100"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Result of MultinomialNB before refining data</a:t>
            </a:r>
            <a:endParaRPr b="1" dirty="0"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50" y="1017800"/>
            <a:ext cx="7785224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Refining the data set</a:t>
            </a:r>
            <a:endParaRPr b="1"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00" y="1017800"/>
            <a:ext cx="8239652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507025" y="1495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 after refining the data</a:t>
            </a:r>
            <a:endParaRPr b="1"/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900" y="757375"/>
            <a:ext cx="6160801" cy="41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" sz="2300" b="1" dirty="0">
                <a:highlight>
                  <a:srgbClr val="FFFFFF"/>
                </a:highlight>
              </a:rPr>
              <a:t>Steps to determine performance on a set of example reviews</a:t>
            </a:r>
            <a:endParaRPr sz="3800" b="1"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257375" y="1347600"/>
            <a:ext cx="3890100" cy="32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50"/>
              <a:buChar char="➢"/>
            </a:pPr>
            <a:r>
              <a:rPr lang="en" sz="1350" b="1" dirty="0">
                <a:solidFill>
                  <a:schemeClr val="accent3"/>
                </a:solidFill>
                <a:highlight>
                  <a:srgbClr val="FFFFFE"/>
                </a:highlight>
              </a:rPr>
              <a:t>Create features on the example reviews.</a:t>
            </a:r>
            <a:endParaRPr sz="1350" b="1" dirty="0">
              <a:solidFill>
                <a:schemeClr val="accent3"/>
              </a:solidFill>
              <a:highlight>
                <a:srgbClr val="FFFFFE"/>
              </a:highlight>
            </a:endParaRPr>
          </a:p>
          <a:p>
            <a:pPr marL="457200" lvl="0" indent="-31432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50"/>
              <a:buChar char="➢"/>
            </a:pPr>
            <a:r>
              <a:rPr lang="en" sz="1350" b="1" dirty="0">
                <a:solidFill>
                  <a:schemeClr val="accent3"/>
                </a:solidFill>
                <a:highlight>
                  <a:srgbClr val="FFFFFE"/>
                </a:highlight>
              </a:rPr>
              <a:t>Predict the reviews with each model.</a:t>
            </a:r>
            <a:endParaRPr sz="1350" b="1" dirty="0">
              <a:solidFill>
                <a:schemeClr val="accent3"/>
              </a:solidFill>
              <a:highlight>
                <a:srgbClr val="FFFFFE"/>
              </a:highlight>
            </a:endParaRPr>
          </a:p>
          <a:p>
            <a:pPr marL="457200" lvl="0" indent="-31432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50"/>
              <a:buChar char="➢"/>
            </a:pPr>
            <a:r>
              <a:rPr lang="en" sz="1350" b="1" dirty="0">
                <a:solidFill>
                  <a:schemeClr val="accent3"/>
                </a:solidFill>
                <a:highlight>
                  <a:srgbClr val="FFFFFE"/>
                </a:highlight>
              </a:rPr>
              <a:t>We don't need to print the whole review out;</a:t>
            </a:r>
            <a:endParaRPr sz="1350" b="1" dirty="0">
              <a:solidFill>
                <a:schemeClr val="accent3"/>
              </a:solidFill>
              <a:highlight>
                <a:srgbClr val="FFFFFE"/>
              </a:highlight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 dirty="0">
                <a:solidFill>
                  <a:schemeClr val="accent3"/>
                </a:solidFill>
                <a:highlight>
                  <a:srgbClr val="FFFFFE"/>
                </a:highlight>
              </a:rPr>
              <a:t>just enough to compare to the first table.</a:t>
            </a:r>
            <a:endParaRPr sz="1350" b="1" dirty="0">
              <a:solidFill>
                <a:schemeClr val="accent3"/>
              </a:solidFill>
              <a:highlight>
                <a:srgbClr val="FFFFFE"/>
              </a:highlight>
            </a:endParaRPr>
          </a:p>
          <a:p>
            <a:pPr marL="457200" lvl="0" indent="-31432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50"/>
              <a:buChar char="➢"/>
            </a:pPr>
            <a:r>
              <a:rPr lang="en" sz="1350" b="1" dirty="0">
                <a:solidFill>
                  <a:schemeClr val="accent3"/>
                </a:solidFill>
                <a:highlight>
                  <a:srgbClr val="FFFFFE"/>
                </a:highlight>
              </a:rPr>
              <a:t>Create a table of reviews.</a:t>
            </a:r>
            <a:endParaRPr sz="1350" b="1" dirty="0">
              <a:solidFill>
                <a:schemeClr val="accent3"/>
              </a:solidFill>
              <a:highlight>
                <a:srgbClr val="FFFFFE"/>
              </a:highlight>
            </a:endParaRPr>
          </a:p>
          <a:p>
            <a:pPr marL="457200" lvl="0" indent="-31432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50"/>
              <a:buChar char="➢"/>
            </a:pPr>
            <a:r>
              <a:rPr lang="en" sz="1350" b="1" dirty="0">
                <a:solidFill>
                  <a:schemeClr val="accent3"/>
                </a:solidFill>
                <a:highlight>
                  <a:srgbClr val="FFFFFE"/>
                </a:highlight>
              </a:rPr>
              <a:t>Reorder columns.</a:t>
            </a:r>
            <a:endParaRPr sz="1350" b="1" dirty="0">
              <a:solidFill>
                <a:schemeClr val="accent3"/>
              </a:solidFill>
              <a:highlight>
                <a:srgbClr val="FFFFFE"/>
              </a:highlight>
            </a:endParaRPr>
          </a:p>
          <a:p>
            <a:pPr marL="457200" lvl="0" indent="-31432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50"/>
              <a:buChar char="➢"/>
            </a:pPr>
            <a:r>
              <a:rPr lang="en" sz="1350" b="1" dirty="0">
                <a:solidFill>
                  <a:schemeClr val="accent3"/>
                </a:solidFill>
                <a:highlight>
                  <a:srgbClr val="FFFFFE"/>
                </a:highlight>
              </a:rPr>
              <a:t>Print reviews in a markdown table.</a:t>
            </a:r>
            <a:endParaRPr sz="1350" b="1" dirty="0">
              <a:solidFill>
                <a:schemeClr val="accent3"/>
              </a:solidFill>
              <a:highlight>
                <a:srgbClr val="FFFFF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dirty="0"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100" y="1501550"/>
            <a:ext cx="5014199" cy="200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361600" y="2853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CONTENTS</a:t>
            </a:r>
            <a:endParaRPr b="1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361600" y="1202505"/>
            <a:ext cx="8222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b="1"/>
              <a:t>Problem Description                                                               </a:t>
            </a:r>
            <a:endParaRPr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b="1"/>
              <a:t>Data Description</a:t>
            </a:r>
            <a:endParaRPr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b="1"/>
              <a:t>Dataset Description</a:t>
            </a:r>
            <a:endParaRPr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b="1"/>
              <a:t>Data Exploration</a:t>
            </a:r>
            <a:endParaRPr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b="1"/>
              <a:t>Data Preprocessing</a:t>
            </a:r>
            <a:endParaRPr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b="1"/>
              <a:t>Model Building</a:t>
            </a:r>
            <a:endParaRPr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b="1"/>
              <a:t>Model Performance</a:t>
            </a:r>
            <a:endParaRPr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b="1"/>
              <a:t>Conclusion</a:t>
            </a:r>
            <a:endParaRPr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b="1"/>
              <a:t>Improvements</a:t>
            </a:r>
            <a:endParaRPr b="1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375" y="1797028"/>
            <a:ext cx="2334100" cy="1312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Confusion Matrix</a:t>
            </a:r>
            <a:endParaRPr b="1"/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r="41954"/>
          <a:stretch/>
        </p:blipFill>
        <p:spPr>
          <a:xfrm>
            <a:off x="311700" y="1188700"/>
            <a:ext cx="4315598" cy="361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950" y="1107300"/>
            <a:ext cx="4315598" cy="3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b="1" dirty="0"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chemeClr val="accent3"/>
                </a:solidFill>
                <a:highlight>
                  <a:srgbClr val="FFFFFF"/>
                </a:highlight>
              </a:rPr>
              <a:t>The final MultinomialNB has a F1-Score of 0.8392, this is much better than the benchmark model which has a score of 0.7534. </a:t>
            </a:r>
            <a:endParaRPr sz="1400" b="1" i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➢"/>
            </a:pPr>
            <a:r>
              <a:rPr lang="en" sz="1400" b="1" dirty="0">
                <a:solidFill>
                  <a:schemeClr val="accent3"/>
                </a:solidFill>
                <a:highlight>
                  <a:srgbClr val="FFFFFF"/>
                </a:highlight>
              </a:rPr>
              <a:t>We can see that the classifiers have a hard time differentiating between 4 and 5 star reviews and 2 and 1 star reviews.</a:t>
            </a:r>
            <a:endParaRPr sz="1400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➢"/>
            </a:pPr>
            <a:r>
              <a:rPr lang="en" sz="1400" b="1" dirty="0">
                <a:solidFill>
                  <a:schemeClr val="accent3"/>
                </a:solidFill>
                <a:highlight>
                  <a:srgbClr val="FFFFFF"/>
                </a:highlight>
              </a:rPr>
              <a:t>One of the reviews has Spanish words, so it’s not surprising that that both the classifier got that predictions wrong.</a:t>
            </a:r>
            <a:endParaRPr sz="1400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➢"/>
            </a:pPr>
            <a:r>
              <a:rPr lang="en" sz="1400" b="1" dirty="0">
                <a:solidFill>
                  <a:schemeClr val="accent3"/>
                </a:solidFill>
                <a:highlight>
                  <a:srgbClr val="FFFFFF"/>
                </a:highlight>
              </a:rPr>
              <a:t>The final model does a good job of finding the general sentiment of a review. </a:t>
            </a:r>
            <a:endParaRPr sz="1400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➢"/>
            </a:pPr>
            <a:r>
              <a:rPr lang="en" sz="1400" b="1" dirty="0">
                <a:solidFill>
                  <a:schemeClr val="accent3"/>
                </a:solidFill>
                <a:highlight>
                  <a:srgbClr val="FFFFFF"/>
                </a:highlight>
              </a:rPr>
              <a:t>To determine if a review is positive or negative, then this model is probably good enough. </a:t>
            </a:r>
            <a:endParaRPr sz="1400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➢"/>
            </a:pPr>
            <a:r>
              <a:rPr lang="en" sz="1400" b="1" dirty="0">
                <a:solidFill>
                  <a:schemeClr val="accent3"/>
                </a:solidFill>
                <a:highlight>
                  <a:srgbClr val="FFFFFF"/>
                </a:highlight>
              </a:rPr>
              <a:t>To determine a model that can differentiate between similar star ratings (like 3-star and 4-star reviews), then more work needs to be done.</a:t>
            </a:r>
            <a:endParaRPr sz="1400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Improvements</a:t>
            </a:r>
            <a:endParaRPr b="1"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311700" y="913297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➢"/>
            </a:pPr>
            <a:r>
              <a:rPr lang="en" sz="1600" b="1" dirty="0">
                <a:solidFill>
                  <a:schemeClr val="accent3"/>
                </a:solidFill>
                <a:highlight>
                  <a:srgbClr val="FFFFFF"/>
                </a:highlight>
              </a:rPr>
              <a:t>All two models have low recall on reviews with star ratings between 2 and 4. </a:t>
            </a:r>
            <a:endParaRPr sz="1600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➢"/>
            </a:pPr>
            <a:r>
              <a:rPr lang="en" sz="1600" b="1" dirty="0">
                <a:solidFill>
                  <a:schemeClr val="accent3"/>
                </a:solidFill>
                <a:highlight>
                  <a:srgbClr val="FFFFFF"/>
                </a:highlight>
              </a:rPr>
              <a:t>Even for a human, it’s difficult to differentiate between these reviews. </a:t>
            </a:r>
            <a:endParaRPr sz="1600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➢"/>
            </a:pPr>
            <a:r>
              <a:rPr lang="en" sz="1600" b="1" dirty="0">
                <a:solidFill>
                  <a:schemeClr val="accent3"/>
                </a:solidFill>
                <a:highlight>
                  <a:srgbClr val="FFFFFF"/>
                </a:highlight>
              </a:rPr>
              <a:t>The difference between a 3-star and 4-star review is very subtle. </a:t>
            </a:r>
            <a:endParaRPr sz="1600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➢"/>
            </a:pPr>
            <a:r>
              <a:rPr lang="en" sz="1600" b="1" dirty="0">
                <a:solidFill>
                  <a:schemeClr val="accent3"/>
                </a:solidFill>
                <a:highlight>
                  <a:srgbClr val="FFFFFF"/>
                </a:highlight>
              </a:rPr>
              <a:t>A good place to look for improvements are ways to improve recall for these mid-star reviews.</a:t>
            </a:r>
            <a:endParaRPr sz="1600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➢"/>
            </a:pPr>
            <a:r>
              <a:rPr lang="en" sz="1600" b="1" dirty="0">
                <a:solidFill>
                  <a:schemeClr val="accent3"/>
                </a:solidFill>
                <a:highlight>
                  <a:srgbClr val="FFFFFF"/>
                </a:highlight>
              </a:rPr>
              <a:t>A solution not explored in this report is a neural network. </a:t>
            </a:r>
            <a:endParaRPr sz="1600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➢"/>
            </a:pPr>
            <a:r>
              <a:rPr lang="en" sz="1600" b="1" dirty="0">
                <a:solidFill>
                  <a:schemeClr val="accent3"/>
                </a:solidFill>
                <a:highlight>
                  <a:srgbClr val="FFFFFF"/>
                </a:highlight>
              </a:rPr>
              <a:t>Many people have found success using neural networks for text classification problems. </a:t>
            </a:r>
            <a:endParaRPr sz="1600" b="1" dirty="0">
              <a:solidFill>
                <a:schemeClr val="accent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2010200" y="1696800"/>
            <a:ext cx="47529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50"/>
              <a:t>Questions??</a:t>
            </a:r>
            <a:r>
              <a:rPr lang="en" sz="4580"/>
              <a:t> </a:t>
            </a:r>
            <a:endParaRPr sz="45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80"/>
              <a:t>Thankyou!!</a:t>
            </a:r>
            <a:endParaRPr sz="45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263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Description</a:t>
            </a:r>
            <a:endParaRPr b="1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86425" y="902250"/>
            <a:ext cx="7545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Is it possible to predict the star rating of an Amazon review given the text of that review? We want to try to answer that question using a collection of 400,000 Amazon reviews of unlocked mobile phones as my dataset.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775" y="2041913"/>
            <a:ext cx="4908176" cy="24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50500" y="717975"/>
            <a:ext cx="34842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Description</a:t>
            </a:r>
            <a:endParaRPr b="1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l="2633" r="8698" b="3688"/>
          <a:stretch/>
        </p:blipFill>
        <p:spPr>
          <a:xfrm>
            <a:off x="4842900" y="878550"/>
            <a:ext cx="3270050" cy="28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546525" y="1536625"/>
            <a:ext cx="4371900" cy="1693200"/>
          </a:xfrm>
          <a:prstGeom prst="rect">
            <a:avLst/>
          </a:prstGeom>
          <a:noFill/>
          <a:ln>
            <a:noFill/>
          </a:ln>
          <a:effectLst>
            <a:outerShdw blurRad="685800" dist="952500" dir="14640000" algn="bl" rotWithShape="0">
              <a:schemeClr val="accent6">
                <a:alpha val="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We have almost 400000 items in the dataset that we used to perform data analysis.</a:t>
            </a:r>
            <a:endParaRPr b="1" dirty="0">
              <a:solidFill>
                <a:schemeClr val="accent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Here is the data description of the dataset that we used.</a:t>
            </a:r>
            <a:endParaRPr b="1" dirty="0">
              <a:solidFill>
                <a:schemeClr val="accent3"/>
              </a:solidFill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273850" y="1132950"/>
            <a:ext cx="3660825" cy="238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Metric                                 Description_________  </a:t>
            </a:r>
            <a:endParaRPr sz="1100" b="1" u="sng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Product Name	         Name of The Product</a:t>
            </a:r>
            <a:endParaRPr sz="11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Brand Name	         Manufacturer of the Product</a:t>
            </a:r>
            <a:endParaRPr sz="11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Price	         Price of the Product</a:t>
            </a:r>
            <a:endParaRPr sz="11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Rating	         Rating Given for the product</a:t>
            </a:r>
            <a:endParaRPr sz="11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Reviews	         Review left by the Customer</a:t>
            </a:r>
            <a:endParaRPr sz="11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Review Votes	         Number of People who found </a:t>
            </a:r>
            <a:endParaRPr sz="11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Review Helpful</a:t>
            </a:r>
            <a:endParaRPr sz="11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650" y="1101375"/>
            <a:ext cx="4951163" cy="286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389875" y="359250"/>
            <a:ext cx="354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Description</a:t>
            </a:r>
            <a:endParaRPr sz="2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Exploration</a:t>
            </a:r>
            <a:endParaRPr b="1"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0225" y="356100"/>
            <a:ext cx="5324501" cy="40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11700" y="1278175"/>
            <a:ext cx="2868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This is a Histogram graph, which plots pictographic representation of number of reviews of each rating.</a:t>
            </a:r>
            <a:endParaRPr sz="1800" b="1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Exploration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1247375"/>
            <a:ext cx="2922300" cy="27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accent3"/>
                </a:solidFill>
              </a:rPr>
              <a:t>Here is the plot for the pie chart, that represents the distribution of the ratings in the </a:t>
            </a:r>
            <a:r>
              <a:rPr lang="en" b="1" dirty="0" err="1">
                <a:solidFill>
                  <a:schemeClr val="accent3"/>
                </a:solidFill>
              </a:rPr>
              <a:t>reivews</a:t>
            </a:r>
            <a:endParaRPr b="1" dirty="0">
              <a:solidFill>
                <a:schemeClr val="accent3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699" y="396538"/>
            <a:ext cx="4585950" cy="43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Exploration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322275"/>
            <a:ext cx="3014700" cy="20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accent3"/>
                </a:solidFill>
              </a:rPr>
              <a:t>Here is another histogram graph, that determines the plot of length of the review in each comments in all the reviews.</a:t>
            </a:r>
            <a:endParaRPr b="1" dirty="0">
              <a:solidFill>
                <a:schemeClr val="accent3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475" y="410000"/>
            <a:ext cx="5255126" cy="410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32457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Preprocessing</a:t>
            </a:r>
            <a:endParaRPr b="1" dirty="0"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38687"/>
          <a:stretch/>
        </p:blipFill>
        <p:spPr>
          <a:xfrm>
            <a:off x="4057925" y="1111625"/>
            <a:ext cx="4966701" cy="26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84675" y="1347475"/>
            <a:ext cx="3819300" cy="2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06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50"/>
              <a:buFont typeface="Roboto"/>
              <a:buChar char="➢"/>
            </a:pPr>
            <a:r>
              <a:rPr lang="en" sz="1450" b="1" dirty="0">
                <a:solidFill>
                  <a:schemeClr val="accent3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Turn warnings off because words like “</a:t>
            </a:r>
            <a:r>
              <a:rPr lang="en" sz="1450" b="1" dirty="0" err="1">
                <a:solidFill>
                  <a:schemeClr val="accent3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besst</a:t>
            </a:r>
            <a:r>
              <a:rPr lang="en" sz="1450" b="1" dirty="0">
                <a:solidFill>
                  <a:schemeClr val="accent3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” give some we don't care about.</a:t>
            </a:r>
            <a:endParaRPr sz="1450" b="1" dirty="0">
              <a:solidFill>
                <a:schemeClr val="accent3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06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50"/>
              <a:buFont typeface="Roboto"/>
              <a:buChar char="➢"/>
            </a:pPr>
            <a:r>
              <a:rPr lang="en" sz="1450" b="1" dirty="0">
                <a:solidFill>
                  <a:schemeClr val="accent3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Remove xml formatting.</a:t>
            </a:r>
          </a:p>
          <a:p>
            <a:pPr marL="457200" lvl="0" indent="-3206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50"/>
              <a:buFont typeface="Roboto"/>
              <a:buChar char="➢"/>
            </a:pPr>
            <a:r>
              <a:rPr lang="en" sz="1450" b="1" dirty="0">
                <a:solidFill>
                  <a:schemeClr val="accent3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Remove all characters not in the English alphabet.</a:t>
            </a:r>
            <a:endParaRPr sz="1450" b="1" dirty="0">
              <a:solidFill>
                <a:schemeClr val="accent3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06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50"/>
              <a:buFont typeface="Roboto"/>
              <a:buChar char="➢"/>
            </a:pPr>
            <a:r>
              <a:rPr lang="en" sz="1450" b="1" dirty="0">
                <a:solidFill>
                  <a:schemeClr val="accent3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Set all characters to lowercase.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769</Words>
  <Application>Microsoft Macintosh PowerPoint</Application>
  <PresentationFormat>On-screen Show (16:9)</PresentationFormat>
  <Paragraphs>91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Roboto</vt:lpstr>
      <vt:lpstr>Arial</vt:lpstr>
      <vt:lpstr>Geometric</vt:lpstr>
      <vt:lpstr>AMAZON REVIEW ANALYSIS</vt:lpstr>
      <vt:lpstr>CONTENTS</vt:lpstr>
      <vt:lpstr>Problem Description</vt:lpstr>
      <vt:lpstr>Data Description</vt:lpstr>
      <vt:lpstr>PowerPoint Presentation</vt:lpstr>
      <vt:lpstr>Data Exploration</vt:lpstr>
      <vt:lpstr>Data Exploration </vt:lpstr>
      <vt:lpstr>Data Exploration </vt:lpstr>
      <vt:lpstr>Data Preprocessing</vt:lpstr>
      <vt:lpstr>Data Preprocessing</vt:lpstr>
      <vt:lpstr>Model Building</vt:lpstr>
      <vt:lpstr>Logistic Regression</vt:lpstr>
      <vt:lpstr>Result of logistic regression before refining data</vt:lpstr>
      <vt:lpstr>Multinomial NB classification</vt:lpstr>
      <vt:lpstr>Result of MultinomialNB before refining data</vt:lpstr>
      <vt:lpstr>Model Performance</vt:lpstr>
      <vt:lpstr>Refining the data set</vt:lpstr>
      <vt:lpstr>Result after refining the data</vt:lpstr>
      <vt:lpstr>Steps to determine performance on a set of example reviews</vt:lpstr>
      <vt:lpstr>Confusion Matrix</vt:lpstr>
      <vt:lpstr>Conclusion</vt:lpstr>
      <vt:lpstr>Improvements</vt:lpstr>
      <vt:lpstr>Questions??  Thankyou!!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ANALYSIS</dc:title>
  <cp:lastModifiedBy>Priyanka Malla</cp:lastModifiedBy>
  <cp:revision>7</cp:revision>
  <dcterms:modified xsi:type="dcterms:W3CDTF">2022-12-08T04:55:22Z</dcterms:modified>
</cp:coreProperties>
</file>