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C0A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12F1-2340-4255-B421-6E7DBFFDBE6E}" type="datetimeFigureOut">
              <a:rPr lang="es-CL" smtClean="0"/>
              <a:t>01-09-2017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491B-7DEA-49E5-A5C7-E5089D94D0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404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12F1-2340-4255-B421-6E7DBFFDBE6E}" type="datetimeFigureOut">
              <a:rPr lang="es-CL" smtClean="0"/>
              <a:t>01-09-2017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491B-7DEA-49E5-A5C7-E5089D94D0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20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12F1-2340-4255-B421-6E7DBFFDBE6E}" type="datetimeFigureOut">
              <a:rPr lang="es-CL" smtClean="0"/>
              <a:t>01-09-2017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491B-7DEA-49E5-A5C7-E5089D94D0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807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12F1-2340-4255-B421-6E7DBFFDBE6E}" type="datetimeFigureOut">
              <a:rPr lang="es-CL" smtClean="0"/>
              <a:t>01-09-2017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491B-7DEA-49E5-A5C7-E5089D94D0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692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12F1-2340-4255-B421-6E7DBFFDBE6E}" type="datetimeFigureOut">
              <a:rPr lang="es-CL" smtClean="0"/>
              <a:t>01-09-2017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491B-7DEA-49E5-A5C7-E5089D94D0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744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12F1-2340-4255-B421-6E7DBFFDBE6E}" type="datetimeFigureOut">
              <a:rPr lang="es-CL" smtClean="0"/>
              <a:t>01-09-2017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491B-7DEA-49E5-A5C7-E5089D94D0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42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12F1-2340-4255-B421-6E7DBFFDBE6E}" type="datetimeFigureOut">
              <a:rPr lang="es-CL" smtClean="0"/>
              <a:t>01-09-2017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491B-7DEA-49E5-A5C7-E5089D94D0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081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12F1-2340-4255-B421-6E7DBFFDBE6E}" type="datetimeFigureOut">
              <a:rPr lang="es-CL" smtClean="0"/>
              <a:t>01-09-2017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491B-7DEA-49E5-A5C7-E5089D94D0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64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12F1-2340-4255-B421-6E7DBFFDBE6E}" type="datetimeFigureOut">
              <a:rPr lang="es-CL" smtClean="0"/>
              <a:t>01-09-2017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491B-7DEA-49E5-A5C7-E5089D94D0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274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12F1-2340-4255-B421-6E7DBFFDBE6E}" type="datetimeFigureOut">
              <a:rPr lang="es-CL" smtClean="0"/>
              <a:t>01-09-2017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491B-7DEA-49E5-A5C7-E5089D94D0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6312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12F1-2340-4255-B421-6E7DBFFDBE6E}" type="datetimeFigureOut">
              <a:rPr lang="es-CL" smtClean="0"/>
              <a:t>01-09-2017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491B-7DEA-49E5-A5C7-E5089D94D0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907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B12F1-2340-4255-B421-6E7DBFFDBE6E}" type="datetimeFigureOut">
              <a:rPr lang="es-CL" smtClean="0"/>
              <a:t>01-09-2017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0491B-7DEA-49E5-A5C7-E5089D94D0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118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di.usach.cl/" TargetMode="External"/><Relationship Id="rId2" Type="http://schemas.openxmlformats.org/officeDocument/2006/relationships/hyperlink" Target="mailto:Cristobal.moreno.m@usach.c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876" y="413282"/>
            <a:ext cx="5375746" cy="64591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2749967"/>
            <a:ext cx="3127420" cy="15637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252" y="2863576"/>
            <a:ext cx="2703443" cy="13364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ángulo 9"/>
          <p:cNvSpPr/>
          <p:nvPr/>
        </p:nvSpPr>
        <p:spPr>
          <a:xfrm>
            <a:off x="0" y="0"/>
            <a:ext cx="12192000" cy="3988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12"/>
          <p:cNvSpPr/>
          <p:nvPr/>
        </p:nvSpPr>
        <p:spPr>
          <a:xfrm>
            <a:off x="0" y="6460372"/>
            <a:ext cx="12192000" cy="3988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986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152526" y="1454647"/>
            <a:ext cx="962977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6000" dirty="0">
                <a:solidFill>
                  <a:srgbClr val="E46C0A"/>
                </a:solidFill>
                <a:latin typeface="Entypo" pitchFamily="-65" charset="0"/>
                <a:ea typeface="Entypo" pitchFamily="-65" charset="0"/>
                <a:cs typeface="Entypo" pitchFamily="-65" charset="0"/>
                <a:sym typeface="Entypo" pitchFamily="-65" charset="0"/>
              </a:rPr>
              <a:t>🌄</a:t>
            </a:r>
            <a:endParaRPr lang="es-CL" sz="6000" b="1" dirty="0" smtClean="0">
              <a:solidFill>
                <a:srgbClr val="E46C0A"/>
              </a:solidFill>
              <a:latin typeface="Roboto" pitchFamily="2" charset="0"/>
              <a:ea typeface="Roboto" pitchFamily="2" charset="0"/>
            </a:endParaRPr>
          </a:p>
          <a:p>
            <a:pPr algn="ctr" fontAlgn="base"/>
            <a:r>
              <a:rPr lang="es-CL" sz="2400" b="1" dirty="0" smtClean="0">
                <a:solidFill>
                  <a:srgbClr val="E46C0A"/>
                </a:solidFill>
                <a:latin typeface="Roboto" pitchFamily="2" charset="0"/>
                <a:ea typeface="Roboto" pitchFamily="2" charset="0"/>
              </a:rPr>
              <a:t>VISIÓN</a:t>
            </a:r>
            <a:endParaRPr lang="es-CL" sz="2400" b="1" dirty="0">
              <a:solidFill>
                <a:srgbClr val="E46C0A"/>
              </a:solidFill>
              <a:latin typeface="Roboto" pitchFamily="2" charset="0"/>
              <a:ea typeface="Roboto" pitchFamily="2" charset="0"/>
            </a:endParaRPr>
          </a:p>
          <a:p>
            <a:pPr algn="ctr" fontAlgn="base"/>
            <a:endParaRPr lang="es-CL" sz="2400" b="0" i="0" dirty="0" smtClean="0">
              <a:solidFill>
                <a:srgbClr val="3B3B3B"/>
              </a:solidFill>
              <a:effectLst/>
              <a:latin typeface="arial" panose="020B0604020202020204" pitchFamily="34" charset="0"/>
            </a:endParaRPr>
          </a:p>
          <a:p>
            <a:pPr algn="ctr" fontAlgn="base"/>
            <a:r>
              <a:rPr lang="es-CL" sz="2400" dirty="0">
                <a:solidFill>
                  <a:srgbClr val="3B3B3B"/>
                </a:solidFill>
                <a:latin typeface="Roboto Lt" pitchFamily="2" charset="0"/>
                <a:ea typeface="Roboto Lt" pitchFamily="2" charset="0"/>
              </a:rPr>
              <a:t>Ser una carrera, que se diferencia en la formación de profesionales de la disciplina, preparando futuros profesionales con alta competencia </a:t>
            </a:r>
            <a:r>
              <a:rPr lang="es-CL" sz="2400" dirty="0">
                <a:solidFill>
                  <a:srgbClr val="E46C0A"/>
                </a:solidFill>
                <a:latin typeface="Roboto Lt" pitchFamily="2" charset="0"/>
                <a:ea typeface="Roboto Lt" pitchFamily="2" charset="0"/>
              </a:rPr>
              <a:t>tecnológica y visión Industrial y productiva</a:t>
            </a:r>
            <a:r>
              <a:rPr lang="es-CL" sz="2400" dirty="0">
                <a:solidFill>
                  <a:srgbClr val="3B3B3B"/>
                </a:solidFill>
                <a:latin typeface="Roboto Lt" pitchFamily="2" charset="0"/>
                <a:ea typeface="Roboto Lt" pitchFamily="2" charset="0"/>
              </a:rPr>
              <a:t>, constituyéndose en un referente a nivel nacional.</a:t>
            </a:r>
          </a:p>
        </p:txBody>
      </p:sp>
    </p:spTree>
    <p:extLst>
      <p:ext uri="{BB962C8B-B14F-4D97-AF65-F5344CB8AC3E}">
        <p14:creationId xmlns:p14="http://schemas.microsoft.com/office/powerpoint/2010/main" val="394769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48138" y="1378226"/>
            <a:ext cx="3273287" cy="4452731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Rectángulo 2"/>
          <p:cNvSpPr/>
          <p:nvPr/>
        </p:nvSpPr>
        <p:spPr>
          <a:xfrm>
            <a:off x="1099928" y="1621723"/>
            <a:ext cx="283596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L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Resultados de aprendizaje del grado de Bachiller en Tecnología.</a:t>
            </a:r>
          </a:p>
          <a:p>
            <a:pPr lvl="0" algn="just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CL" sz="1600" dirty="0">
              <a:solidFill>
                <a:schemeClr val="bg1"/>
              </a:solidFill>
              <a:latin typeface="Roboto Lt" pitchFamily="2" charset="0"/>
              <a:ea typeface="Roboto Lt" pitchFamily="2" charset="0"/>
              <a:cs typeface="Arial" panose="020B060402020202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L" sz="1600" dirty="0">
                <a:solidFill>
                  <a:schemeClr val="bg1"/>
                </a:solidFill>
                <a:latin typeface="Roboto Lt" pitchFamily="2" charset="0"/>
                <a:ea typeface="Roboto Lt" pitchFamily="2" charset="0"/>
                <a:cs typeface="Arial" panose="020B0604020202020204" pitchFamily="34" charset="0"/>
              </a:rPr>
              <a:t>Razonamiento </a:t>
            </a:r>
            <a:r>
              <a:rPr lang="es-CL" sz="1600" dirty="0" smtClean="0">
                <a:solidFill>
                  <a:schemeClr val="bg1"/>
                </a:solidFill>
                <a:latin typeface="Roboto Lt" pitchFamily="2" charset="0"/>
                <a:ea typeface="Roboto Lt" pitchFamily="2" charset="0"/>
                <a:cs typeface="Arial" panose="020B0604020202020204" pitchFamily="34" charset="0"/>
              </a:rPr>
              <a:t>científico.</a:t>
            </a:r>
            <a:endParaRPr lang="es-CL" sz="1600" dirty="0">
              <a:solidFill>
                <a:schemeClr val="bg1"/>
              </a:solidFill>
              <a:latin typeface="Roboto Lt" pitchFamily="2" charset="0"/>
              <a:ea typeface="Roboto Lt" pitchFamily="2" charset="0"/>
              <a:cs typeface="Arial" panose="020B060402020202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CL" sz="1600" dirty="0" smtClean="0">
              <a:solidFill>
                <a:schemeClr val="bg1"/>
              </a:solidFill>
              <a:latin typeface="Roboto Lt" pitchFamily="2" charset="0"/>
              <a:ea typeface="Roboto Lt" pitchFamily="2" charset="0"/>
              <a:cs typeface="Arial" panose="020B060402020202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L" sz="1600" dirty="0" smtClean="0">
                <a:solidFill>
                  <a:schemeClr val="bg1"/>
                </a:solidFill>
                <a:latin typeface="Roboto Lt" pitchFamily="2" charset="0"/>
                <a:ea typeface="Roboto Lt" pitchFamily="2" charset="0"/>
                <a:cs typeface="Arial" panose="020B0604020202020204" pitchFamily="34" charset="0"/>
              </a:rPr>
              <a:t>Trabajo </a:t>
            </a:r>
            <a:r>
              <a:rPr lang="es-CL" sz="1600" dirty="0">
                <a:solidFill>
                  <a:schemeClr val="bg1"/>
                </a:solidFill>
                <a:latin typeface="Roboto Lt" pitchFamily="2" charset="0"/>
                <a:ea typeface="Roboto Lt" pitchFamily="2" charset="0"/>
                <a:cs typeface="Arial" panose="020B0604020202020204" pitchFamily="34" charset="0"/>
              </a:rPr>
              <a:t>autónomo y colaborativo.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CL" sz="1600" dirty="0" smtClean="0">
              <a:solidFill>
                <a:schemeClr val="bg1"/>
              </a:solidFill>
              <a:latin typeface="Roboto Lt" pitchFamily="2" charset="0"/>
              <a:ea typeface="Roboto Lt" pitchFamily="2" charset="0"/>
              <a:cs typeface="Arial" panose="020B060402020202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L" sz="1600" dirty="0" smtClean="0">
                <a:solidFill>
                  <a:schemeClr val="bg1"/>
                </a:solidFill>
                <a:latin typeface="Roboto Lt" pitchFamily="2" charset="0"/>
                <a:ea typeface="Roboto Lt" pitchFamily="2" charset="0"/>
                <a:cs typeface="Arial" panose="020B0604020202020204" pitchFamily="34" charset="0"/>
              </a:rPr>
              <a:t>Responsabilidad social.</a:t>
            </a:r>
            <a:endParaRPr lang="es-CL" sz="1600" dirty="0">
              <a:solidFill>
                <a:schemeClr val="bg1"/>
              </a:solidFill>
              <a:latin typeface="Roboto Lt" pitchFamily="2" charset="0"/>
              <a:ea typeface="Roboto Lt" pitchFamily="2" charset="0"/>
              <a:cs typeface="Arial" panose="020B060402020202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CL" sz="1600" dirty="0" smtClean="0">
              <a:solidFill>
                <a:schemeClr val="bg1"/>
              </a:solidFill>
              <a:latin typeface="Roboto Lt" pitchFamily="2" charset="0"/>
              <a:ea typeface="Roboto Lt" pitchFamily="2" charset="0"/>
              <a:cs typeface="Arial" panose="020B060402020202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L" sz="1600" dirty="0" smtClean="0">
                <a:solidFill>
                  <a:schemeClr val="bg1"/>
                </a:solidFill>
                <a:latin typeface="Roboto Lt" pitchFamily="2" charset="0"/>
                <a:ea typeface="Roboto Lt" pitchFamily="2" charset="0"/>
                <a:cs typeface="Arial" panose="020B0604020202020204" pitchFamily="34" charset="0"/>
              </a:rPr>
              <a:t>Adecuación </a:t>
            </a:r>
            <a:r>
              <a:rPr lang="es-CL" sz="1600" dirty="0">
                <a:solidFill>
                  <a:schemeClr val="bg1"/>
                </a:solidFill>
                <a:latin typeface="Roboto Lt" pitchFamily="2" charset="0"/>
                <a:ea typeface="Roboto Lt" pitchFamily="2" charset="0"/>
                <a:cs typeface="Arial" panose="020B0604020202020204" pitchFamily="34" charset="0"/>
              </a:rPr>
              <a:t>al contexto socio cultural.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CL" sz="1600" dirty="0" smtClean="0">
              <a:solidFill>
                <a:schemeClr val="bg1"/>
              </a:solidFill>
              <a:latin typeface="Roboto Lt" pitchFamily="2" charset="0"/>
              <a:ea typeface="Roboto Lt" pitchFamily="2" charset="0"/>
              <a:cs typeface="Arial" panose="020B060402020202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L" sz="1600" dirty="0" smtClean="0">
                <a:solidFill>
                  <a:schemeClr val="bg1"/>
                </a:solidFill>
                <a:latin typeface="Roboto Lt" pitchFamily="2" charset="0"/>
                <a:ea typeface="Roboto Lt" pitchFamily="2" charset="0"/>
                <a:cs typeface="Arial" panose="020B0604020202020204" pitchFamily="34" charset="0"/>
              </a:rPr>
              <a:t>Desarrollo sustentable.</a:t>
            </a:r>
            <a:endParaRPr lang="es-CL" sz="1600" dirty="0">
              <a:solidFill>
                <a:schemeClr val="bg1"/>
              </a:solidFill>
              <a:latin typeface="Roboto Lt" pitchFamily="2" charset="0"/>
              <a:ea typeface="Roboto Lt" pitchFamily="2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373215" y="1378226"/>
            <a:ext cx="3273287" cy="4452731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/>
          <p:cNvSpPr/>
          <p:nvPr/>
        </p:nvSpPr>
        <p:spPr>
          <a:xfrm>
            <a:off x="4625005" y="1621723"/>
            <a:ext cx="283596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L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Desempeños integrales de la especialidad</a:t>
            </a:r>
          </a:p>
          <a:p>
            <a:pPr lvl="0" algn="just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CL" sz="160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L" sz="1600" dirty="0" err="1">
                <a:solidFill>
                  <a:schemeClr val="bg1"/>
                </a:solidFill>
                <a:latin typeface="Roboto Lt" pitchFamily="2" charset="0"/>
                <a:ea typeface="Roboto Lt" pitchFamily="2" charset="0"/>
                <a:cs typeface="Arial" panose="020B0604020202020204" pitchFamily="34" charset="0"/>
              </a:rPr>
              <a:t>Proyectación</a:t>
            </a:r>
            <a:r>
              <a:rPr lang="es-CL" sz="1600" dirty="0">
                <a:solidFill>
                  <a:schemeClr val="bg1"/>
                </a:solidFill>
                <a:latin typeface="Roboto Lt" pitchFamily="2" charset="0"/>
                <a:ea typeface="Roboto Lt" pitchFamily="2" charset="0"/>
                <a:cs typeface="Arial" panose="020B0604020202020204" pitchFamily="34" charset="0"/>
              </a:rPr>
              <a:t> </a:t>
            </a:r>
            <a:r>
              <a:rPr lang="es-CL" sz="1600" dirty="0" smtClean="0">
                <a:solidFill>
                  <a:schemeClr val="bg1"/>
                </a:solidFill>
                <a:latin typeface="Roboto Lt" pitchFamily="2" charset="0"/>
                <a:ea typeface="Roboto Lt" pitchFamily="2" charset="0"/>
                <a:cs typeface="Arial" panose="020B0604020202020204" pitchFamily="34" charset="0"/>
              </a:rPr>
              <a:t>análoga.</a:t>
            </a:r>
          </a:p>
          <a:p>
            <a:pPr lvl="0" algn="just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CL" sz="1600" dirty="0">
              <a:solidFill>
                <a:schemeClr val="bg1"/>
              </a:solidFill>
              <a:latin typeface="Roboto Lt" pitchFamily="2" charset="0"/>
              <a:ea typeface="Roboto Lt" pitchFamily="2" charset="0"/>
              <a:cs typeface="Arial" panose="020B060402020202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L" sz="1600" dirty="0" err="1">
                <a:solidFill>
                  <a:schemeClr val="bg1"/>
                </a:solidFill>
                <a:latin typeface="Roboto Lt" pitchFamily="2" charset="0"/>
                <a:ea typeface="Roboto Lt" pitchFamily="2" charset="0"/>
                <a:cs typeface="Arial" panose="020B0604020202020204" pitchFamily="34" charset="0"/>
              </a:rPr>
              <a:t>Proyectación</a:t>
            </a:r>
            <a:r>
              <a:rPr lang="es-CL" sz="1600" dirty="0">
                <a:solidFill>
                  <a:schemeClr val="bg1"/>
                </a:solidFill>
                <a:latin typeface="Roboto Lt" pitchFamily="2" charset="0"/>
                <a:ea typeface="Roboto Lt" pitchFamily="2" charset="0"/>
                <a:cs typeface="Arial" panose="020B0604020202020204" pitchFamily="34" charset="0"/>
              </a:rPr>
              <a:t> </a:t>
            </a:r>
            <a:r>
              <a:rPr lang="es-CL" sz="1600" dirty="0" smtClean="0">
                <a:solidFill>
                  <a:schemeClr val="bg1"/>
                </a:solidFill>
                <a:latin typeface="Roboto Lt" pitchFamily="2" charset="0"/>
                <a:ea typeface="Roboto Lt" pitchFamily="2" charset="0"/>
                <a:cs typeface="Arial" panose="020B0604020202020204" pitchFamily="34" charset="0"/>
              </a:rPr>
              <a:t>digital.</a:t>
            </a:r>
          </a:p>
          <a:p>
            <a:pPr lvl="0" algn="just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CL" sz="1600" dirty="0">
              <a:solidFill>
                <a:schemeClr val="bg1"/>
              </a:solidFill>
              <a:latin typeface="Roboto Lt" pitchFamily="2" charset="0"/>
              <a:ea typeface="Roboto Lt" pitchFamily="2" charset="0"/>
              <a:cs typeface="Arial" panose="020B060402020202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L" sz="1600" dirty="0">
                <a:solidFill>
                  <a:schemeClr val="bg1"/>
                </a:solidFill>
                <a:latin typeface="Roboto Lt" pitchFamily="2" charset="0"/>
                <a:ea typeface="Roboto Lt" pitchFamily="2" charset="0"/>
                <a:cs typeface="Arial" panose="020B0604020202020204" pitchFamily="34" charset="0"/>
              </a:rPr>
              <a:t>Resolución en procesos de </a:t>
            </a:r>
            <a:r>
              <a:rPr lang="es-CL" sz="1600" dirty="0" smtClean="0">
                <a:solidFill>
                  <a:schemeClr val="bg1"/>
                </a:solidFill>
                <a:latin typeface="Roboto Lt" pitchFamily="2" charset="0"/>
                <a:ea typeface="Roboto Lt" pitchFamily="2" charset="0"/>
                <a:cs typeface="Arial" panose="020B0604020202020204" pitchFamily="34" charset="0"/>
              </a:rPr>
              <a:t>fabricación.</a:t>
            </a:r>
          </a:p>
          <a:p>
            <a:pPr lvl="0" algn="just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CL" sz="1600" dirty="0">
              <a:solidFill>
                <a:schemeClr val="bg1"/>
              </a:solidFill>
              <a:latin typeface="Roboto Lt" pitchFamily="2" charset="0"/>
              <a:ea typeface="Roboto Lt" pitchFamily="2" charset="0"/>
              <a:cs typeface="Arial" panose="020B060402020202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L" sz="1600" dirty="0">
                <a:solidFill>
                  <a:schemeClr val="bg1"/>
                </a:solidFill>
                <a:latin typeface="Roboto Lt" pitchFamily="2" charset="0"/>
                <a:ea typeface="Roboto Lt" pitchFamily="2" charset="0"/>
                <a:cs typeface="Arial" panose="020B0604020202020204" pitchFamily="34" charset="0"/>
              </a:rPr>
              <a:t>Resolución de problemas a través del diseño</a:t>
            </a:r>
            <a:r>
              <a:rPr lang="es-CL" sz="1600" dirty="0" smtClean="0">
                <a:solidFill>
                  <a:schemeClr val="bg1"/>
                </a:solidFill>
                <a:latin typeface="Roboto Lt" pitchFamily="2" charset="0"/>
                <a:ea typeface="Roboto Lt" pitchFamily="2" charset="0"/>
                <a:cs typeface="Arial" panose="020B0604020202020204" pitchFamily="34" charset="0"/>
              </a:rPr>
              <a:t>.</a:t>
            </a:r>
          </a:p>
          <a:p>
            <a:pPr lvl="0" algn="just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CL" sz="1600" dirty="0">
              <a:solidFill>
                <a:schemeClr val="bg1"/>
              </a:solidFill>
              <a:latin typeface="Roboto Lt" pitchFamily="2" charset="0"/>
              <a:ea typeface="Roboto Lt" pitchFamily="2" charset="0"/>
              <a:cs typeface="Arial" panose="020B060402020202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L" sz="1600" dirty="0">
                <a:solidFill>
                  <a:schemeClr val="bg1"/>
                </a:solidFill>
                <a:latin typeface="Roboto Lt" pitchFamily="2" charset="0"/>
                <a:ea typeface="Roboto Lt" pitchFamily="2" charset="0"/>
                <a:cs typeface="Arial" panose="020B0604020202020204" pitchFamily="34" charset="0"/>
              </a:rPr>
              <a:t>Evaluación de </a:t>
            </a:r>
            <a:r>
              <a:rPr lang="es-CL" sz="1600" dirty="0" smtClean="0">
                <a:solidFill>
                  <a:schemeClr val="bg1"/>
                </a:solidFill>
                <a:latin typeface="Roboto Lt" pitchFamily="2" charset="0"/>
                <a:ea typeface="Roboto Lt" pitchFamily="2" charset="0"/>
                <a:cs typeface="Arial" panose="020B0604020202020204" pitchFamily="34" charset="0"/>
              </a:rPr>
              <a:t>productos</a:t>
            </a:r>
            <a:r>
              <a:rPr lang="es-CL" sz="1600" dirty="0">
                <a:solidFill>
                  <a:schemeClr val="bg1"/>
                </a:solidFill>
                <a:latin typeface="Roboto Lt" pitchFamily="2" charset="0"/>
                <a:ea typeface="Roboto Lt" pitchFamily="2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898292" y="1378226"/>
            <a:ext cx="3273287" cy="4452731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/>
          <p:cNvSpPr/>
          <p:nvPr/>
        </p:nvSpPr>
        <p:spPr>
          <a:xfrm>
            <a:off x="8150082" y="1621723"/>
            <a:ext cx="283596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L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Actitud y Valor </a:t>
            </a:r>
          </a:p>
          <a:p>
            <a:pPr lvl="0" algn="just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CL" sz="160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L" sz="1600" dirty="0">
                <a:solidFill>
                  <a:schemeClr val="bg1"/>
                </a:solidFill>
                <a:latin typeface="Roboto Lt" pitchFamily="2" charset="0"/>
                <a:ea typeface="Roboto Lt" pitchFamily="2" charset="0"/>
                <a:cs typeface="Arial" panose="020B0604020202020204" pitchFamily="34" charset="0"/>
              </a:rPr>
              <a:t>Lenguaje </a:t>
            </a:r>
            <a:r>
              <a:rPr lang="es-CL" sz="1600" dirty="0" smtClean="0">
                <a:solidFill>
                  <a:schemeClr val="bg1"/>
                </a:solidFill>
                <a:latin typeface="Roboto Lt" pitchFamily="2" charset="0"/>
                <a:ea typeface="Roboto Lt" pitchFamily="2" charset="0"/>
                <a:cs typeface="Arial" panose="020B0604020202020204" pitchFamily="34" charset="0"/>
              </a:rPr>
              <a:t>técnico.</a:t>
            </a:r>
          </a:p>
          <a:p>
            <a:pPr lvl="0" algn="just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CL" sz="1600" dirty="0">
              <a:solidFill>
                <a:schemeClr val="bg1"/>
              </a:solidFill>
              <a:latin typeface="Roboto Lt" pitchFamily="2" charset="0"/>
              <a:ea typeface="Roboto Lt" pitchFamily="2" charset="0"/>
              <a:cs typeface="Arial" panose="020B060402020202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L" sz="1600" dirty="0" smtClean="0">
                <a:solidFill>
                  <a:schemeClr val="bg1"/>
                </a:solidFill>
                <a:latin typeface="Roboto Lt" pitchFamily="2" charset="0"/>
                <a:ea typeface="Roboto Lt" pitchFamily="2" charset="0"/>
                <a:cs typeface="Arial" panose="020B0604020202020204" pitchFamily="34" charset="0"/>
              </a:rPr>
              <a:t>Adaptación.</a:t>
            </a:r>
          </a:p>
          <a:p>
            <a:pPr lvl="0" algn="just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CL" sz="1600" dirty="0">
              <a:solidFill>
                <a:schemeClr val="bg1"/>
              </a:solidFill>
              <a:latin typeface="Roboto Lt" pitchFamily="2" charset="0"/>
              <a:ea typeface="Roboto Lt" pitchFamily="2" charset="0"/>
              <a:cs typeface="Arial" panose="020B060402020202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L" sz="1600" dirty="0" smtClean="0">
                <a:solidFill>
                  <a:schemeClr val="bg1"/>
                </a:solidFill>
                <a:latin typeface="Roboto Lt" pitchFamily="2" charset="0"/>
                <a:ea typeface="Roboto Lt" pitchFamily="2" charset="0"/>
                <a:cs typeface="Arial" panose="020B0604020202020204" pitchFamily="34" charset="0"/>
              </a:rPr>
              <a:t>Rigurosidad.</a:t>
            </a:r>
          </a:p>
          <a:p>
            <a:pPr lvl="0" algn="just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CL" sz="1600" dirty="0">
              <a:solidFill>
                <a:schemeClr val="bg1"/>
              </a:solidFill>
              <a:latin typeface="Roboto Lt" pitchFamily="2" charset="0"/>
              <a:ea typeface="Roboto Lt" pitchFamily="2" charset="0"/>
              <a:cs typeface="Arial" panose="020B060402020202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L" sz="1600" dirty="0" smtClean="0">
                <a:solidFill>
                  <a:schemeClr val="bg1"/>
                </a:solidFill>
                <a:latin typeface="Roboto Lt" pitchFamily="2" charset="0"/>
                <a:ea typeface="Roboto Lt" pitchFamily="2" charset="0"/>
                <a:cs typeface="Arial" panose="020B0604020202020204" pitchFamily="34" charset="0"/>
              </a:rPr>
              <a:t>Responsabilidad.</a:t>
            </a:r>
          </a:p>
          <a:p>
            <a:pPr lvl="0" algn="just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CL" sz="1600" dirty="0">
              <a:solidFill>
                <a:schemeClr val="bg1"/>
              </a:solidFill>
              <a:latin typeface="Roboto Lt" pitchFamily="2" charset="0"/>
              <a:ea typeface="Roboto Lt" pitchFamily="2" charset="0"/>
              <a:cs typeface="Arial" panose="020B060402020202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L" sz="1600" dirty="0" err="1">
                <a:solidFill>
                  <a:schemeClr val="bg1"/>
                </a:solidFill>
                <a:latin typeface="Roboto Lt" pitchFamily="2" charset="0"/>
                <a:ea typeface="Roboto Lt" pitchFamily="2" charset="0"/>
                <a:cs typeface="Arial" panose="020B0604020202020204" pitchFamily="34" charset="0"/>
              </a:rPr>
              <a:t>Proactividad</a:t>
            </a:r>
            <a:endParaRPr lang="es-CL" sz="1600" dirty="0">
              <a:solidFill>
                <a:schemeClr val="bg1"/>
              </a:solidFill>
              <a:latin typeface="Roboto Lt" pitchFamily="2" charset="0"/>
              <a:ea typeface="Roboto Lt" pitchFamily="2" charset="0"/>
              <a:cs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994988" y="530478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CL" sz="2000" dirty="0" smtClean="0">
                <a:solidFill>
                  <a:srgbClr val="E46C0A"/>
                </a:solidFill>
                <a:latin typeface="Roboto" pitchFamily="2" charset="0"/>
                <a:ea typeface="Roboto" pitchFamily="2" charset="0"/>
              </a:rPr>
              <a:t>PERFIL DE EGRESO DE NUESTRA CARRERA </a:t>
            </a:r>
            <a:endParaRPr lang="es-CL" sz="2000" dirty="0">
              <a:solidFill>
                <a:srgbClr val="E46C0A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endParaRPr lang="es-CL" sz="2000" dirty="0">
              <a:solidFill>
                <a:srgbClr val="E46C0A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22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1293202" y="2425317"/>
            <a:ext cx="96297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s-CL" sz="2400" dirty="0" smtClean="0">
                <a:solidFill>
                  <a:srgbClr val="E46C0A"/>
                </a:solidFill>
                <a:latin typeface="arial" panose="020B0604020202020204" pitchFamily="34" charset="0"/>
              </a:rPr>
              <a:t>CRISTÓBAL MORENO MUÑOZ </a:t>
            </a:r>
          </a:p>
          <a:p>
            <a:pPr algn="ctr" fontAlgn="base"/>
            <a:r>
              <a:rPr lang="es-CL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Roboto Lt" pitchFamily="2" charset="0"/>
              </a:rPr>
              <a:t>Jefe de Carrera de Tecnologías en Diseño Industrial </a:t>
            </a:r>
          </a:p>
          <a:p>
            <a:pPr algn="ctr" fontAlgn="base"/>
            <a:r>
              <a:rPr lang="es-CL" sz="2400" dirty="0" smtClean="0">
                <a:solidFill>
                  <a:schemeClr val="bg1">
                    <a:lumMod val="50000"/>
                  </a:schemeClr>
                </a:solidFill>
                <a:latin typeface="Roboto Lt" pitchFamily="2" charset="0"/>
                <a:ea typeface="Roboto Lt" pitchFamily="2" charset="0"/>
              </a:rPr>
              <a:t>Mail: </a:t>
            </a:r>
            <a:r>
              <a:rPr lang="es-CL" sz="2400" dirty="0" smtClean="0">
                <a:solidFill>
                  <a:schemeClr val="bg1">
                    <a:lumMod val="50000"/>
                  </a:schemeClr>
                </a:solidFill>
                <a:latin typeface="Roboto Lt" pitchFamily="2" charset="0"/>
                <a:ea typeface="Roboto Lt" pitchFamily="2" charset="0"/>
                <a:hlinkClick r:id="rId2"/>
              </a:rPr>
              <a:t>Cristobal.moreno.m@usach.cl</a:t>
            </a:r>
            <a:endParaRPr lang="es-CL" sz="2400" dirty="0" smtClean="0">
              <a:solidFill>
                <a:schemeClr val="bg1">
                  <a:lumMod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pPr algn="ctr" fontAlgn="base"/>
            <a:r>
              <a:rPr lang="es-CL" sz="2400" dirty="0" smtClean="0">
                <a:solidFill>
                  <a:schemeClr val="bg1">
                    <a:lumMod val="50000"/>
                  </a:schemeClr>
                </a:solidFill>
                <a:latin typeface="Roboto Lt" pitchFamily="2" charset="0"/>
                <a:ea typeface="Roboto Lt" pitchFamily="2" charset="0"/>
              </a:rPr>
              <a:t>Celular: +56979359958</a:t>
            </a:r>
          </a:p>
          <a:p>
            <a:pPr algn="ctr" fontAlgn="base"/>
            <a:endParaRPr lang="es-CL" sz="2400" dirty="0">
              <a:solidFill>
                <a:schemeClr val="bg1">
                  <a:lumMod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pPr algn="ctr" fontAlgn="base"/>
            <a:r>
              <a:rPr lang="es-CL" sz="2400" dirty="0" smtClean="0">
                <a:solidFill>
                  <a:schemeClr val="bg1">
                    <a:lumMod val="50000"/>
                  </a:schemeClr>
                </a:solidFill>
                <a:latin typeface="Roboto Lt" pitchFamily="2" charset="0"/>
                <a:ea typeface="Roboto Lt" pitchFamily="2" charset="0"/>
                <a:hlinkClick r:id="rId3"/>
              </a:rPr>
              <a:t>www.tdi.usach.cl</a:t>
            </a:r>
            <a:endParaRPr lang="es-CL" sz="2400" dirty="0" smtClean="0">
              <a:solidFill>
                <a:schemeClr val="bg1">
                  <a:lumMod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pPr algn="ctr" fontAlgn="base"/>
            <a:endParaRPr lang="es-CL" sz="2400" dirty="0" smtClean="0">
              <a:solidFill>
                <a:srgbClr val="3B3B3B"/>
              </a:solidFill>
              <a:latin typeface="Roboto Lt" pitchFamily="2" charset="0"/>
              <a:ea typeface="Roboto Lt" pitchFamily="2" charset="0"/>
            </a:endParaRPr>
          </a:p>
          <a:p>
            <a:pPr algn="ctr" fontAlgn="base"/>
            <a:endParaRPr lang="es-CL" sz="2400" dirty="0">
              <a:solidFill>
                <a:srgbClr val="3B3B3B"/>
              </a:solidFill>
              <a:latin typeface="Roboto Lt" pitchFamily="2" charset="0"/>
              <a:ea typeface="Roboto Lt" pitchFamily="2" charset="0"/>
            </a:endParaRPr>
          </a:p>
          <a:p>
            <a:pPr algn="ctr" fontAlgn="base"/>
            <a:endParaRPr lang="es-CL" sz="2400" dirty="0">
              <a:solidFill>
                <a:srgbClr val="3B3B3B"/>
              </a:solidFill>
              <a:latin typeface="arial" panose="020B0604020202020204" pitchFamily="34" charset="0"/>
              <a:ea typeface="Roboto L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07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Elipse"/>
          <p:cNvSpPr/>
          <p:nvPr/>
        </p:nvSpPr>
        <p:spPr>
          <a:xfrm>
            <a:off x="859581" y="322660"/>
            <a:ext cx="1752245" cy="172045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E46C0A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L" sz="2000" b="1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En qué consiste</a:t>
            </a:r>
            <a:r>
              <a:rPr lang="es-CL" sz="2000" b="1" i="0" u="none" strike="noStrike" kern="1200" cap="none" spc="0" baseline="0" dirty="0">
                <a:solidFill>
                  <a:srgbClr val="E46C0A"/>
                </a:solidFill>
                <a:uFillTx/>
                <a:latin typeface="Arial" pitchFamily="34"/>
                <a:cs typeface="Arial" pitchFamily="34"/>
              </a:rPr>
              <a:t> </a:t>
            </a:r>
            <a:endParaRPr lang="es-CL" sz="2000" b="1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7" name="10 Rectángulo"/>
          <p:cNvSpPr/>
          <p:nvPr/>
        </p:nvSpPr>
        <p:spPr>
          <a:xfrm>
            <a:off x="3243879" y="881691"/>
            <a:ext cx="7700346" cy="92333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b="0" i="0" u="none" strike="noStrike" kern="1200" cap="none" spc="0" baseline="0" dirty="0">
                <a:solidFill>
                  <a:srgbClr val="404040"/>
                </a:solidFill>
                <a:uFillTx/>
                <a:latin typeface="Roboto Lt" pitchFamily="2" charset="0"/>
                <a:ea typeface="Roboto Lt" pitchFamily="2" charset="0"/>
                <a:cs typeface="Arial" pitchFamily="34"/>
              </a:rPr>
              <a:t>Es un mecanismos a través del cual</a:t>
            </a:r>
            <a:r>
              <a:rPr lang="es-ES" b="0" i="0" u="none" strike="noStrike" kern="1200" cap="none" spc="0" baseline="0" dirty="0">
                <a:solidFill>
                  <a:srgbClr val="E46C0A"/>
                </a:solidFill>
                <a:uFillTx/>
                <a:latin typeface="Roboto Lt" pitchFamily="2" charset="0"/>
                <a:ea typeface="Roboto Lt" pitchFamily="2" charset="0"/>
                <a:cs typeface="Arial" pitchFamily="34"/>
              </a:rPr>
              <a:t> </a:t>
            </a:r>
            <a:r>
              <a:rPr lang="es-ES" b="1" i="0" u="none" strike="noStrike" kern="1200" cap="none" spc="0" baseline="0" dirty="0">
                <a:solidFill>
                  <a:srgbClr val="E46C0A"/>
                </a:solidFill>
                <a:uFillTx/>
                <a:latin typeface="Roboto Lt" pitchFamily="2" charset="0"/>
                <a:ea typeface="Roboto Lt" pitchFamily="2" charset="0"/>
                <a:cs typeface="Arial" pitchFamily="34"/>
              </a:rPr>
              <a:t>el Estado otorga garantía pública de la calidad </a:t>
            </a:r>
            <a:r>
              <a:rPr lang="es-ES" b="0" i="0" u="none" strike="noStrike" kern="1200" cap="none" spc="0" baseline="0" dirty="0">
                <a:solidFill>
                  <a:srgbClr val="404040"/>
                </a:solidFill>
                <a:uFillTx/>
                <a:latin typeface="Roboto Lt" pitchFamily="2" charset="0"/>
                <a:ea typeface="Roboto Lt" pitchFamily="2" charset="0"/>
                <a:cs typeface="Arial" pitchFamily="34"/>
              </a:rPr>
              <a:t>de carreras que imparten las Instituciones de Educación </a:t>
            </a:r>
            <a:r>
              <a:rPr lang="es-ES" b="0" i="0" u="none" strike="noStrike" kern="1200" cap="none" spc="0" baseline="0" dirty="0" smtClean="0">
                <a:solidFill>
                  <a:srgbClr val="404040"/>
                </a:solidFill>
                <a:uFillTx/>
                <a:latin typeface="Roboto Lt" pitchFamily="2" charset="0"/>
                <a:ea typeface="Roboto Lt" pitchFamily="2" charset="0"/>
                <a:cs typeface="Arial" pitchFamily="34"/>
              </a:rPr>
              <a:t>Superior.</a:t>
            </a:r>
            <a:endParaRPr lang="es-ES" b="0" i="0" u="none" strike="noStrike" kern="1200" cap="none" spc="0" baseline="0" dirty="0">
              <a:solidFill>
                <a:srgbClr val="404040"/>
              </a:solidFill>
              <a:uFillTx/>
              <a:latin typeface="Roboto Lt" pitchFamily="2" charset="0"/>
              <a:ea typeface="Roboto Lt" pitchFamily="2" charset="0"/>
              <a:cs typeface="Arial" pitchFamily="34"/>
            </a:endParaRPr>
          </a:p>
        </p:txBody>
      </p:sp>
      <p:sp>
        <p:nvSpPr>
          <p:cNvPr id="8" name="11 Elipse"/>
          <p:cNvSpPr/>
          <p:nvPr/>
        </p:nvSpPr>
        <p:spPr>
          <a:xfrm>
            <a:off x="873210" y="2546991"/>
            <a:ext cx="1724985" cy="172497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E46C0A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L" sz="2000" b="1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Cómo</a:t>
            </a:r>
          </a:p>
        </p:txBody>
      </p:sp>
      <p:sp>
        <p:nvSpPr>
          <p:cNvPr id="9" name="25 Rectángulo"/>
          <p:cNvSpPr/>
          <p:nvPr/>
        </p:nvSpPr>
        <p:spPr>
          <a:xfrm>
            <a:off x="3243879" y="3117088"/>
            <a:ext cx="7700346" cy="92333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171450" marR="0" lvl="0" indent="-1714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b="0" i="0" u="none" strike="noStrike" kern="1200" cap="none" spc="0" baseline="0" dirty="0">
                <a:solidFill>
                  <a:srgbClr val="404040"/>
                </a:solidFill>
                <a:uFillTx/>
                <a:latin typeface="Roboto Lt" pitchFamily="2" charset="0"/>
                <a:ea typeface="Roboto Lt" pitchFamily="2" charset="0"/>
                <a:cs typeface="Arial" pitchFamily="34"/>
              </a:rPr>
              <a:t>Criterios de Evaluación definidos por la comunidad académica y profesional.</a:t>
            </a:r>
          </a:p>
          <a:p>
            <a:pPr marL="171450" marR="0" lvl="0" indent="-1714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b="0" i="0" u="none" strike="noStrike" kern="1200" cap="none" spc="0" baseline="0" dirty="0">
                <a:solidFill>
                  <a:srgbClr val="404040"/>
                </a:solidFill>
                <a:uFillTx/>
                <a:latin typeface="Roboto Lt" pitchFamily="2" charset="0"/>
                <a:ea typeface="Roboto Lt" pitchFamily="2" charset="0"/>
                <a:cs typeface="Arial" pitchFamily="34"/>
              </a:rPr>
              <a:t>Cumplimiento del perfil de egreso de la carrera </a:t>
            </a:r>
            <a:r>
              <a:rPr lang="es-ES" b="1" i="0" u="none" strike="noStrike" kern="1200" cap="none" spc="0" baseline="0" dirty="0">
                <a:solidFill>
                  <a:srgbClr val="E46C0A"/>
                </a:solidFill>
                <a:uFillTx/>
                <a:latin typeface="Roboto Lt" pitchFamily="2" charset="0"/>
                <a:ea typeface="Roboto Lt" pitchFamily="2" charset="0"/>
                <a:cs typeface="Arial" pitchFamily="34"/>
              </a:rPr>
              <a:t>PE</a:t>
            </a:r>
          </a:p>
        </p:txBody>
      </p:sp>
      <p:sp>
        <p:nvSpPr>
          <p:cNvPr id="10" name="17 Elipse"/>
          <p:cNvSpPr/>
          <p:nvPr/>
        </p:nvSpPr>
        <p:spPr>
          <a:xfrm>
            <a:off x="979186" y="4775840"/>
            <a:ext cx="1619009" cy="161899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E46C0A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L" sz="2000" b="1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Para</a:t>
            </a:r>
            <a:endParaRPr lang="es-CL" sz="1600" b="1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1" name="20 Rectángulo"/>
          <p:cNvSpPr/>
          <p:nvPr/>
        </p:nvSpPr>
        <p:spPr>
          <a:xfrm>
            <a:off x="3243879" y="5416061"/>
            <a:ext cx="8086109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b="0" i="0" u="none" strike="noStrike" kern="1200" cap="none" spc="0" baseline="0" dirty="0">
                <a:solidFill>
                  <a:srgbClr val="404040"/>
                </a:solidFill>
                <a:uFillTx/>
                <a:latin typeface="Roboto Lt" pitchFamily="2" charset="0"/>
                <a:ea typeface="Roboto Lt" pitchFamily="2" charset="0"/>
                <a:cs typeface="Arial" pitchFamily="34"/>
              </a:rPr>
              <a:t>Acreditar hasta un máximo de</a:t>
            </a:r>
            <a:r>
              <a:rPr lang="es-ES" b="0" i="0" u="none" strike="noStrike" kern="1200" cap="none" spc="0" baseline="0" dirty="0" smtClean="0">
                <a:solidFill>
                  <a:srgbClr val="404040"/>
                </a:solidFill>
                <a:uFillTx/>
                <a:latin typeface="Roboto Lt" pitchFamily="2" charset="0"/>
                <a:ea typeface="Roboto Lt" pitchFamily="2" charset="0"/>
                <a:cs typeface="Arial" pitchFamily="34"/>
              </a:rPr>
              <a:t>: </a:t>
            </a:r>
            <a:r>
              <a:rPr lang="es-ES" b="1" i="0" u="none" strike="noStrike" kern="1200" cap="none" spc="0" baseline="0" dirty="0" smtClean="0">
                <a:solidFill>
                  <a:srgbClr val="E46C0A"/>
                </a:solidFill>
                <a:uFillTx/>
                <a:latin typeface="Roboto Lt" pitchFamily="2" charset="0"/>
                <a:ea typeface="Roboto Lt" pitchFamily="2" charset="0"/>
                <a:cs typeface="Arial" pitchFamily="34"/>
              </a:rPr>
              <a:t>7 años</a:t>
            </a:r>
            <a:r>
              <a:rPr lang="es-ES" b="1" i="0" u="none" strike="noStrike" kern="1200" cap="none" spc="0" baseline="0" dirty="0" smtClean="0">
                <a:solidFill>
                  <a:srgbClr val="404040"/>
                </a:solidFill>
                <a:uFillTx/>
                <a:latin typeface="Roboto Lt" pitchFamily="2" charset="0"/>
                <a:ea typeface="Roboto Lt" pitchFamily="2" charset="0"/>
                <a:cs typeface="Arial" pitchFamily="34"/>
              </a:rPr>
              <a:t> </a:t>
            </a:r>
            <a:r>
              <a:rPr lang="es-ES" b="0" i="0" u="none" strike="noStrike" kern="1200" cap="none" spc="0" baseline="0" dirty="0" smtClean="0">
                <a:solidFill>
                  <a:srgbClr val="404040"/>
                </a:solidFill>
                <a:uFillTx/>
                <a:latin typeface="Roboto Lt" pitchFamily="2" charset="0"/>
                <a:ea typeface="Roboto Lt" pitchFamily="2" charset="0"/>
                <a:cs typeface="Arial" pitchFamily="34"/>
              </a:rPr>
              <a:t>(actualmente acreditada 6 años)</a:t>
            </a:r>
            <a:endParaRPr lang="es-ES" b="0" i="0" u="none" strike="noStrike" kern="1200" cap="none" spc="0" baseline="0" dirty="0">
              <a:solidFill>
                <a:srgbClr val="404040"/>
              </a:solidFill>
              <a:uFillTx/>
              <a:latin typeface="Roboto Lt" pitchFamily="2" charset="0"/>
              <a:ea typeface="Roboto Lt" pitchFamily="2" charset="0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66876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3 Rectángulo"/>
          <p:cNvSpPr/>
          <p:nvPr/>
        </p:nvSpPr>
        <p:spPr>
          <a:xfrm>
            <a:off x="1475012" y="3641025"/>
            <a:ext cx="9454926" cy="230832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b="1" i="0" u="none" strike="noStrike" kern="1200" cap="none" spc="0" baseline="0" dirty="0">
                <a:solidFill>
                  <a:srgbClr val="E46C0A"/>
                </a:solidFill>
                <a:uFillTx/>
                <a:latin typeface="Roboto Lt" pitchFamily="2" charset="0"/>
                <a:ea typeface="Roboto Lt" pitchFamily="2" charset="0"/>
                <a:cs typeface="Arial" pitchFamily="34"/>
              </a:rPr>
              <a:t>Aspectos curriculares: </a:t>
            </a:r>
            <a:r>
              <a:rPr lang="es-ES" b="0" i="0" u="none" strike="noStrike" kern="1200" cap="none" spc="0" baseline="0" dirty="0">
                <a:solidFill>
                  <a:srgbClr val="404040"/>
                </a:solidFill>
                <a:uFillTx/>
                <a:latin typeface="Roboto Lt" pitchFamily="2" charset="0"/>
                <a:ea typeface="Roboto Lt" pitchFamily="2" charset="0"/>
                <a:cs typeface="Arial" pitchFamily="34"/>
              </a:rPr>
              <a:t>malla curricular, pertinencia de contenidos, criterios de admisión, progresión de estudiantes.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b="0" i="0" u="none" strike="noStrike" kern="1200" cap="none" spc="0" baseline="0" dirty="0">
              <a:solidFill>
                <a:srgbClr val="000000"/>
              </a:solidFill>
              <a:uFillTx/>
              <a:latin typeface="Roboto Lt" pitchFamily="2" charset="0"/>
              <a:ea typeface="Roboto Lt" pitchFamily="2" charset="0"/>
              <a:cs typeface="Arial" pitchFamily="34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b="1" i="0" u="none" strike="noStrike" kern="1200" cap="none" spc="0" baseline="0" dirty="0">
                <a:solidFill>
                  <a:srgbClr val="E46C0A"/>
                </a:solidFill>
                <a:uFillTx/>
                <a:latin typeface="Roboto Lt" pitchFamily="2" charset="0"/>
                <a:ea typeface="Roboto Lt" pitchFamily="2" charset="0"/>
                <a:cs typeface="Arial" pitchFamily="34"/>
              </a:rPr>
              <a:t>Condiciones de operación</a:t>
            </a:r>
            <a:r>
              <a:rPr lang="es-ES" b="1" i="0" u="none" strike="noStrike" kern="1200" cap="none" spc="0" baseline="0" dirty="0">
                <a:solidFill>
                  <a:srgbClr val="C00000"/>
                </a:solidFill>
                <a:uFillTx/>
                <a:latin typeface="Roboto Lt" pitchFamily="2" charset="0"/>
                <a:ea typeface="Roboto Lt" pitchFamily="2" charset="0"/>
                <a:cs typeface="Arial" pitchFamily="34"/>
              </a:rPr>
              <a:t>:</a:t>
            </a:r>
            <a:r>
              <a:rPr lang="es-ES" b="1" i="0" u="none" strike="noStrike" kern="1200" cap="none" spc="0" baseline="0" dirty="0">
                <a:solidFill>
                  <a:srgbClr val="FF0000"/>
                </a:solidFill>
                <a:uFillTx/>
                <a:latin typeface="Roboto Lt" pitchFamily="2" charset="0"/>
                <a:ea typeface="Roboto Lt" pitchFamily="2" charset="0"/>
                <a:cs typeface="Arial" pitchFamily="34"/>
              </a:rPr>
              <a:t> </a:t>
            </a:r>
            <a:r>
              <a:rPr lang="es-ES" b="0" i="0" u="none" strike="noStrike" kern="1200" cap="none" spc="0" baseline="0" dirty="0">
                <a:solidFill>
                  <a:srgbClr val="404040"/>
                </a:solidFill>
                <a:uFillTx/>
                <a:latin typeface="Roboto Lt" pitchFamily="2" charset="0"/>
                <a:ea typeface="Roboto Lt" pitchFamily="2" charset="0"/>
                <a:cs typeface="Arial" pitchFamily="34"/>
              </a:rPr>
              <a:t>recursos humanos académicos y no académicos, organización interna, infraestructura y equipamiento.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b="0" i="0" u="none" strike="noStrike" kern="1200" cap="none" spc="0" baseline="0" dirty="0">
              <a:solidFill>
                <a:srgbClr val="000000"/>
              </a:solidFill>
              <a:uFillTx/>
              <a:latin typeface="Roboto Lt" pitchFamily="2" charset="0"/>
              <a:ea typeface="Roboto Lt" pitchFamily="2" charset="0"/>
              <a:cs typeface="Arial" pitchFamily="34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b="1" i="0" u="none" strike="noStrike" kern="1200" cap="none" spc="0" baseline="0" dirty="0">
                <a:solidFill>
                  <a:srgbClr val="E46C0A"/>
                </a:solidFill>
                <a:uFillTx/>
                <a:latin typeface="Roboto Lt" pitchFamily="2" charset="0"/>
                <a:ea typeface="Roboto Lt" pitchFamily="2" charset="0"/>
                <a:cs typeface="Arial" pitchFamily="34"/>
              </a:rPr>
              <a:t>Autorregulación:</a:t>
            </a:r>
            <a:r>
              <a:rPr lang="es-ES" b="0" i="0" u="none" strike="noStrike" kern="1200" cap="none" spc="0" baseline="0" dirty="0">
                <a:solidFill>
                  <a:srgbClr val="E46C0A"/>
                </a:solidFill>
                <a:uFillTx/>
                <a:latin typeface="Roboto Lt" pitchFamily="2" charset="0"/>
                <a:ea typeface="Roboto Lt" pitchFamily="2" charset="0"/>
                <a:cs typeface="Arial" pitchFamily="34"/>
              </a:rPr>
              <a:t> </a:t>
            </a:r>
            <a:r>
              <a:rPr lang="es-ES" b="0" i="0" u="none" strike="noStrike" kern="1200" cap="none" spc="0" baseline="0" dirty="0">
                <a:solidFill>
                  <a:srgbClr val="404040"/>
                </a:solidFill>
                <a:uFillTx/>
                <a:latin typeface="Roboto Lt" pitchFamily="2" charset="0"/>
                <a:ea typeface="Roboto Lt" pitchFamily="2" charset="0"/>
                <a:cs typeface="Arial" pitchFamily="34"/>
              </a:rPr>
              <a:t>evolución de indicadores, avances en relación a proceso de acreditación anterior, capacidad de diagnóstico y mejoramiento continuo.   </a:t>
            </a:r>
          </a:p>
        </p:txBody>
      </p:sp>
      <p:sp>
        <p:nvSpPr>
          <p:cNvPr id="5" name="22 Elipse"/>
          <p:cNvSpPr/>
          <p:nvPr/>
        </p:nvSpPr>
        <p:spPr>
          <a:xfrm>
            <a:off x="4830764" y="483963"/>
            <a:ext cx="2527298" cy="252729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E46C0A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L" sz="2400" b="1" i="0" u="none" strike="noStrike" kern="1200" cap="none" spc="0" baseline="0" dirty="0" smtClean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¿Qué </a:t>
            </a:r>
            <a:r>
              <a:rPr lang="es-CL" sz="2400" b="1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evalúa?</a:t>
            </a:r>
          </a:p>
        </p:txBody>
      </p:sp>
    </p:spTree>
    <p:extLst>
      <p:ext uri="{BB962C8B-B14F-4D97-AF65-F5344CB8AC3E}">
        <p14:creationId xmlns:p14="http://schemas.microsoft.com/office/powerpoint/2010/main" val="292288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Elipse"/>
          <p:cNvSpPr/>
          <p:nvPr/>
        </p:nvSpPr>
        <p:spPr>
          <a:xfrm>
            <a:off x="1288467" y="1789380"/>
            <a:ext cx="2557559" cy="251115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E46C0A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L" sz="2400" b="1" i="0" u="none" strike="noStrike" kern="1200" cap="none" spc="0" baseline="0" dirty="0">
                <a:solidFill>
                  <a:srgbClr val="FFFFFF"/>
                </a:solidFill>
                <a:uFillTx/>
                <a:latin typeface="Roboto "/>
                <a:ea typeface="Roboto Lt" pitchFamily="2" charset="0"/>
                <a:cs typeface="Arial" pitchFamily="34"/>
              </a:rPr>
              <a:t>Auto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L" sz="2400" b="1" i="0" u="none" strike="noStrike" kern="1200" cap="none" spc="0" baseline="0" dirty="0">
                <a:solidFill>
                  <a:srgbClr val="FFFFFF"/>
                </a:solidFill>
                <a:uFillTx/>
                <a:latin typeface="Roboto "/>
                <a:ea typeface="Roboto Lt" pitchFamily="2" charset="0"/>
                <a:cs typeface="Arial" pitchFamily="34"/>
              </a:rPr>
              <a:t>evaluación</a:t>
            </a:r>
          </a:p>
        </p:txBody>
      </p:sp>
      <p:sp>
        <p:nvSpPr>
          <p:cNvPr id="7" name="34 Elipse"/>
          <p:cNvSpPr/>
          <p:nvPr/>
        </p:nvSpPr>
        <p:spPr>
          <a:xfrm>
            <a:off x="4584110" y="1789380"/>
            <a:ext cx="2557563" cy="251115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E46C0A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L" sz="2400" b="1" i="0" u="none" strike="noStrike" kern="1200" cap="none" spc="0" baseline="0" dirty="0">
                <a:solidFill>
                  <a:srgbClr val="FFFFFF"/>
                </a:solidFill>
                <a:uFillTx/>
                <a:latin typeface="Roboto" pitchFamily="2" charset="0"/>
                <a:ea typeface="Roboto" pitchFamily="2" charset="0"/>
                <a:cs typeface="Arial" pitchFamily="34"/>
              </a:rPr>
              <a:t>Evaluación externa</a:t>
            </a:r>
          </a:p>
        </p:txBody>
      </p:sp>
      <p:sp>
        <p:nvSpPr>
          <p:cNvPr id="8" name="39 Elipse"/>
          <p:cNvSpPr/>
          <p:nvPr/>
        </p:nvSpPr>
        <p:spPr>
          <a:xfrm>
            <a:off x="7854621" y="1787847"/>
            <a:ext cx="2559120" cy="251269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E46C0A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L" sz="2400" b="1" i="0" u="none" strike="noStrike" kern="1200" cap="none" spc="0" baseline="0" dirty="0">
                <a:solidFill>
                  <a:srgbClr val="FFFFFF"/>
                </a:solidFill>
                <a:uFillTx/>
                <a:latin typeface="Roboto" pitchFamily="2" charset="0"/>
                <a:ea typeface="Roboto" pitchFamily="2" charset="0"/>
                <a:cs typeface="Arial" pitchFamily="34"/>
              </a:rPr>
              <a:t>Decisión </a:t>
            </a:r>
            <a:r>
              <a:rPr lang="es-CL" b="1" i="0" u="none" strike="noStrike" kern="1200" cap="none" spc="0" baseline="0" dirty="0">
                <a:solidFill>
                  <a:srgbClr val="FFFFFF"/>
                </a:solidFill>
                <a:uFillTx/>
                <a:latin typeface="Roboto" pitchFamily="2" charset="0"/>
                <a:ea typeface="Roboto" pitchFamily="2" charset="0"/>
                <a:cs typeface="Arial" pitchFamily="34"/>
              </a:rPr>
              <a:t>Acreditación</a:t>
            </a:r>
          </a:p>
        </p:txBody>
      </p:sp>
      <p:sp>
        <p:nvSpPr>
          <p:cNvPr id="9" name="45 Elipse"/>
          <p:cNvSpPr/>
          <p:nvPr/>
        </p:nvSpPr>
        <p:spPr>
          <a:xfrm>
            <a:off x="2273893" y="1029692"/>
            <a:ext cx="586706" cy="57606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7F7F7F">
              <a:alpha val="69020"/>
            </a:srgbClr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L" sz="2800" b="1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1</a:t>
            </a:r>
          </a:p>
        </p:txBody>
      </p:sp>
      <p:sp>
        <p:nvSpPr>
          <p:cNvPr id="10" name="45 Elipse"/>
          <p:cNvSpPr/>
          <p:nvPr/>
        </p:nvSpPr>
        <p:spPr>
          <a:xfrm>
            <a:off x="5569538" y="1029692"/>
            <a:ext cx="586706" cy="57606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7F7F7F">
              <a:alpha val="69020"/>
            </a:srgbClr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L" sz="2800" b="1" i="0" u="none" strike="noStrike" kern="1200" cap="none" spc="0" baseline="0" dirty="0" smtClean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2</a:t>
            </a:r>
            <a:endParaRPr lang="es-CL" sz="2800" b="1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1" name="45 Elipse"/>
          <p:cNvSpPr/>
          <p:nvPr/>
        </p:nvSpPr>
        <p:spPr>
          <a:xfrm>
            <a:off x="8865185" y="1029692"/>
            <a:ext cx="586706" cy="57606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7F7F7F">
              <a:alpha val="69020"/>
            </a:srgbClr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L" sz="2800" b="1" i="0" u="none" strike="noStrike" kern="1200" cap="none" spc="0" baseline="0" dirty="0" smtClean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3</a:t>
            </a:r>
            <a:endParaRPr lang="es-CL" sz="2800" b="1" i="0" u="none" strike="noStrike" kern="1200" cap="none" spc="0" baseline="0" dirty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909353" y="4897430"/>
            <a:ext cx="33157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L" dirty="0" smtClean="0">
                <a:solidFill>
                  <a:srgbClr val="E46C0A"/>
                </a:solidFill>
                <a:latin typeface="Roboto Lt" pitchFamily="2" charset="0"/>
                <a:ea typeface="Roboto Lt" pitchFamily="2" charset="0"/>
                <a:cs typeface="Arial" pitchFamily="34"/>
              </a:rPr>
              <a:t>Elaboración de Informe de Acreditación </a:t>
            </a:r>
          </a:p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L" dirty="0" smtClean="0">
                <a:solidFill>
                  <a:schemeClr val="bg1">
                    <a:lumMod val="50000"/>
                  </a:schemeClr>
                </a:solidFill>
                <a:latin typeface="Roboto Lt" pitchFamily="2" charset="0"/>
                <a:ea typeface="Roboto Lt" pitchFamily="2" charset="0"/>
                <a:cs typeface="Arial" pitchFamily="34"/>
              </a:rPr>
              <a:t>Fortalezas y Debilidades </a:t>
            </a:r>
            <a:endParaRPr lang="es-CL" dirty="0">
              <a:solidFill>
                <a:schemeClr val="bg1">
                  <a:lumMod val="50000"/>
                </a:schemeClr>
              </a:solidFill>
              <a:latin typeface="Roboto Lt" pitchFamily="2" charset="0"/>
              <a:ea typeface="Roboto Lt" pitchFamily="2" charset="0"/>
              <a:cs typeface="Arial" pitchFamily="34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584110" y="4897430"/>
            <a:ext cx="24288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L" smtClean="0">
                <a:solidFill>
                  <a:srgbClr val="E46C0A"/>
                </a:solidFill>
                <a:latin typeface="Roboto Lt" pitchFamily="2" charset="0"/>
                <a:ea typeface="Roboto Lt" pitchFamily="2" charset="0"/>
                <a:cs typeface="Arial" pitchFamily="34"/>
              </a:rPr>
              <a:t>Visita de Pares Evaluadores</a:t>
            </a:r>
          </a:p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L" smtClean="0">
                <a:solidFill>
                  <a:schemeClr val="bg1">
                    <a:lumMod val="50000"/>
                  </a:schemeClr>
                </a:solidFill>
                <a:latin typeface="Roboto Lt" pitchFamily="2" charset="0"/>
                <a:ea typeface="Roboto Lt" pitchFamily="2" charset="0"/>
                <a:cs typeface="Arial" pitchFamily="34"/>
              </a:rPr>
              <a:t>Otros Profesores de Diseño </a:t>
            </a:r>
            <a:endParaRPr lang="es-CL" dirty="0">
              <a:solidFill>
                <a:schemeClr val="bg1">
                  <a:lumMod val="50000"/>
                </a:schemeClr>
              </a:solidFill>
              <a:latin typeface="Roboto Lt" pitchFamily="2" charset="0"/>
              <a:ea typeface="Roboto Lt" pitchFamily="2" charset="0"/>
              <a:cs typeface="Arial" pitchFamily="34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737448" y="4897430"/>
            <a:ext cx="2842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L" dirty="0" smtClean="0">
                <a:solidFill>
                  <a:srgbClr val="E46C0A"/>
                </a:solidFill>
                <a:latin typeface="Roboto Lt" pitchFamily="2" charset="0"/>
                <a:ea typeface="Roboto Lt" pitchFamily="2" charset="0"/>
                <a:cs typeface="Arial" pitchFamily="34"/>
              </a:rPr>
              <a:t>Informe de Acreditación </a:t>
            </a:r>
          </a:p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L" dirty="0" smtClean="0">
                <a:solidFill>
                  <a:schemeClr val="bg1">
                    <a:lumMod val="50000"/>
                  </a:schemeClr>
                </a:solidFill>
                <a:latin typeface="Roboto Lt" pitchFamily="2" charset="0"/>
                <a:ea typeface="Roboto Lt" pitchFamily="2" charset="0"/>
                <a:cs typeface="Arial" pitchFamily="34"/>
              </a:rPr>
              <a:t>Los Pares evaluadores dictaminan la cantidad de años de Acreditación </a:t>
            </a:r>
            <a:endParaRPr lang="es-CL" dirty="0">
              <a:solidFill>
                <a:schemeClr val="bg1">
                  <a:lumMod val="50000"/>
                </a:schemeClr>
              </a:solidFill>
              <a:latin typeface="Roboto Lt" pitchFamily="2" charset="0"/>
              <a:ea typeface="Roboto Lt" pitchFamily="2" charset="0"/>
              <a:cs typeface="Arial" pitchFamily="34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492904" y="177248"/>
            <a:ext cx="2611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s-CL" b="1" dirty="0" smtClean="0">
                <a:solidFill>
                  <a:srgbClr val="E46C0A"/>
                </a:solidFill>
                <a:latin typeface="Roboto" pitchFamily="2" charset="0"/>
                <a:ea typeface="Roboto" pitchFamily="2" charset="0"/>
              </a:rPr>
              <a:t>ETAPAS DEL PROCESO </a:t>
            </a:r>
            <a:endParaRPr lang="es-CL" b="1" dirty="0">
              <a:solidFill>
                <a:srgbClr val="E46C0A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46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 Elipse"/>
          <p:cNvSpPr/>
          <p:nvPr/>
        </p:nvSpPr>
        <p:spPr>
          <a:xfrm>
            <a:off x="394965" y="1940669"/>
            <a:ext cx="2627055" cy="257939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E46C0A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L" sz="2000" b="1" i="0" u="none" strike="noStrike" kern="1200" cap="none" spc="0" baseline="0" dirty="0" smtClean="0">
                <a:solidFill>
                  <a:srgbClr val="FFFFFF"/>
                </a:solidFill>
                <a:uFillTx/>
                <a:latin typeface="Roboto" pitchFamily="2" charset="0"/>
                <a:ea typeface="Roboto" pitchFamily="2" charset="0"/>
                <a:cs typeface="Arial" pitchFamily="34"/>
              </a:rPr>
              <a:t>Estudiantes</a:t>
            </a:r>
            <a:endParaRPr lang="es-CL" sz="2000" b="1" i="0" u="none" strike="noStrike" kern="1200" cap="none" spc="0" baseline="0" dirty="0">
              <a:solidFill>
                <a:srgbClr val="FFFFFF"/>
              </a:solidFill>
              <a:uFillTx/>
              <a:latin typeface="Roboto" pitchFamily="2" charset="0"/>
              <a:ea typeface="Roboto" pitchFamily="2" charset="0"/>
              <a:cs typeface="Arial" pitchFamily="34"/>
            </a:endParaRPr>
          </a:p>
        </p:txBody>
      </p:sp>
      <p:sp>
        <p:nvSpPr>
          <p:cNvPr id="15" name="32 Rectángulo"/>
          <p:cNvSpPr/>
          <p:nvPr/>
        </p:nvSpPr>
        <p:spPr>
          <a:xfrm>
            <a:off x="3413819" y="1600364"/>
            <a:ext cx="8030469" cy="403187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Respondiendo objetivamente las preguntas del </a:t>
            </a:r>
            <a:r>
              <a:rPr lang="es-CL" sz="1600" dirty="0">
                <a:solidFill>
                  <a:srgbClr val="E46C0A"/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cuestionario</a:t>
            </a:r>
            <a:r>
              <a:rPr lang="es-C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.</a:t>
            </a:r>
          </a:p>
          <a:p>
            <a:pPr algn="just">
              <a:defRPr/>
            </a:pPr>
            <a:endParaRPr lang="es-CL" sz="1600" dirty="0">
              <a:solidFill>
                <a:schemeClr val="tx1">
                  <a:lumMod val="75000"/>
                  <a:lumOff val="25000"/>
                </a:schemeClr>
              </a:solidFill>
              <a:latin typeface="Roboto Lt" pitchFamily="2" charset="0"/>
              <a:ea typeface="Roboto Lt" pitchFamily="2" charset="0"/>
              <a:cs typeface="Arial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Informándose acerca de lo que pasa en la carrera a través de los </a:t>
            </a:r>
            <a:r>
              <a:rPr lang="es-CL" sz="1600" dirty="0">
                <a:solidFill>
                  <a:srgbClr val="E46C0A"/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Centros de Alumnos</a:t>
            </a: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, charlas y encuentros donde se aborden los alcances del proceso de acreditación</a:t>
            </a:r>
            <a:r>
              <a:rPr lang="es-C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.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s-CL" sz="1600" dirty="0">
              <a:solidFill>
                <a:schemeClr val="tx1">
                  <a:lumMod val="75000"/>
                  <a:lumOff val="25000"/>
                </a:schemeClr>
              </a:solidFill>
              <a:latin typeface="Roboto Lt" pitchFamily="2" charset="0"/>
              <a:ea typeface="Roboto Lt" pitchFamily="2" charset="0"/>
              <a:cs typeface="Arial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Participando en focos de </a:t>
            </a:r>
            <a:r>
              <a:rPr lang="es-CL" sz="1600" dirty="0">
                <a:solidFill>
                  <a:srgbClr val="E46C0A"/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opinión</a:t>
            </a:r>
            <a:r>
              <a:rPr lang="es-C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.</a:t>
            </a:r>
          </a:p>
          <a:p>
            <a:pPr algn="just">
              <a:defRPr/>
            </a:pPr>
            <a:endParaRPr lang="es-CL" sz="1600" dirty="0">
              <a:solidFill>
                <a:schemeClr val="tx1">
                  <a:lumMod val="75000"/>
                  <a:lumOff val="25000"/>
                </a:schemeClr>
              </a:solidFill>
              <a:latin typeface="Roboto Lt" pitchFamily="2" charset="0"/>
              <a:ea typeface="Roboto Lt" pitchFamily="2" charset="0"/>
              <a:cs typeface="Arial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Revisando información en </a:t>
            </a:r>
            <a:r>
              <a:rPr lang="es-CL" sz="1600" dirty="0">
                <a:solidFill>
                  <a:srgbClr val="E46C0A"/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la página web </a:t>
            </a: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la carrera y sus </a:t>
            </a:r>
            <a:r>
              <a:rPr lang="es-CL" sz="1600" dirty="0">
                <a:solidFill>
                  <a:srgbClr val="E46C0A"/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distintos medios de comunicación</a:t>
            </a: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 (afiches, diarios murales, etc</a:t>
            </a:r>
            <a:r>
              <a:rPr lang="es-C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.)</a:t>
            </a:r>
          </a:p>
          <a:p>
            <a:pPr algn="just">
              <a:defRPr/>
            </a:pPr>
            <a:endParaRPr lang="es-CL" sz="1600" dirty="0">
              <a:solidFill>
                <a:schemeClr val="tx1">
                  <a:lumMod val="75000"/>
                  <a:lumOff val="25000"/>
                </a:schemeClr>
              </a:solidFill>
              <a:latin typeface="Roboto Lt" pitchFamily="2" charset="0"/>
              <a:ea typeface="Roboto Lt" pitchFamily="2" charset="0"/>
              <a:cs typeface="Arial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Apoyando el proceso durante la visita de los </a:t>
            </a:r>
            <a:r>
              <a:rPr lang="es-CL" sz="1600" dirty="0">
                <a:solidFill>
                  <a:srgbClr val="E46C0A"/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pares evaluadores</a:t>
            </a:r>
            <a:r>
              <a:rPr lang="es-C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.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s-CL" sz="1600" dirty="0">
              <a:solidFill>
                <a:schemeClr val="tx1">
                  <a:lumMod val="75000"/>
                  <a:lumOff val="25000"/>
                </a:schemeClr>
              </a:solidFill>
              <a:latin typeface="Roboto Lt" pitchFamily="2" charset="0"/>
              <a:ea typeface="Roboto Lt" pitchFamily="2" charset="0"/>
              <a:cs typeface="Arial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Informándome del </a:t>
            </a:r>
            <a:r>
              <a:rPr lang="es-CL" sz="1600" dirty="0">
                <a:solidFill>
                  <a:srgbClr val="E46C0A"/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Perfil de Egreso</a:t>
            </a: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 de la </a:t>
            </a:r>
            <a:r>
              <a:rPr lang="es-C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carrera.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s-CL" sz="1600" dirty="0">
              <a:solidFill>
                <a:schemeClr val="tx1">
                  <a:lumMod val="75000"/>
                  <a:lumOff val="25000"/>
                </a:schemeClr>
              </a:solidFill>
              <a:latin typeface="Roboto Lt" pitchFamily="2" charset="0"/>
              <a:ea typeface="Roboto Lt" pitchFamily="2" charset="0"/>
              <a:cs typeface="Arial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Informándome sobre los procesos de </a:t>
            </a:r>
            <a:r>
              <a:rPr lang="es-CL" sz="1600" dirty="0">
                <a:solidFill>
                  <a:srgbClr val="E46C0A"/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práctica laboral y obtención de título</a:t>
            </a: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4748971" y="177248"/>
            <a:ext cx="20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s-CL" b="1" dirty="0" smtClean="0">
                <a:solidFill>
                  <a:srgbClr val="E46C0A"/>
                </a:solidFill>
                <a:latin typeface="Roboto" pitchFamily="2" charset="0"/>
                <a:ea typeface="Roboto" pitchFamily="2" charset="0"/>
              </a:rPr>
              <a:t>COLABORADORES</a:t>
            </a:r>
            <a:endParaRPr lang="es-CL" b="1" dirty="0">
              <a:solidFill>
                <a:srgbClr val="E46C0A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30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7 Rectángulo"/>
          <p:cNvSpPr/>
          <p:nvPr/>
        </p:nvSpPr>
        <p:spPr>
          <a:xfrm>
            <a:off x="3539049" y="1695981"/>
            <a:ext cx="7448040" cy="353943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Respondiendo objetivamente las preguntas del </a:t>
            </a:r>
            <a:r>
              <a:rPr lang="es-CL" sz="1600" dirty="0">
                <a:solidFill>
                  <a:srgbClr val="E46C0A"/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cuestionario</a:t>
            </a:r>
            <a:r>
              <a:rPr lang="es-C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.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s-CL" sz="1600" dirty="0">
              <a:solidFill>
                <a:schemeClr val="tx1">
                  <a:lumMod val="75000"/>
                  <a:lumOff val="25000"/>
                </a:schemeClr>
              </a:solidFill>
              <a:latin typeface="Roboto Lt" pitchFamily="2" charset="0"/>
              <a:ea typeface="Roboto Lt" pitchFamily="2" charset="0"/>
              <a:cs typeface="Arial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Entregando </a:t>
            </a:r>
            <a:r>
              <a:rPr lang="es-CL" sz="1600" dirty="0">
                <a:solidFill>
                  <a:srgbClr val="E46C0A"/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información académica </a:t>
            </a: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relevante para el proceso de acreditación (Currículum Vitae actualizado, incluyendo la productividad científica y actividades de extensión realizadas a la fecha</a:t>
            </a:r>
            <a:r>
              <a:rPr lang="es-C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)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s-CL" sz="1600" dirty="0">
              <a:solidFill>
                <a:schemeClr val="tx1">
                  <a:lumMod val="75000"/>
                  <a:lumOff val="25000"/>
                </a:schemeClr>
              </a:solidFill>
              <a:latin typeface="Roboto Lt" pitchFamily="2" charset="0"/>
              <a:ea typeface="Roboto Lt" pitchFamily="2" charset="0"/>
              <a:cs typeface="Arial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Participando en </a:t>
            </a:r>
            <a:r>
              <a:rPr lang="es-CL" sz="1600" dirty="0">
                <a:solidFill>
                  <a:srgbClr val="E46C0A"/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focos de opinión y otros espacios</a:t>
            </a: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 necesarios para el levantamiento de información cualitativa</a:t>
            </a:r>
            <a:r>
              <a:rPr lang="es-C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.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s-CL" sz="1600" dirty="0">
              <a:solidFill>
                <a:schemeClr val="tx1">
                  <a:lumMod val="75000"/>
                  <a:lumOff val="25000"/>
                </a:schemeClr>
              </a:solidFill>
              <a:latin typeface="Roboto Lt" pitchFamily="2" charset="0"/>
              <a:ea typeface="Roboto Lt" pitchFamily="2" charset="0"/>
              <a:cs typeface="Arial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Informándome acerca del </a:t>
            </a:r>
            <a:r>
              <a:rPr lang="es-CL" sz="1600" dirty="0">
                <a:solidFill>
                  <a:srgbClr val="E46C0A"/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Perfil de Egreso </a:t>
            </a: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de la carrera. </a:t>
            </a:r>
            <a:endParaRPr lang="es-CL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Roboto Lt" pitchFamily="2" charset="0"/>
              <a:ea typeface="Roboto Lt" pitchFamily="2" charset="0"/>
              <a:cs typeface="Arial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s-CL" sz="1600" dirty="0">
              <a:solidFill>
                <a:schemeClr val="tx1">
                  <a:lumMod val="75000"/>
                  <a:lumOff val="25000"/>
                </a:schemeClr>
              </a:solidFill>
              <a:latin typeface="Roboto Lt" pitchFamily="2" charset="0"/>
              <a:ea typeface="Roboto Lt" pitchFamily="2" charset="0"/>
              <a:cs typeface="Arial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Informándome del </a:t>
            </a:r>
            <a:r>
              <a:rPr lang="es-CL" sz="1600" dirty="0">
                <a:solidFill>
                  <a:srgbClr val="E46C0A"/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Proceso de Práctica</a:t>
            </a:r>
            <a:r>
              <a:rPr lang="es-C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.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s-CL" sz="1600" dirty="0">
              <a:solidFill>
                <a:schemeClr val="tx1">
                  <a:lumMod val="75000"/>
                  <a:lumOff val="25000"/>
                </a:schemeClr>
              </a:solidFill>
              <a:latin typeface="Roboto Lt" pitchFamily="2" charset="0"/>
              <a:ea typeface="Roboto Lt" pitchFamily="2" charset="0"/>
              <a:cs typeface="Arial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Informándome de las </a:t>
            </a:r>
            <a:r>
              <a:rPr lang="es-CL" sz="1600" dirty="0">
                <a:solidFill>
                  <a:srgbClr val="E46C0A"/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asignaturas claves</a:t>
            </a: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.</a:t>
            </a:r>
          </a:p>
        </p:txBody>
      </p:sp>
      <p:sp>
        <p:nvSpPr>
          <p:cNvPr id="6" name="1 Elipse"/>
          <p:cNvSpPr/>
          <p:nvPr/>
        </p:nvSpPr>
        <p:spPr>
          <a:xfrm>
            <a:off x="394965" y="1953548"/>
            <a:ext cx="2627055" cy="257939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E46C0A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L" sz="2000" b="1" i="0" u="none" strike="noStrike" kern="1200" cap="none" spc="0" baseline="0" dirty="0" smtClean="0">
                <a:solidFill>
                  <a:srgbClr val="FFFFFF"/>
                </a:solidFill>
                <a:uFillTx/>
                <a:latin typeface="Roboto" pitchFamily="2" charset="0"/>
                <a:ea typeface="Roboto" pitchFamily="2" charset="0"/>
                <a:cs typeface="Arial" pitchFamily="34"/>
              </a:rPr>
              <a:t>Académicos</a:t>
            </a:r>
            <a:endParaRPr lang="es-CL" sz="2000" b="1" i="0" u="none" strike="noStrike" kern="1200" cap="none" spc="0" baseline="0" dirty="0">
              <a:solidFill>
                <a:srgbClr val="FFFFFF"/>
              </a:solidFill>
              <a:uFillTx/>
              <a:latin typeface="Roboto" pitchFamily="2" charset="0"/>
              <a:ea typeface="Roboto" pitchFamily="2" charset="0"/>
              <a:cs typeface="Arial" pitchFamily="34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748971" y="177248"/>
            <a:ext cx="20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s-CL" b="1" dirty="0" smtClean="0">
                <a:solidFill>
                  <a:srgbClr val="E46C0A"/>
                </a:solidFill>
                <a:latin typeface="Roboto" pitchFamily="2" charset="0"/>
                <a:ea typeface="Roboto" pitchFamily="2" charset="0"/>
              </a:rPr>
              <a:t>COLABORADORES</a:t>
            </a:r>
            <a:endParaRPr lang="es-CL" b="1" dirty="0">
              <a:solidFill>
                <a:srgbClr val="E46C0A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97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41 Rectángulo"/>
          <p:cNvSpPr/>
          <p:nvPr/>
        </p:nvSpPr>
        <p:spPr>
          <a:xfrm>
            <a:off x="4369446" y="1958890"/>
            <a:ext cx="6115946" cy="280076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Respondiendo al cuestionario de preguntas de </a:t>
            </a:r>
            <a:r>
              <a:rPr lang="es-CL" sz="1600" dirty="0">
                <a:solidFill>
                  <a:srgbClr val="E46C0A"/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acreditación</a:t>
            </a: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. </a:t>
            </a:r>
            <a:endParaRPr lang="es-CL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Roboto Lt" pitchFamily="2" charset="0"/>
              <a:ea typeface="Roboto Lt" pitchFamily="2" charset="0"/>
              <a:cs typeface="Arial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s-CL" sz="1600" dirty="0">
              <a:solidFill>
                <a:schemeClr val="tx1">
                  <a:lumMod val="75000"/>
                  <a:lumOff val="25000"/>
                </a:schemeClr>
              </a:solidFill>
              <a:latin typeface="Roboto Lt" pitchFamily="2" charset="0"/>
              <a:ea typeface="Roboto Lt" pitchFamily="2" charset="0"/>
              <a:cs typeface="Arial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Participando de las </a:t>
            </a:r>
            <a:r>
              <a:rPr lang="es-CL" sz="1600" dirty="0">
                <a:solidFill>
                  <a:srgbClr val="E46C0A"/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actividades organizadas por la carrera</a:t>
            </a: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 (charlas, desayunos, encuentros de egresados, etc</a:t>
            </a:r>
            <a:r>
              <a:rPr lang="es-C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.)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s-CL" sz="1600" dirty="0">
              <a:solidFill>
                <a:schemeClr val="tx1">
                  <a:lumMod val="75000"/>
                  <a:lumOff val="25000"/>
                </a:schemeClr>
              </a:solidFill>
              <a:latin typeface="Roboto Lt" pitchFamily="2" charset="0"/>
              <a:ea typeface="Roboto Lt" pitchFamily="2" charset="0"/>
              <a:cs typeface="Arial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Participando en focos de opinión y otros espacios necesarios para el levantamiento de información </a:t>
            </a:r>
            <a:r>
              <a:rPr lang="es-CL" sz="1600" dirty="0">
                <a:solidFill>
                  <a:srgbClr val="E46C0A"/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cualitativa</a:t>
            </a:r>
            <a:r>
              <a:rPr lang="es-C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.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s-CL" sz="1600" dirty="0">
              <a:solidFill>
                <a:schemeClr val="tx1">
                  <a:lumMod val="75000"/>
                  <a:lumOff val="25000"/>
                </a:schemeClr>
              </a:solidFill>
              <a:latin typeface="Roboto Lt" pitchFamily="2" charset="0"/>
              <a:ea typeface="Roboto Lt" pitchFamily="2" charset="0"/>
              <a:cs typeface="Arial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Abordando la inserción de los estudiantes en el mundo laboral, comentando la adecuación de sus programas de formación y considerando </a:t>
            </a:r>
            <a:r>
              <a:rPr lang="es-CL" sz="1600" dirty="0">
                <a:solidFill>
                  <a:srgbClr val="E46C0A"/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la retroalimentación </a:t>
            </a:r>
            <a:r>
              <a:rPr lang="es-C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t" pitchFamily="2" charset="0"/>
                <a:ea typeface="Roboto Lt" pitchFamily="2" charset="0"/>
                <a:cs typeface="Arial" pitchFamily="34" charset="0"/>
              </a:rPr>
              <a:t>recibida.</a:t>
            </a:r>
          </a:p>
        </p:txBody>
      </p:sp>
      <p:sp>
        <p:nvSpPr>
          <p:cNvPr id="4" name="1 Elipse"/>
          <p:cNvSpPr/>
          <p:nvPr/>
        </p:nvSpPr>
        <p:spPr>
          <a:xfrm>
            <a:off x="1021982" y="1921166"/>
            <a:ext cx="2627055" cy="257939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E46C0A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CL" sz="2000" b="1" i="0" u="none" strike="noStrike" kern="1200" cap="none" spc="0" baseline="0" dirty="0" smtClean="0">
                <a:solidFill>
                  <a:srgbClr val="FFFFFF"/>
                </a:solidFill>
                <a:uFillTx/>
                <a:latin typeface="Roboto" pitchFamily="2" charset="0"/>
                <a:ea typeface="Roboto" pitchFamily="2" charset="0"/>
                <a:cs typeface="Arial" pitchFamily="34"/>
              </a:rPr>
              <a:t>Egresados y Empleadores</a:t>
            </a:r>
            <a:endParaRPr lang="es-CL" sz="2000" b="1" i="0" u="none" strike="noStrike" kern="1200" cap="none" spc="0" baseline="0" dirty="0">
              <a:solidFill>
                <a:srgbClr val="FFFFFF"/>
              </a:solidFill>
              <a:uFillTx/>
              <a:latin typeface="Roboto" pitchFamily="2" charset="0"/>
              <a:ea typeface="Roboto" pitchFamily="2" charset="0"/>
              <a:cs typeface="Arial" pitchFamily="34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748971" y="177248"/>
            <a:ext cx="20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s-CL" b="1" dirty="0" smtClean="0">
                <a:solidFill>
                  <a:srgbClr val="E46C0A"/>
                </a:solidFill>
                <a:latin typeface="Roboto" pitchFamily="2" charset="0"/>
                <a:ea typeface="Roboto" pitchFamily="2" charset="0"/>
              </a:rPr>
              <a:t>COLABORADORES</a:t>
            </a:r>
            <a:endParaRPr lang="es-CL" b="1" dirty="0">
              <a:solidFill>
                <a:srgbClr val="E46C0A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09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357313" y="1154608"/>
            <a:ext cx="962977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endParaRPr lang="es-CL" sz="2400" b="1" i="0" dirty="0" smtClean="0">
              <a:solidFill>
                <a:srgbClr val="E46C0A"/>
              </a:solidFill>
              <a:effectLst/>
              <a:latin typeface="Roboto" pitchFamily="2" charset="0"/>
              <a:ea typeface="Roboto" pitchFamily="2" charset="0"/>
            </a:endParaRPr>
          </a:p>
          <a:p>
            <a:pPr algn="ctr" fontAlgn="base"/>
            <a:r>
              <a:rPr lang="en-US" sz="6000" dirty="0">
                <a:solidFill>
                  <a:srgbClr val="E46C0A"/>
                </a:solidFill>
                <a:latin typeface="Entypo" pitchFamily="-65" charset="0"/>
                <a:ea typeface="Entypo" pitchFamily="-65" charset="0"/>
                <a:cs typeface="Entypo" pitchFamily="-65" charset="0"/>
                <a:sym typeface="Entypo" pitchFamily="-65" charset="0"/>
              </a:rPr>
              <a:t>🎓</a:t>
            </a:r>
            <a:r>
              <a:rPr lang="en-US" sz="2400" dirty="0">
                <a:solidFill>
                  <a:srgbClr val="687189"/>
                </a:solidFill>
                <a:latin typeface="Entypo" pitchFamily="-65" charset="0"/>
                <a:ea typeface="Entypo" pitchFamily="-65" charset="0"/>
                <a:cs typeface="Entypo" pitchFamily="-65" charset="0"/>
                <a:sym typeface="Entypo" pitchFamily="-65" charset="0"/>
              </a:rPr>
              <a:t> </a:t>
            </a:r>
            <a:endParaRPr lang="en-US" sz="2400" dirty="0" smtClean="0">
              <a:solidFill>
                <a:srgbClr val="687189"/>
              </a:solidFill>
              <a:latin typeface="Entypo" pitchFamily="-65" charset="0"/>
              <a:ea typeface="Entypo" pitchFamily="-65" charset="0"/>
              <a:cs typeface="Entypo" pitchFamily="-65" charset="0"/>
              <a:sym typeface="Entypo" pitchFamily="-65" charset="0"/>
            </a:endParaRPr>
          </a:p>
          <a:p>
            <a:pPr algn="ctr" fontAlgn="base"/>
            <a:r>
              <a:rPr lang="es-CL" sz="2400" b="1" i="0" dirty="0" smtClean="0">
                <a:solidFill>
                  <a:srgbClr val="E46C0A"/>
                </a:solidFill>
                <a:effectLst/>
                <a:latin typeface="Roboto" pitchFamily="2" charset="0"/>
                <a:ea typeface="Roboto" pitchFamily="2" charset="0"/>
              </a:rPr>
              <a:t>¿QUE BUSCAMOS CON NUESTRA CARRERA?</a:t>
            </a:r>
          </a:p>
          <a:p>
            <a:pPr algn="ctr" fontAlgn="base"/>
            <a:endParaRPr lang="es-CL" sz="2400" b="0" i="0" dirty="0" smtClean="0">
              <a:solidFill>
                <a:srgbClr val="3B3B3B"/>
              </a:solidFill>
              <a:effectLst/>
              <a:latin typeface="arial" panose="020B0604020202020204" pitchFamily="34" charset="0"/>
            </a:endParaRPr>
          </a:p>
          <a:p>
            <a:pPr algn="ctr" fontAlgn="base"/>
            <a:r>
              <a:rPr lang="es-CL" sz="2400" b="0" i="0" dirty="0" smtClean="0">
                <a:solidFill>
                  <a:srgbClr val="3B3B3B"/>
                </a:solidFill>
                <a:effectLst/>
                <a:latin typeface="Roboto Lt" pitchFamily="2" charset="0"/>
                <a:ea typeface="Roboto Lt" pitchFamily="2" charset="0"/>
              </a:rPr>
              <a:t>Formamos un </a:t>
            </a:r>
            <a:r>
              <a:rPr lang="es-CL" sz="2400" b="0" i="0" dirty="0" smtClean="0">
                <a:solidFill>
                  <a:srgbClr val="E46C0A"/>
                </a:solidFill>
                <a:effectLst/>
                <a:latin typeface="Roboto Lt" pitchFamily="2" charset="0"/>
                <a:ea typeface="Roboto Lt" pitchFamily="2" charset="0"/>
              </a:rPr>
              <a:t>profesional táctico – operativo </a:t>
            </a:r>
            <a:r>
              <a:rPr lang="es-CL" sz="2400" b="0" i="0" dirty="0" smtClean="0">
                <a:solidFill>
                  <a:srgbClr val="3B3B3B"/>
                </a:solidFill>
                <a:effectLst/>
                <a:latin typeface="Roboto Lt" pitchFamily="2" charset="0"/>
                <a:ea typeface="Roboto Lt" pitchFamily="2" charset="0"/>
              </a:rPr>
              <a:t>con capacidad de contribuir social y económicamente al desarrollo del país, participando en la generación, </a:t>
            </a:r>
            <a:r>
              <a:rPr lang="es-CL" sz="2400" b="0" i="0" dirty="0" smtClean="0">
                <a:solidFill>
                  <a:srgbClr val="E46C0A"/>
                </a:solidFill>
                <a:effectLst/>
                <a:latin typeface="Roboto Lt" pitchFamily="2" charset="0"/>
                <a:ea typeface="Roboto Lt" pitchFamily="2" charset="0"/>
              </a:rPr>
              <a:t>diseño y desarrollo de productos</a:t>
            </a:r>
            <a:r>
              <a:rPr lang="es-CL" sz="2400" b="0" i="0" dirty="0" smtClean="0">
                <a:solidFill>
                  <a:srgbClr val="3B3B3B"/>
                </a:solidFill>
                <a:effectLst/>
                <a:latin typeface="Roboto Lt" pitchFamily="2" charset="0"/>
                <a:ea typeface="Roboto Lt" pitchFamily="2" charset="0"/>
              </a:rPr>
              <a:t>, incrementando su valor agregado, previendo su ciclo de vida y aportando en los procesos de fabricación para la industria productiva.</a:t>
            </a:r>
          </a:p>
        </p:txBody>
      </p:sp>
    </p:spTree>
    <p:extLst>
      <p:ext uri="{BB962C8B-B14F-4D97-AF65-F5344CB8AC3E}">
        <p14:creationId xmlns:p14="http://schemas.microsoft.com/office/powerpoint/2010/main" val="220794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166813" y="854570"/>
            <a:ext cx="962977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6000" dirty="0">
                <a:solidFill>
                  <a:srgbClr val="E46C0A"/>
                </a:solidFill>
                <a:latin typeface="Entypo" pitchFamily="-65" charset="0"/>
                <a:ea typeface="Entypo" pitchFamily="-65" charset="0"/>
                <a:cs typeface="Entypo" pitchFamily="-65" charset="0"/>
                <a:sym typeface="Entypo" pitchFamily="-65" charset="0"/>
              </a:rPr>
              <a:t>🏆</a:t>
            </a:r>
            <a:r>
              <a:rPr lang="en-US" sz="2400" dirty="0">
                <a:solidFill>
                  <a:srgbClr val="687189"/>
                </a:solidFill>
                <a:latin typeface="Entypo" pitchFamily="-65" charset="0"/>
                <a:ea typeface="Entypo" pitchFamily="-65" charset="0"/>
                <a:cs typeface="Entypo" pitchFamily="-65" charset="0"/>
                <a:sym typeface="Entypo" pitchFamily="-65" charset="0"/>
              </a:rPr>
              <a:t> </a:t>
            </a:r>
            <a:endParaRPr lang="en-US" sz="2400" dirty="0" smtClean="0">
              <a:solidFill>
                <a:srgbClr val="687189"/>
              </a:solidFill>
              <a:latin typeface="Entypo" pitchFamily="-65" charset="0"/>
              <a:ea typeface="Entypo" pitchFamily="-65" charset="0"/>
              <a:cs typeface="Entypo" pitchFamily="-65" charset="0"/>
              <a:sym typeface="Entypo" pitchFamily="-65" charset="0"/>
            </a:endParaRPr>
          </a:p>
          <a:p>
            <a:pPr algn="ctr" fontAlgn="base"/>
            <a:r>
              <a:rPr lang="es-CL" sz="2400" b="1" dirty="0" smtClean="0">
                <a:solidFill>
                  <a:srgbClr val="E46C0A"/>
                </a:solidFill>
                <a:latin typeface="Roboto" pitchFamily="2" charset="0"/>
                <a:ea typeface="Roboto" pitchFamily="2" charset="0"/>
              </a:rPr>
              <a:t>MISIÓN</a:t>
            </a:r>
            <a:endParaRPr lang="es-CL" sz="2400" b="1" dirty="0">
              <a:solidFill>
                <a:srgbClr val="E46C0A"/>
              </a:solidFill>
              <a:latin typeface="Roboto" pitchFamily="2" charset="0"/>
              <a:ea typeface="Roboto" pitchFamily="2" charset="0"/>
            </a:endParaRPr>
          </a:p>
          <a:p>
            <a:pPr algn="ctr" fontAlgn="base"/>
            <a:endParaRPr lang="es-CL" sz="2400" b="0" i="0" dirty="0" smtClean="0">
              <a:solidFill>
                <a:srgbClr val="3B3B3B"/>
              </a:solidFill>
              <a:effectLst/>
              <a:latin typeface="arial" panose="020B0604020202020204" pitchFamily="34" charset="0"/>
            </a:endParaRPr>
          </a:p>
          <a:p>
            <a:pPr algn="ctr" fontAlgn="base"/>
            <a:r>
              <a:rPr lang="es-CL" sz="2400" dirty="0">
                <a:solidFill>
                  <a:srgbClr val="3B3B3B"/>
                </a:solidFill>
                <a:latin typeface="Roboto Lt" pitchFamily="2" charset="0"/>
                <a:ea typeface="Roboto Lt" pitchFamily="2" charset="0"/>
              </a:rPr>
              <a:t>Formar </a:t>
            </a:r>
            <a:r>
              <a:rPr lang="es-CL" sz="2400" dirty="0">
                <a:solidFill>
                  <a:srgbClr val="E46C0A"/>
                </a:solidFill>
                <a:latin typeface="Roboto Lt" pitchFamily="2" charset="0"/>
                <a:ea typeface="Roboto Lt" pitchFamily="2" charset="0"/>
              </a:rPr>
              <a:t>íntegramente un profesional </a:t>
            </a:r>
            <a:r>
              <a:rPr lang="es-CL" sz="2400" dirty="0">
                <a:solidFill>
                  <a:srgbClr val="3B3B3B"/>
                </a:solidFill>
                <a:latin typeface="Roboto Lt" pitchFamily="2" charset="0"/>
                <a:ea typeface="Roboto Lt" pitchFamily="2" charset="0"/>
              </a:rPr>
              <a:t>con capacidad de </a:t>
            </a:r>
            <a:r>
              <a:rPr lang="es-CL" sz="2400" dirty="0" smtClean="0">
                <a:solidFill>
                  <a:srgbClr val="3B3B3B"/>
                </a:solidFill>
                <a:latin typeface="Roboto Lt" pitchFamily="2" charset="0"/>
                <a:ea typeface="Roboto Lt" pitchFamily="2" charset="0"/>
              </a:rPr>
              <a:t>contribuir </a:t>
            </a:r>
            <a:r>
              <a:rPr lang="es-CL" sz="2400" dirty="0">
                <a:solidFill>
                  <a:srgbClr val="3B3B3B"/>
                </a:solidFill>
                <a:latin typeface="Roboto Lt" pitchFamily="2" charset="0"/>
                <a:ea typeface="Roboto Lt" pitchFamily="2" charset="0"/>
              </a:rPr>
              <a:t>social y económicamente al desarrollo del país. Entregando herramientas que les permita responder de manera eficiente a los nuevos escenarios y desafíos de </a:t>
            </a:r>
            <a:r>
              <a:rPr lang="es-CL" sz="2400" dirty="0">
                <a:solidFill>
                  <a:srgbClr val="E46C0A"/>
                </a:solidFill>
                <a:latin typeface="Roboto Lt" pitchFamily="2" charset="0"/>
                <a:ea typeface="Roboto Lt" pitchFamily="2" charset="0"/>
              </a:rPr>
              <a:t>la industria nacional</a:t>
            </a:r>
            <a:r>
              <a:rPr lang="es-CL" sz="2400" dirty="0">
                <a:solidFill>
                  <a:srgbClr val="3B3B3B"/>
                </a:solidFill>
                <a:latin typeface="Roboto Lt" pitchFamily="2" charset="0"/>
                <a:ea typeface="Roboto Lt" pitchFamily="2" charset="0"/>
              </a:rPr>
              <a:t>;  Un profesional capaz de aportar conocimientos científico técnicos y con un acentuado manejo de </a:t>
            </a:r>
            <a:r>
              <a:rPr lang="es-CL" sz="2400" dirty="0">
                <a:solidFill>
                  <a:srgbClr val="E46C0A"/>
                </a:solidFill>
                <a:latin typeface="Roboto Lt" pitchFamily="2" charset="0"/>
                <a:ea typeface="Roboto Lt" pitchFamily="2" charset="0"/>
              </a:rPr>
              <a:t>herramientas tecnológicas </a:t>
            </a:r>
            <a:r>
              <a:rPr lang="es-CL" sz="2400" dirty="0">
                <a:solidFill>
                  <a:srgbClr val="3B3B3B"/>
                </a:solidFill>
                <a:latin typeface="Roboto Lt" pitchFamily="2" charset="0"/>
                <a:ea typeface="Roboto Lt" pitchFamily="2" charset="0"/>
              </a:rPr>
              <a:t>que permitan hoy en día transformarse en un agente de cambio a </a:t>
            </a:r>
            <a:r>
              <a:rPr lang="es-CL" sz="2400" dirty="0">
                <a:solidFill>
                  <a:srgbClr val="E46C0A"/>
                </a:solidFill>
                <a:latin typeface="Roboto Lt" pitchFamily="2" charset="0"/>
                <a:ea typeface="Roboto Lt" pitchFamily="2" charset="0"/>
              </a:rPr>
              <a:t>nivel </a:t>
            </a:r>
            <a:r>
              <a:rPr lang="es-CL" sz="2400" dirty="0" smtClean="0">
                <a:solidFill>
                  <a:srgbClr val="E46C0A"/>
                </a:solidFill>
                <a:latin typeface="Roboto Lt" pitchFamily="2" charset="0"/>
                <a:ea typeface="Roboto Lt" pitchFamily="2" charset="0"/>
              </a:rPr>
              <a:t>industrial</a:t>
            </a:r>
            <a:r>
              <a:rPr lang="es-CL" sz="2400" dirty="0" smtClean="0">
                <a:solidFill>
                  <a:srgbClr val="3B3B3B"/>
                </a:solidFill>
                <a:latin typeface="Roboto Lt" pitchFamily="2" charset="0"/>
                <a:ea typeface="Roboto Lt" pitchFamily="2" charset="0"/>
              </a:rPr>
              <a:t>.</a:t>
            </a:r>
            <a:endParaRPr lang="es-CL" sz="2400" b="0" i="0" dirty="0" smtClean="0">
              <a:solidFill>
                <a:srgbClr val="3B3B3B"/>
              </a:solidFill>
              <a:effectLst/>
              <a:latin typeface="Roboto Lt" pitchFamily="2" charset="0"/>
              <a:ea typeface="Roboto L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97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645</Words>
  <Application>Microsoft Office PowerPoint</Application>
  <PresentationFormat>Panorámica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Entypo</vt:lpstr>
      <vt:lpstr>Roboto</vt:lpstr>
      <vt:lpstr>Roboto </vt:lpstr>
      <vt:lpstr>Roboto Lt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Cristobal</dc:creator>
  <cp:lastModifiedBy>Cristobal</cp:lastModifiedBy>
  <cp:revision>13</cp:revision>
  <dcterms:created xsi:type="dcterms:W3CDTF">2017-08-31T20:16:45Z</dcterms:created>
  <dcterms:modified xsi:type="dcterms:W3CDTF">2017-09-01T18:02:17Z</dcterms:modified>
</cp:coreProperties>
</file>