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71" r:id="rId4"/>
    <p:sldId id="27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3" r:id="rId17"/>
    <p:sldId id="274" r:id="rId18"/>
    <p:sldId id="275" r:id="rId19"/>
    <p:sldId id="277" r:id="rId20"/>
    <p:sldId id="279" r:id="rId21"/>
    <p:sldId id="281" r:id="rId22"/>
    <p:sldId id="269" r:id="rId23"/>
    <p:sldId id="270" r:id="rId24"/>
  </p:sldIdLst>
  <p:sldSz cx="9144000" cy="5143500" type="screen16x9"/>
  <p:notesSz cx="6858000" cy="9144000"/>
  <p:embeddedFontLst>
    <p:embeddedFont>
      <p:font typeface="Lato" panose="020B0604020202020204" charset="0"/>
      <p:regular r:id="rId26"/>
      <p:bold r:id="rId27"/>
      <p:italic r:id="rId28"/>
      <p:boldItalic r:id="rId29"/>
    </p:embeddedFont>
    <p:embeddedFont>
      <p:font typeface="Raleway" panose="020B0604020202020204" charset="-52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54548-8C6E-4327-B64F-6EE99FB00B55}">
  <a:tblStyle styleId="{51A54548-8C6E-4327-B64F-6EE99FB00B5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800225" y="1209475"/>
            <a:ext cx="8088900" cy="24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Проект по курсу </a:t>
            </a:r>
            <a:b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“Теория графов и ее приложения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65800" y="3924600"/>
            <a:ext cx="49254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Выполнил:</a:t>
            </a:r>
            <a:b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Мовчан Максим Владимирович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testgraph_2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850" y="1853850"/>
            <a:ext cx="5115639" cy="2295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BA_bitA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450" y="1853850"/>
            <a:ext cx="58102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Ra_Rado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450" y="1853850"/>
            <a:ext cx="52482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 dirty="0">
                <a:latin typeface="Times New Roman"/>
                <a:ea typeface="Times New Roman"/>
                <a:cs typeface="Times New Roman"/>
                <a:sym typeface="Times New Roman"/>
              </a:rPr>
              <a:t>Датасет </a:t>
            </a:r>
            <a:r>
              <a:rPr lang="en-US" sz="3000" dirty="0" err="1">
                <a:latin typeface="Times New Roman"/>
                <a:ea typeface="Times New Roman"/>
                <a:cs typeface="Times New Roman"/>
                <a:sym typeface="Times New Roman"/>
              </a:rPr>
              <a:t>BO_bitOt</a:t>
            </a:r>
            <a:r>
              <a:rPr lang="ru" sz="3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2F71A45-5323-421C-8EC6-42FBF9DBD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50" y="1853850"/>
            <a:ext cx="5849166" cy="29912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UC_UC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438" y="1853850"/>
            <a:ext cx="580072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2700" dirty="0"/>
              <a:t> </a:t>
            </a:r>
            <a:r>
              <a:rPr lang="ru" sz="3100" dirty="0">
                <a:latin typeface="Times New Roman"/>
                <a:ea typeface="Times New Roman"/>
                <a:cs typeface="Times New Roman"/>
                <a:sym typeface="Times New Roman"/>
              </a:rPr>
              <a:t>Предсказани</a:t>
            </a:r>
            <a:r>
              <a:rPr lang="ru-RU" sz="3100" dirty="0">
                <a:latin typeface="Times New Roman"/>
                <a:ea typeface="Times New Roman"/>
                <a:cs typeface="Times New Roman"/>
                <a:sym typeface="Times New Roman"/>
              </a:rPr>
              <a:t>я</a:t>
            </a:r>
            <a:r>
              <a:rPr lang="ru" sz="3100" dirty="0">
                <a:latin typeface="Times New Roman"/>
                <a:ea typeface="Times New Roman"/>
                <a:cs typeface="Times New Roman"/>
                <a:sym typeface="Times New Roman"/>
              </a:rPr>
              <a:t> появления ребер в графе</a:t>
            </a:r>
            <a:endParaRPr sz="4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42A6E5-E034-4987-A77F-E96D303BE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521" y="2154800"/>
            <a:ext cx="6496957" cy="135273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13176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ru-RU" dirty="0"/>
              <a:t>Построение векторов признаков для предсказания появления ребер в графе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E8532C-D4A4-4122-AE36-3BA9DB45E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612" y="1992107"/>
            <a:ext cx="4963858" cy="2261100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ru-RU" dirty="0">
                <a:solidFill>
                  <a:schemeClr val="bg2"/>
                </a:solidFill>
              </a:rPr>
              <a:t>Вычисляются статические признаки </a:t>
            </a:r>
            <a:r>
              <a:rPr lang="en-US" dirty="0">
                <a:solidFill>
                  <a:schemeClr val="bg2"/>
                </a:solidFill>
              </a:rPr>
              <a:t>(Static topological features)</a:t>
            </a:r>
            <a:r>
              <a:rPr lang="ru-RU" dirty="0">
                <a:solidFill>
                  <a:schemeClr val="bg2"/>
                </a:solidFill>
              </a:rPr>
              <a:t> для каждой пары вершин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Common </a:t>
            </a:r>
            <a:r>
              <a:rPr lang="en-US" dirty="0" err="1">
                <a:solidFill>
                  <a:schemeClr val="bg2"/>
                </a:solidFill>
              </a:rPr>
              <a:t>Neighbours</a:t>
            </a:r>
            <a:r>
              <a:rPr lang="en-US" dirty="0">
                <a:solidFill>
                  <a:schemeClr val="bg2"/>
                </a:solidFill>
              </a:rPr>
              <a:t> (CN);</a:t>
            </a:r>
            <a:endParaRPr lang="ru-RU" dirty="0">
              <a:solidFill>
                <a:schemeClr val="bg2"/>
              </a:solidFill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Adamic-Adar (AA); </a:t>
            </a:r>
            <a:endParaRPr lang="ru-RU" dirty="0">
              <a:solidFill>
                <a:schemeClr val="bg2"/>
              </a:solidFill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Jaccard Coefficient (JC);</a:t>
            </a:r>
            <a:endParaRPr lang="ru-RU" dirty="0">
              <a:solidFill>
                <a:schemeClr val="bg2"/>
              </a:solidFill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Preferential Attachment (PA)</a:t>
            </a:r>
            <a:endParaRPr lang="ru-RU" dirty="0">
              <a:solidFill>
                <a:schemeClr val="bg2"/>
              </a:solidFill>
            </a:endParaRPr>
          </a:p>
          <a:p>
            <a:pPr marL="146050" indent="0">
              <a:buNone/>
            </a:pPr>
            <a:r>
              <a:rPr lang="ru-RU" dirty="0">
                <a:solidFill>
                  <a:schemeClr val="bg2"/>
                </a:solidFill>
              </a:rPr>
              <a:t>Вычисленные признаки хранятся в папке </a:t>
            </a:r>
            <a:r>
              <a:rPr lang="en-US" dirty="0">
                <a:solidFill>
                  <a:schemeClr val="bg2"/>
                </a:solidFill>
              </a:rPr>
              <a:t>done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806470-35A7-422F-A5CB-9B1AB2BD3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470" y="1992107"/>
            <a:ext cx="2538351" cy="281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82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13176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ru-RU" dirty="0"/>
              <a:t>Построение векторов признаков для предсказания появления ребер в графе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E8532C-D4A4-4122-AE36-3BA9DB45E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758" y="1931817"/>
            <a:ext cx="4963858" cy="2261100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ru-RU" dirty="0">
                <a:solidFill>
                  <a:schemeClr val="bg2"/>
                </a:solidFill>
              </a:rPr>
              <a:t>Вычисляются взвешенные </a:t>
            </a:r>
            <a:r>
              <a:rPr lang="ru-RU" dirty="0" err="1">
                <a:solidFill>
                  <a:schemeClr val="bg2"/>
                </a:solidFill>
              </a:rPr>
              <a:t>темпоральные</a:t>
            </a:r>
            <a:r>
              <a:rPr lang="ru-RU" dirty="0">
                <a:solidFill>
                  <a:schemeClr val="bg2"/>
                </a:solidFill>
              </a:rPr>
              <a:t> признаки 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2"/>
                </a:solidFill>
              </a:rPr>
              <a:t>(Weighted temporal topological features)</a:t>
            </a:r>
            <a:r>
              <a:rPr lang="ru-RU" dirty="0">
                <a:solidFill>
                  <a:schemeClr val="bg2"/>
                </a:solidFill>
              </a:rPr>
              <a:t> </a:t>
            </a:r>
            <a:endParaRPr lang="en-US" dirty="0">
              <a:solidFill>
                <a:schemeClr val="bg2"/>
              </a:solidFill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Common </a:t>
            </a:r>
            <a:r>
              <a:rPr lang="en-US" dirty="0" err="1">
                <a:solidFill>
                  <a:schemeClr val="bg2"/>
                </a:solidFill>
              </a:rPr>
              <a:t>Neighbours</a:t>
            </a:r>
            <a:r>
              <a:rPr lang="en-US" dirty="0">
                <a:solidFill>
                  <a:schemeClr val="bg2"/>
                </a:solidFill>
              </a:rPr>
              <a:t> temporal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Adamic-Adar temporal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Jaccard Coefficient temporal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Preferential Attachment temporal</a:t>
            </a:r>
          </a:p>
          <a:p>
            <a:pPr marL="146050" indent="0">
              <a:buNone/>
            </a:pP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D0833A-D703-4B95-B6BB-B1FF07CF7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032" y="2261781"/>
            <a:ext cx="3077004" cy="206721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86C9C1-CA68-4D50-8BC5-3EFCB595C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571" y="2185944"/>
            <a:ext cx="2438740" cy="175284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4B3FD22-BB44-42D8-A933-50861715FF19}"/>
              </a:ext>
            </a:extLst>
          </p:cNvPr>
          <p:cNvSpPr/>
          <p:nvPr/>
        </p:nvSpPr>
        <p:spPr>
          <a:xfrm>
            <a:off x="424606" y="3550070"/>
            <a:ext cx="2808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bg2"/>
                </a:solidFill>
              </a:rPr>
              <a:t>Для весовых функций взят коэффициент </a:t>
            </a:r>
            <a:r>
              <a:rPr lang="en-US" sz="1200" dirty="0">
                <a:solidFill>
                  <a:schemeClr val="bg2"/>
                </a:solidFill>
                <a:latin typeface="Lato" panose="020B0604020202020204" charset="0"/>
              </a:rPr>
              <a:t>l=0.2</a:t>
            </a:r>
            <a:endParaRPr lang="ru-RU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450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13176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Задача бинарной классификации </a:t>
            </a:r>
            <a:r>
              <a:rPr lang="ru-RU" sz="1200" dirty="0"/>
              <a:t>(появится ребро в графе или нет)</a:t>
            </a:r>
            <a:r>
              <a:rPr lang="ru-RU" dirty="0"/>
              <a:t>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E8532C-D4A4-4122-AE36-3BA9DB45E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039" y="1750635"/>
            <a:ext cx="4963858" cy="2261100"/>
          </a:xfrm>
        </p:spPr>
        <p:txBody>
          <a:bodyPr>
            <a:noAutofit/>
          </a:bodyPr>
          <a:lstStyle/>
          <a:p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Для обучения модели применяется алгоритм логистической регрессии — статистическая модель для прогнозирования вероятности возникновения некоторого события путём подгонки данных к логистической кривой. </a:t>
            </a:r>
          </a:p>
          <a:p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Классификатор выдаёт для каждого объекта вероятность того, что объект принадлежит к определенному классу. Далее, по принятому порогу объекты делятся на классы</a:t>
            </a:r>
          </a:p>
          <a:p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Для оценки качества построенной модели используется метрика AUC (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Area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Under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the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Receiver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Operating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Curve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) – площадь под ROC AUC – кривой.</a:t>
            </a:r>
          </a:p>
          <a:p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ROС AUC - кривая строится на основании соотношения доли верно классифицированных объектов, обладающих некоторым свойством (TPR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true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positive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rate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) и доли объектов, не обладающих свойством, но ошибочно классифицированных как обладающие этим свойством (FPR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false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positive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rate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), при различных уровнях порога принятия решения.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33570-2400-4D25-AB0A-541B253AC406}"/>
              </a:ext>
            </a:extLst>
          </p:cNvPr>
          <p:cNvSpPr txBox="1"/>
          <p:nvPr/>
        </p:nvSpPr>
        <p:spPr>
          <a:xfrm>
            <a:off x="5401370" y="1812050"/>
            <a:ext cx="3343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Raleway" panose="020B0604020202020204" charset="-52"/>
              </a:rPr>
              <a:t>Используем 75% данных для обучения и 25% для тестирования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74A26F-EF96-4E1E-912B-B6E44F350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370" y="2357245"/>
            <a:ext cx="3406960" cy="71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0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6455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387968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100" dirty="0">
                <a:latin typeface="Times New Roman"/>
                <a:ea typeface="Times New Roman"/>
                <a:cs typeface="Times New Roman"/>
                <a:sym typeface="Times New Roman"/>
              </a:rPr>
              <a:t>Свойства сетей (для статических графов) </a:t>
            </a:r>
            <a:endParaRPr sz="3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6622C4-1CEF-447D-B5E3-C0C08A3A0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890" y="2154800"/>
            <a:ext cx="6592220" cy="272453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6455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RA_Rado</a:t>
            </a:r>
            <a:endParaRPr lang="ru-RU" dirty="0"/>
          </a:p>
        </p:txBody>
      </p:sp>
      <p:graphicFrame>
        <p:nvGraphicFramePr>
          <p:cNvPr id="3" name="Google Shape;161;p26">
            <a:extLst>
              <a:ext uri="{FF2B5EF4-FFF2-40B4-BE49-F238E27FC236}">
                <a16:creationId xmlns:a16="http://schemas.microsoft.com/office/drawing/2014/main" id="{852CED0D-9C0C-461C-B324-B6AF49D88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7489547"/>
              </p:ext>
            </p:extLst>
          </p:nvPr>
        </p:nvGraphicFramePr>
        <p:xfrm>
          <a:off x="727650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Static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Table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0.879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0.864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161;p26">
            <a:extLst>
              <a:ext uri="{FF2B5EF4-FFF2-40B4-BE49-F238E27FC236}">
                <a16:creationId xmlns:a16="http://schemas.microsoft.com/office/drawing/2014/main" id="{8EB1D278-E93D-4095-84E5-5CB63C59A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2104090"/>
              </p:ext>
            </p:extLst>
          </p:nvPr>
        </p:nvGraphicFramePr>
        <p:xfrm>
          <a:off x="4911419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Temporal</a:t>
                      </a:r>
                      <a:r>
                        <a:rPr lang="ru" sz="1400" u="none" strike="noStrike" cap="none" dirty="0"/>
                        <a:t>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Table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79327E-EF2B-404E-AD82-11CEBF6D6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0" y="1495918"/>
            <a:ext cx="2929496" cy="215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38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6455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UC_UC</a:t>
            </a:r>
            <a:endParaRPr lang="ru-RU" dirty="0"/>
          </a:p>
        </p:txBody>
      </p:sp>
      <p:graphicFrame>
        <p:nvGraphicFramePr>
          <p:cNvPr id="3" name="Google Shape;161;p26">
            <a:extLst>
              <a:ext uri="{FF2B5EF4-FFF2-40B4-BE49-F238E27FC236}">
                <a16:creationId xmlns:a16="http://schemas.microsoft.com/office/drawing/2014/main" id="{852CED0D-9C0C-461C-B324-B6AF49D88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7227826"/>
              </p:ext>
            </p:extLst>
          </p:nvPr>
        </p:nvGraphicFramePr>
        <p:xfrm>
          <a:off x="727650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Static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Table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0.869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0.921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161;p26">
            <a:extLst>
              <a:ext uri="{FF2B5EF4-FFF2-40B4-BE49-F238E27FC236}">
                <a16:creationId xmlns:a16="http://schemas.microsoft.com/office/drawing/2014/main" id="{8EB1D278-E93D-4095-84E5-5CB63C59AB05}"/>
              </a:ext>
            </a:extLst>
          </p:cNvPr>
          <p:cNvGraphicFramePr/>
          <p:nvPr/>
        </p:nvGraphicFramePr>
        <p:xfrm>
          <a:off x="4911419" y="3811323"/>
          <a:ext cx="3360831" cy="100578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120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Temporal</a:t>
                      </a:r>
                      <a:r>
                        <a:rPr lang="ru" sz="1400" u="none" strike="noStrike" cap="none" dirty="0"/>
                        <a:t> </a:t>
                      </a:r>
                      <a:r>
                        <a:rPr lang="en-US" sz="1400" u="none" strike="noStrike" cap="none" dirty="0"/>
                        <a:t>features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Table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69207B-E344-4EC1-9EE2-4875CD424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0" y="1415897"/>
            <a:ext cx="2996512" cy="217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81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 dirty="0">
                <a:latin typeface="Times New Roman"/>
                <a:ea typeface="Times New Roman"/>
                <a:cs typeface="Times New Roman"/>
                <a:sym typeface="Times New Roman"/>
              </a:rPr>
              <a:t>Датасет RA_Rado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1" name="Google Shape;161;p26"/>
          <p:cNvGraphicFramePr/>
          <p:nvPr/>
        </p:nvGraphicFramePr>
        <p:xfrm>
          <a:off x="4095000" y="1061450"/>
          <a:ext cx="4832325" cy="79242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61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Static topological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Table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0.879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0.864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2" name="Google Shape;16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450" y="1853850"/>
            <a:ext cx="4033019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2469" y="2049700"/>
            <a:ext cx="14097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 dirty="0">
                <a:latin typeface="Times New Roman"/>
                <a:ea typeface="Times New Roman"/>
                <a:cs typeface="Times New Roman"/>
                <a:sym typeface="Times New Roman"/>
              </a:rPr>
              <a:t>Датасет UC_UC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9" name="Google Shape;169;p27"/>
          <p:cNvGraphicFramePr/>
          <p:nvPr/>
        </p:nvGraphicFramePr>
        <p:xfrm>
          <a:off x="4095000" y="1061450"/>
          <a:ext cx="4323150" cy="79242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44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Table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dirty="0"/>
                        <a:t>0.869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/>
                        <a:t>0.921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45425"/>
            <a:ext cx="3839573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023" y="2171325"/>
            <a:ext cx="14763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E92F37-3619-4F66-84E0-E57E054CC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26" y="1340828"/>
            <a:ext cx="6782747" cy="73352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402A011-F64F-41F0-BCE4-0F985333A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626" y="1911697"/>
            <a:ext cx="6706536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4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3A042F-6289-4D92-9DEF-825BF3F7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Результаты вычислений для </a:t>
            </a:r>
            <a:r>
              <a:rPr lang="ru-RU" dirty="0" err="1"/>
              <a:t>датасетов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5ACBD6-1276-4F79-B0FA-4773D80C3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8895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2"/>
                </a:solidFill>
                <a:latin typeface="Raleway" panose="020B0604020202020204" charset="-52"/>
              </a:rPr>
              <a:t>Socfb</a:t>
            </a:r>
            <a:r>
              <a:rPr lang="en-US" sz="1600" dirty="0">
                <a:solidFill>
                  <a:schemeClr val="bg2"/>
                </a:solidFill>
                <a:latin typeface="Raleway" panose="020B0604020202020204" charset="-52"/>
              </a:rPr>
              <a:t>-Middlebury</a:t>
            </a:r>
            <a:endParaRPr lang="ru-RU" sz="1600" dirty="0">
              <a:solidFill>
                <a:schemeClr val="bg2"/>
              </a:solidFill>
              <a:latin typeface="Raleway" panose="020B0604020202020204" charset="-52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Raleway" panose="020B0604020202020204" charset="-52"/>
              </a:rPr>
              <a:t>socfb-Reed98</a:t>
            </a:r>
            <a:endParaRPr lang="ru-RU" sz="1600" dirty="0">
              <a:solidFill>
                <a:schemeClr val="bg2"/>
              </a:solidFill>
              <a:latin typeface="Raleway" panose="020B0604020202020204" charset="-52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Raleway" panose="020B0604020202020204" charset="-52"/>
              </a:rPr>
              <a:t>testgraph_1</a:t>
            </a:r>
            <a:endParaRPr lang="ru-RU" sz="1600" dirty="0">
              <a:solidFill>
                <a:schemeClr val="bg2"/>
              </a:solidFill>
              <a:latin typeface="Raleway" panose="020B0604020202020204" charset="-52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Raleway" panose="020B0604020202020204" charset="-52"/>
              </a:rPr>
              <a:t>testgraph_2</a:t>
            </a:r>
            <a:endParaRPr lang="ru-RU" sz="1600" dirty="0">
              <a:solidFill>
                <a:schemeClr val="bg2"/>
              </a:solidFill>
              <a:latin typeface="Raleway" panose="020B0604020202020204" charset="-52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2"/>
                </a:solidFill>
                <a:latin typeface="Raleway" panose="020B0604020202020204" charset="-52"/>
              </a:rPr>
              <a:t>BA_bitA</a:t>
            </a:r>
            <a:endParaRPr lang="ru-RU" sz="1600" dirty="0">
              <a:solidFill>
                <a:schemeClr val="bg2"/>
              </a:solidFill>
              <a:latin typeface="Raleway" panose="020B0604020202020204" charset="-52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2"/>
                </a:solidFill>
                <a:latin typeface="Raleway" panose="020B0604020202020204" charset="-52"/>
              </a:rPr>
              <a:t>RA_Rado</a:t>
            </a:r>
            <a:endParaRPr lang="ru-RU" sz="1600" dirty="0">
              <a:solidFill>
                <a:schemeClr val="bg2"/>
              </a:solidFill>
              <a:latin typeface="Raleway" panose="020B0604020202020204" charset="-52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2"/>
                </a:solidFill>
                <a:latin typeface="Raleway" panose="020B0604020202020204" charset="-52"/>
              </a:rPr>
              <a:t>BO_bitOt</a:t>
            </a:r>
            <a:endParaRPr lang="ru-RU" sz="1600" dirty="0">
              <a:solidFill>
                <a:schemeClr val="bg2"/>
              </a:solidFill>
              <a:latin typeface="Raleway" panose="020B0604020202020204" charset="-52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Raleway" panose="020B0604020202020204" charset="-52"/>
              </a:rPr>
              <a:t>UC_UC</a:t>
            </a:r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046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15"/>
          <p:cNvGraphicFramePr/>
          <p:nvPr/>
        </p:nvGraphicFramePr>
        <p:xfrm>
          <a:off x="-12" y="0"/>
          <a:ext cx="9144025" cy="514350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83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839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Датасет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Кол-во вершин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Кол-во ребер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Случайный подграф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Снежный ком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Средний кластерный коэффициент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Коэффициент ассортативности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6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Диаметр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Радиус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 пр. расстояни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4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Диаметр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4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Радиус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 пр. расстояни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Socfb-Middlebury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3075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124610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0.2816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0.078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socfb-Reed98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18812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0.3184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0.0234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testgraph_1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0.3999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-0.2037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testgraph_2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0.5706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-0.4756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16"/>
          <p:cNvGraphicFramePr/>
          <p:nvPr>
            <p:extLst>
              <p:ext uri="{D42A27DB-BD31-4B8C-83A1-F6EECF244321}">
                <p14:modId xmlns:p14="http://schemas.microsoft.com/office/powerpoint/2010/main" val="2819103519"/>
              </p:ext>
            </p:extLst>
          </p:nvPr>
        </p:nvGraphicFramePr>
        <p:xfrm>
          <a:off x="-12" y="0"/>
          <a:ext cx="9144025" cy="514350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83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839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Датасет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Кол-во вершин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Кол-во ребер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Случайный подграф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Снежный ком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Средний кластерный коэффициент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Коэффициент ассортативности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6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Диаметр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Радиус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 пр. расстояни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4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Диаметр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4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Радиус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 пр. расстояни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BA_bitA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3783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14124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0.1766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-0.1685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RA_Rado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148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1086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0.5608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-0.2584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BO_bitOt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5881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21492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7.0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0.1775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-0.1648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UC_UC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1899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13838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0.1093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-0.1878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socfb-Middlebury45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850" y="1853850"/>
            <a:ext cx="6239746" cy="2972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socfb-Reed98</a:t>
            </a:r>
            <a:b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850" y="1853850"/>
            <a:ext cx="4887007" cy="2991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testgraph_1</a:t>
            </a:r>
            <a:b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850" y="1853850"/>
            <a:ext cx="5058481" cy="234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520</Words>
  <Application>Microsoft Office PowerPoint</Application>
  <PresentationFormat>Экран (16:9)</PresentationFormat>
  <Paragraphs>198</Paragraphs>
  <Slides>23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Lato</vt:lpstr>
      <vt:lpstr>Raleway</vt:lpstr>
      <vt:lpstr>Arial</vt:lpstr>
      <vt:lpstr>Times New Roman</vt:lpstr>
      <vt:lpstr>Streamline</vt:lpstr>
      <vt:lpstr>Проект по курсу  “Теория графов и ее приложения</vt:lpstr>
      <vt:lpstr>Свойства сетей (для статических графов) </vt:lpstr>
      <vt:lpstr>Презентация PowerPoint</vt:lpstr>
      <vt:lpstr>Результаты вычислений для датасетов</vt:lpstr>
      <vt:lpstr>Презентация PowerPoint</vt:lpstr>
      <vt:lpstr>Презентация PowerPoint</vt:lpstr>
      <vt:lpstr>Датасет socfb-Middlebury45</vt:lpstr>
      <vt:lpstr>Датасет socfb-Reed98 </vt:lpstr>
      <vt:lpstr>Датасет testgraph_1 </vt:lpstr>
      <vt:lpstr>Датасет testgraph_2</vt:lpstr>
      <vt:lpstr>Датасет BA_bitA</vt:lpstr>
      <vt:lpstr>Датасет Ra_Rado </vt:lpstr>
      <vt:lpstr>Датасет BO_bitOt </vt:lpstr>
      <vt:lpstr>Датасет UC_UC</vt:lpstr>
      <vt:lpstr> Предсказания появления ребер в графе</vt:lpstr>
      <vt:lpstr>Построение векторов признаков для предсказания появления ребер в графе</vt:lpstr>
      <vt:lpstr>Построение векторов признаков для предсказания появления ребер в графе</vt:lpstr>
      <vt:lpstr>Задача бинарной классификации (появится ребро в графе или нет) </vt:lpstr>
      <vt:lpstr>Результаты</vt:lpstr>
      <vt:lpstr>RA_Rado</vt:lpstr>
      <vt:lpstr>UC_UC</vt:lpstr>
      <vt:lpstr>Датасет RA_Rado</vt:lpstr>
      <vt:lpstr>Датасет UC_UC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курсу  “Теория графов и ее приложения</dc:title>
  <cp:lastModifiedBy>Мовчан Максим Владимирович</cp:lastModifiedBy>
  <cp:revision>8</cp:revision>
  <dcterms:modified xsi:type="dcterms:W3CDTF">2023-10-26T04:05:28Z</dcterms:modified>
</cp:coreProperties>
</file>